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 id="2147483859" r:id="rId5"/>
  </p:sldMasterIdLst>
  <p:notesMasterIdLst>
    <p:notesMasterId r:id="rId68"/>
  </p:notesMasterIdLst>
  <p:handoutMasterIdLst>
    <p:handoutMasterId r:id="rId69"/>
  </p:handoutMasterIdLst>
  <p:sldIdLst>
    <p:sldId id="319" r:id="rId6"/>
    <p:sldId id="257" r:id="rId7"/>
    <p:sldId id="318"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16"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9144000" cy="6858000" type="screen4x3"/>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1" orient="horz" pos="2341" userDrawn="1">
          <p15:clr>
            <a:srgbClr val="A4A3A4"/>
          </p15:clr>
        </p15:guide>
        <p15:guide id="2" orient="horz" pos="867" userDrawn="1">
          <p15:clr>
            <a:srgbClr val="A4A3A4"/>
          </p15:clr>
        </p15:guide>
        <p15:guide id="3" orient="horz" pos="3929" userDrawn="1">
          <p15:clr>
            <a:srgbClr val="A4A3A4"/>
          </p15:clr>
        </p15:guide>
        <p15:guide id="4" pos="2880" userDrawn="1">
          <p15:clr>
            <a:srgbClr val="A4A3A4"/>
          </p15:clr>
        </p15:guide>
        <p15:guide id="5" pos="476" userDrawn="1">
          <p15:clr>
            <a:srgbClr val="A4A3A4"/>
          </p15:clr>
        </p15:guide>
        <p15:guide id="6" pos="5420" userDrawn="1">
          <p15:clr>
            <a:srgbClr val="A4A3A4"/>
          </p15:clr>
        </p15:guide>
      </p15:sldGuideLst>
    </p:ext>
    <p:ext uri="{2D200454-40CA-4A62-9FC3-DE9A4176ACB9}">
      <p15:notesGuideLst xmlns:p15="http://schemas.microsoft.com/office/powerpoint/2012/main">
        <p15:guide id="1" orient="horz" pos="3087">
          <p15:clr>
            <a:srgbClr val="A4A3A4"/>
          </p15:clr>
        </p15:guide>
        <p15:guide id="2" orient="horz" pos="479">
          <p15:clr>
            <a:srgbClr val="A4A3A4"/>
          </p15:clr>
        </p15:guide>
        <p15:guide id="3" orient="horz" pos="2928">
          <p15:clr>
            <a:srgbClr val="A4A3A4"/>
          </p15:clr>
        </p15:guide>
        <p15:guide id="4" orient="horz" pos="5967">
          <p15:clr>
            <a:srgbClr val="A4A3A4"/>
          </p15:clr>
        </p15:guide>
        <p15:guide id="5" orient="horz" pos="3246">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zhouyuanzjhw" initials="z" lastIdx="5" clrIdx="3">
    <p:extLst>
      <p:ext uri="{19B8F6BF-5375-455C-9EA6-DF929625EA0E}">
        <p15:presenceInfo xmlns:p15="http://schemas.microsoft.com/office/powerpoint/2012/main" userId="S-1-5-21-147214757-305610072-1517763936-31698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0909"/>
    <a:srgbClr val="CF6B63"/>
    <a:srgbClr val="E7CCC7"/>
    <a:srgbClr val="FFC1C1"/>
    <a:srgbClr val="EE0000"/>
    <a:srgbClr val="5400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46" autoAdjust="0"/>
    <p:restoredTop sz="66667" autoAdjust="0"/>
  </p:normalViewPr>
  <p:slideViewPr>
    <p:cSldViewPr showGuides="1">
      <p:cViewPr varScale="1">
        <p:scale>
          <a:sx n="97" d="100"/>
          <a:sy n="97" d="100"/>
        </p:scale>
        <p:origin x="1200" y="90"/>
      </p:cViewPr>
      <p:guideLst>
        <p:guide orient="horz" pos="2341"/>
        <p:guide orient="horz" pos="867"/>
        <p:guide orient="horz" pos="3929"/>
        <p:guide pos="2880"/>
        <p:guide pos="476"/>
        <p:guide pos="5420"/>
      </p:guideLst>
    </p:cSldViewPr>
  </p:slideViewPr>
  <p:notesTextViewPr>
    <p:cViewPr>
      <p:scale>
        <a:sx n="75" d="100"/>
        <a:sy n="75" d="100"/>
      </p:scale>
      <p:origin x="0" y="0"/>
    </p:cViewPr>
  </p:notesTextViewPr>
  <p:sorterViewPr>
    <p:cViewPr>
      <p:scale>
        <a:sx n="66" d="100"/>
        <a:sy n="66" d="100"/>
      </p:scale>
      <p:origin x="0" y="3576"/>
    </p:cViewPr>
  </p:sorterViewPr>
  <p:notesViewPr>
    <p:cSldViewPr showGuides="1">
      <p:cViewPr varScale="1">
        <p:scale>
          <a:sx n="48" d="100"/>
          <a:sy n="48" d="100"/>
        </p:scale>
        <p:origin x="2040" y="60"/>
      </p:cViewPr>
      <p:guideLst>
        <p:guide orient="horz" pos="3087"/>
        <p:guide orient="horz" pos="479"/>
        <p:guide orient="horz" pos="2928"/>
        <p:guide orient="horz" pos="5967"/>
        <p:guide orient="horz" pos="3246"/>
        <p:guide pos="2440"/>
        <p:guide pos="431"/>
        <p:guide pos="4028"/>
        <p:guide pos="626"/>
        <p:guide pos="384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2AD98D-B378-4F47-9D3A-6BD0E759C036}" type="doc">
      <dgm:prSet loTypeId="urn:microsoft.com/office/officeart/2005/8/layout/hList1" loCatId="list" qsTypeId="urn:microsoft.com/office/officeart/2005/8/quickstyle/simple2" qsCatId="simple" csTypeId="urn:microsoft.com/office/officeart/2005/8/colors/accent0_3" csCatId="mainScheme" phldr="1"/>
      <dgm:spPr/>
      <dgm:t>
        <a:bodyPr/>
        <a:lstStyle/>
        <a:p>
          <a:endParaRPr lang="en-US"/>
        </a:p>
      </dgm:t>
    </dgm:pt>
    <dgm:pt modelId="{C5DF046F-DFDA-4E78-B34C-672E97122DA9}">
      <dgm:prSet phldrT="[文本]" custT="1"/>
      <dgm:spPr>
        <a:ln>
          <a:noFill/>
        </a:ln>
        <a:effectLst/>
      </dgm:spPr>
      <dgm:t>
        <a:bodyPr/>
        <a:lstStyle/>
        <a:p>
          <a:r>
            <a:rPr lang="zh-CN" altLang="en-US" sz="2000" dirty="0" smtClean="0">
              <a:latin typeface="+mn-lt"/>
              <a:ea typeface="+mn-ea"/>
            </a:rPr>
            <a:t>创建裸虚拟机</a:t>
          </a:r>
          <a:endParaRPr lang="en-US" sz="2000" dirty="0">
            <a:latin typeface="+mn-lt"/>
            <a:ea typeface="+mn-ea"/>
          </a:endParaRPr>
        </a:p>
      </dgm:t>
    </dgm:pt>
    <dgm:pt modelId="{866DF31F-0995-4309-ABC5-265F541A4B0A}" type="parTrans" cxnId="{E00E12A9-8F8C-4DD9-800C-D2AF3EE26429}">
      <dgm:prSet/>
      <dgm:spPr/>
      <dgm:t>
        <a:bodyPr/>
        <a:lstStyle/>
        <a:p>
          <a:endParaRPr lang="en-US">
            <a:latin typeface="+mn-lt"/>
            <a:ea typeface="+mn-ea"/>
          </a:endParaRPr>
        </a:p>
      </dgm:t>
    </dgm:pt>
    <dgm:pt modelId="{3F0D060A-7DA1-49CF-9E6D-9A8FE311B658}" type="sibTrans" cxnId="{E00E12A9-8F8C-4DD9-800C-D2AF3EE26429}">
      <dgm:prSet/>
      <dgm:spPr/>
      <dgm:t>
        <a:bodyPr/>
        <a:lstStyle/>
        <a:p>
          <a:endParaRPr lang="en-US">
            <a:latin typeface="+mn-lt"/>
            <a:ea typeface="+mn-ea"/>
          </a:endParaRPr>
        </a:p>
      </dgm:t>
    </dgm:pt>
    <dgm:pt modelId="{D1975D9A-0536-4EEA-B9F7-A8B4A3776B09}">
      <dgm:prSet phldrT="[文本]" custT="1"/>
      <dgm:spPr>
        <a:noFill/>
      </dgm:spPr>
      <dgm:t>
        <a:bodyPr/>
        <a:lstStyle/>
        <a:p>
          <a:r>
            <a:rPr lang="zh-CN" altLang="en-US" sz="1600" dirty="0" smtClean="0">
              <a:latin typeface="+mn-lt"/>
              <a:ea typeface="+mn-ea"/>
            </a:rPr>
            <a:t>裸虚拟机规格建议设置为“</a:t>
          </a:r>
          <a:r>
            <a:rPr lang="en-US" altLang="zh-CN" sz="1600" dirty="0" smtClean="0">
              <a:latin typeface="+mn-lt"/>
              <a:ea typeface="+mn-ea"/>
            </a:rPr>
            <a:t>2CPU/2GB</a:t>
          </a:r>
          <a:r>
            <a:rPr lang="zh-CN" altLang="en-US" sz="1600" dirty="0" smtClean="0">
              <a:latin typeface="+mn-lt"/>
              <a:ea typeface="+mn-ea"/>
            </a:rPr>
            <a:t>内存”。</a:t>
          </a:r>
          <a:endParaRPr lang="en-US" sz="1600" dirty="0">
            <a:latin typeface="+mn-lt"/>
            <a:ea typeface="+mn-ea"/>
          </a:endParaRPr>
        </a:p>
      </dgm:t>
    </dgm:pt>
    <dgm:pt modelId="{58E6010F-5A72-460C-80A6-325C63546565}" type="parTrans" cxnId="{0AA82C40-E0B9-48C4-BDD6-91F6C2A63E61}">
      <dgm:prSet/>
      <dgm:spPr/>
      <dgm:t>
        <a:bodyPr/>
        <a:lstStyle/>
        <a:p>
          <a:endParaRPr lang="en-US">
            <a:latin typeface="+mn-lt"/>
            <a:ea typeface="+mn-ea"/>
          </a:endParaRPr>
        </a:p>
      </dgm:t>
    </dgm:pt>
    <dgm:pt modelId="{5DD85A37-BFD2-48CB-96A2-12B0F7EF5D2D}" type="sibTrans" cxnId="{0AA82C40-E0B9-48C4-BDD6-91F6C2A63E61}">
      <dgm:prSet/>
      <dgm:spPr/>
      <dgm:t>
        <a:bodyPr/>
        <a:lstStyle/>
        <a:p>
          <a:endParaRPr lang="en-US">
            <a:latin typeface="+mn-lt"/>
            <a:ea typeface="+mn-ea"/>
          </a:endParaRPr>
        </a:p>
      </dgm:t>
    </dgm:pt>
    <dgm:pt modelId="{61546358-73D1-47F0-928C-8051D88A2C05}">
      <dgm:prSet phldrT="[文本]" custT="1"/>
      <dgm:spPr>
        <a:effectLst/>
      </dgm:spPr>
      <dgm:t>
        <a:bodyPr/>
        <a:lstStyle/>
        <a:p>
          <a:r>
            <a:rPr lang="zh-CN" altLang="en-US" sz="2000" dirty="0" smtClean="0">
              <a:latin typeface="+mn-lt"/>
              <a:ea typeface="+mn-ea"/>
            </a:rPr>
            <a:t>安装操作系统</a:t>
          </a:r>
          <a:endParaRPr lang="en-US" sz="2000" dirty="0">
            <a:latin typeface="+mn-lt"/>
            <a:ea typeface="+mn-ea"/>
          </a:endParaRPr>
        </a:p>
      </dgm:t>
    </dgm:pt>
    <dgm:pt modelId="{EA5E735D-80AC-418F-ACE4-52420C799206}" type="parTrans" cxnId="{88008CBF-7E95-4EA2-B864-78713E982CBE}">
      <dgm:prSet/>
      <dgm:spPr/>
      <dgm:t>
        <a:bodyPr/>
        <a:lstStyle/>
        <a:p>
          <a:endParaRPr lang="en-US">
            <a:latin typeface="+mn-lt"/>
            <a:ea typeface="+mn-ea"/>
          </a:endParaRPr>
        </a:p>
      </dgm:t>
    </dgm:pt>
    <dgm:pt modelId="{0D65C635-78BB-434C-8765-28BE59841864}" type="sibTrans" cxnId="{88008CBF-7E95-4EA2-B864-78713E982CBE}">
      <dgm:prSet/>
      <dgm:spPr/>
      <dgm:t>
        <a:bodyPr/>
        <a:lstStyle/>
        <a:p>
          <a:endParaRPr lang="en-US">
            <a:latin typeface="+mn-lt"/>
            <a:ea typeface="+mn-ea"/>
          </a:endParaRPr>
        </a:p>
      </dgm:t>
    </dgm:pt>
    <dgm:pt modelId="{3D55C1B1-14A4-4066-845E-8E4D021970B4}">
      <dgm:prSet phldrT="[文本]" custT="1"/>
      <dgm:spPr>
        <a:noFill/>
      </dgm:spPr>
      <dgm:t>
        <a:bodyPr/>
        <a:lstStyle/>
        <a:p>
          <a:r>
            <a:rPr lang="en-US" altLang="zh-CN" sz="1600" dirty="0" smtClean="0">
              <a:latin typeface="+mn-lt"/>
              <a:ea typeface="+mn-ea"/>
            </a:rPr>
            <a:t>VNC</a:t>
          </a:r>
          <a:r>
            <a:rPr lang="zh-CN" altLang="en-US" sz="1600" dirty="0" smtClean="0">
              <a:latin typeface="+mn-lt"/>
              <a:ea typeface="+mn-ea"/>
            </a:rPr>
            <a:t>登录虚拟机，挂载</a:t>
          </a:r>
          <a:r>
            <a:rPr lang="en-US" sz="1600" dirty="0" smtClean="0">
              <a:latin typeface="+mn-lt"/>
              <a:ea typeface="+mn-ea"/>
            </a:rPr>
            <a:t>Windows Server 2012 R2 Standard 64bit</a:t>
          </a:r>
          <a:r>
            <a:rPr lang="zh-CN" altLang="en-US" sz="1600" dirty="0" smtClean="0">
              <a:latin typeface="+mn-lt"/>
              <a:ea typeface="+mn-ea"/>
            </a:rPr>
            <a:t>操作系统 </a:t>
          </a:r>
          <a:r>
            <a:rPr lang="en-US" altLang="zh-CN" sz="1600" dirty="0" err="1" smtClean="0">
              <a:latin typeface="+mn-lt"/>
              <a:ea typeface="+mn-ea"/>
            </a:rPr>
            <a:t>iso</a:t>
          </a:r>
          <a:r>
            <a:rPr lang="zh-CN" altLang="en-US" sz="1600" dirty="0" smtClean="0">
              <a:latin typeface="+mn-lt"/>
              <a:ea typeface="+mn-ea"/>
            </a:rPr>
            <a:t>文件。</a:t>
          </a:r>
          <a:endParaRPr lang="en-US" sz="1600" dirty="0">
            <a:latin typeface="+mn-lt"/>
            <a:ea typeface="+mn-ea"/>
          </a:endParaRPr>
        </a:p>
      </dgm:t>
    </dgm:pt>
    <dgm:pt modelId="{0B53B5D9-49B0-4ED7-840C-CFA9DF855FE5}" type="parTrans" cxnId="{5470202D-0C55-4030-8389-C41820310CB5}">
      <dgm:prSet/>
      <dgm:spPr/>
      <dgm:t>
        <a:bodyPr/>
        <a:lstStyle/>
        <a:p>
          <a:endParaRPr lang="en-US">
            <a:latin typeface="+mn-lt"/>
            <a:ea typeface="+mn-ea"/>
          </a:endParaRPr>
        </a:p>
      </dgm:t>
    </dgm:pt>
    <dgm:pt modelId="{674122AA-3ED3-432A-9136-8AD9149DCA00}" type="sibTrans" cxnId="{5470202D-0C55-4030-8389-C41820310CB5}">
      <dgm:prSet/>
      <dgm:spPr/>
      <dgm:t>
        <a:bodyPr/>
        <a:lstStyle/>
        <a:p>
          <a:endParaRPr lang="en-US">
            <a:latin typeface="+mn-lt"/>
            <a:ea typeface="+mn-ea"/>
          </a:endParaRPr>
        </a:p>
      </dgm:t>
    </dgm:pt>
    <dgm:pt modelId="{BB520B00-9F99-4E06-9094-A809883F9AD9}">
      <dgm:prSet phldrT="[文本]" custT="1"/>
      <dgm:spPr>
        <a:effectLst/>
      </dgm:spPr>
      <dgm:t>
        <a:bodyPr/>
        <a:lstStyle/>
        <a:p>
          <a:r>
            <a:rPr lang="zh-CN" altLang="en-US" sz="2000" dirty="0" smtClean="0">
              <a:latin typeface="+mn-lt"/>
              <a:ea typeface="+mn-ea"/>
            </a:rPr>
            <a:t>配置</a:t>
          </a:r>
          <a:r>
            <a:rPr lang="en-US" altLang="zh-CN" sz="2000" dirty="0" smtClean="0">
              <a:latin typeface="+mn-lt"/>
              <a:ea typeface="+mn-ea"/>
            </a:rPr>
            <a:t>RD Licensing</a:t>
          </a:r>
          <a:r>
            <a:rPr lang="zh-CN" altLang="en-US" sz="2000" dirty="0" smtClean="0">
              <a:latin typeface="+mn-lt"/>
              <a:ea typeface="+mn-ea"/>
            </a:rPr>
            <a:t>服务</a:t>
          </a:r>
          <a:endParaRPr lang="en-US" sz="2000" dirty="0">
            <a:latin typeface="+mn-lt"/>
            <a:ea typeface="+mn-ea"/>
          </a:endParaRPr>
        </a:p>
      </dgm:t>
    </dgm:pt>
    <dgm:pt modelId="{FC00B43E-32CE-4602-B683-854614253EFA}" type="parTrans" cxnId="{978625A0-4FCE-425C-B5B4-D2CF873E3D2D}">
      <dgm:prSet/>
      <dgm:spPr/>
      <dgm:t>
        <a:bodyPr/>
        <a:lstStyle/>
        <a:p>
          <a:endParaRPr lang="en-US">
            <a:latin typeface="+mn-lt"/>
            <a:ea typeface="+mn-ea"/>
          </a:endParaRPr>
        </a:p>
      </dgm:t>
    </dgm:pt>
    <dgm:pt modelId="{F3852A53-4BF0-45EB-9234-837B57D862AB}" type="sibTrans" cxnId="{978625A0-4FCE-425C-B5B4-D2CF873E3D2D}">
      <dgm:prSet/>
      <dgm:spPr/>
      <dgm:t>
        <a:bodyPr/>
        <a:lstStyle/>
        <a:p>
          <a:endParaRPr lang="en-US">
            <a:latin typeface="+mn-lt"/>
            <a:ea typeface="+mn-ea"/>
          </a:endParaRPr>
        </a:p>
      </dgm:t>
    </dgm:pt>
    <dgm:pt modelId="{0199234D-7261-4758-829F-BD1AEACCBCC5}">
      <dgm:prSet phldrT="[文本]" custT="1"/>
      <dgm:spPr>
        <a:noFill/>
      </dgm:spPr>
      <dgm:t>
        <a:bodyPr/>
        <a:lstStyle/>
        <a:p>
          <a:r>
            <a:rPr lang="zh-CN" altLang="en-US" sz="1600" dirty="0" smtClean="0">
              <a:latin typeface="+mn-lt"/>
              <a:ea typeface="+mn-ea"/>
            </a:rPr>
            <a:t>禁用虚拟机防火墙。</a:t>
          </a:r>
          <a:endParaRPr lang="en-US" sz="1600" dirty="0">
            <a:latin typeface="+mn-lt"/>
            <a:ea typeface="+mn-ea"/>
          </a:endParaRPr>
        </a:p>
      </dgm:t>
    </dgm:pt>
    <dgm:pt modelId="{6B1D93A4-7B58-4831-B546-2C6425CEB70C}" type="parTrans" cxnId="{9BC9B2B9-637C-47FD-9F95-B9795DC646A4}">
      <dgm:prSet/>
      <dgm:spPr/>
      <dgm:t>
        <a:bodyPr/>
        <a:lstStyle/>
        <a:p>
          <a:endParaRPr lang="en-US">
            <a:latin typeface="+mn-lt"/>
            <a:ea typeface="+mn-ea"/>
          </a:endParaRPr>
        </a:p>
      </dgm:t>
    </dgm:pt>
    <dgm:pt modelId="{50E80922-C473-4053-B9B4-2EEC3CD41689}" type="sibTrans" cxnId="{9BC9B2B9-637C-47FD-9F95-B9795DC646A4}">
      <dgm:prSet/>
      <dgm:spPr/>
      <dgm:t>
        <a:bodyPr/>
        <a:lstStyle/>
        <a:p>
          <a:endParaRPr lang="en-US">
            <a:latin typeface="+mn-lt"/>
            <a:ea typeface="+mn-ea"/>
          </a:endParaRPr>
        </a:p>
      </dgm:t>
    </dgm:pt>
    <dgm:pt modelId="{83768917-2926-4747-B4D5-EAE03406EBED}">
      <dgm:prSet phldrT="[文本]" custT="1"/>
      <dgm:spPr>
        <a:noFill/>
      </dgm:spPr>
      <dgm:t>
        <a:bodyPr/>
        <a:lstStyle/>
        <a:p>
          <a:r>
            <a:rPr lang="zh-CN" altLang="en-US" sz="1600" dirty="0" smtClean="0">
              <a:latin typeface="+mn-lt"/>
              <a:ea typeface="+mn-ea"/>
            </a:rPr>
            <a:t>内存资源控制的“预留</a:t>
          </a:r>
          <a:r>
            <a:rPr lang="en-US" altLang="zh-CN" sz="1600" dirty="0" smtClean="0">
              <a:latin typeface="+mn-lt"/>
              <a:ea typeface="+mn-ea"/>
            </a:rPr>
            <a:t>(MB)</a:t>
          </a:r>
          <a:r>
            <a:rPr lang="zh-CN" altLang="en-US" sz="1600" dirty="0" smtClean="0">
              <a:latin typeface="+mn-lt"/>
              <a:ea typeface="+mn-ea"/>
            </a:rPr>
            <a:t>”必须设置为内存资源的最大值。</a:t>
          </a:r>
          <a:endParaRPr lang="en-US" sz="1600" dirty="0">
            <a:latin typeface="+mn-lt"/>
            <a:ea typeface="+mn-ea"/>
          </a:endParaRPr>
        </a:p>
      </dgm:t>
    </dgm:pt>
    <dgm:pt modelId="{70C9BDE7-6DCB-4F2C-A522-5B8B2350554B}" type="parTrans" cxnId="{D3F542B1-28AC-4EA0-820D-2EFE956243ED}">
      <dgm:prSet/>
      <dgm:spPr/>
      <dgm:t>
        <a:bodyPr/>
        <a:lstStyle/>
        <a:p>
          <a:endParaRPr lang="en-US">
            <a:latin typeface="+mn-lt"/>
            <a:ea typeface="+mn-ea"/>
          </a:endParaRPr>
        </a:p>
      </dgm:t>
    </dgm:pt>
    <dgm:pt modelId="{C33AD212-862D-4254-B476-29284573F8A3}" type="sibTrans" cxnId="{D3F542B1-28AC-4EA0-820D-2EFE956243ED}">
      <dgm:prSet/>
      <dgm:spPr/>
      <dgm:t>
        <a:bodyPr/>
        <a:lstStyle/>
        <a:p>
          <a:endParaRPr lang="en-US">
            <a:latin typeface="+mn-lt"/>
            <a:ea typeface="+mn-ea"/>
          </a:endParaRPr>
        </a:p>
      </dgm:t>
    </dgm:pt>
    <dgm:pt modelId="{692B3B51-E9CC-4509-BD49-1EF9C8E03A58}">
      <dgm:prSet phldrT="[文本]" custT="1"/>
      <dgm:spPr>
        <a:noFill/>
      </dgm:spPr>
      <dgm:t>
        <a:bodyPr/>
        <a:lstStyle/>
        <a:p>
          <a:r>
            <a:rPr lang="zh-CN" altLang="en-US" sz="1600" dirty="0" smtClean="0">
              <a:latin typeface="+mn-lt"/>
              <a:ea typeface="+mn-ea"/>
            </a:rPr>
            <a:t>使用</a:t>
          </a:r>
          <a:r>
            <a:rPr lang="en-US" altLang="zh-CN" sz="1600" dirty="0" smtClean="0">
              <a:latin typeface="+mn-lt"/>
              <a:ea typeface="+mn-ea"/>
            </a:rPr>
            <a:t>FusionCompute </a:t>
          </a:r>
          <a:r>
            <a:rPr lang="zh-CN" altLang="en-US" sz="1600" dirty="0" smtClean="0">
              <a:latin typeface="+mn-lt"/>
              <a:ea typeface="+mn-ea"/>
            </a:rPr>
            <a:t>创建裸虚拟机。</a:t>
          </a:r>
          <a:endParaRPr lang="en-US" sz="1600" dirty="0">
            <a:latin typeface="+mn-lt"/>
            <a:ea typeface="+mn-ea"/>
          </a:endParaRPr>
        </a:p>
      </dgm:t>
    </dgm:pt>
    <dgm:pt modelId="{FEE14B49-324F-4B26-BECA-A89AC03AC01D}" type="parTrans" cxnId="{1ED9ECB2-559F-4024-991C-D0C2A22AF504}">
      <dgm:prSet/>
      <dgm:spPr/>
      <dgm:t>
        <a:bodyPr/>
        <a:lstStyle/>
        <a:p>
          <a:endParaRPr lang="en-US">
            <a:latin typeface="+mn-lt"/>
            <a:ea typeface="+mn-ea"/>
          </a:endParaRPr>
        </a:p>
      </dgm:t>
    </dgm:pt>
    <dgm:pt modelId="{161B3920-8088-4DA9-8128-CD4FC87C98C2}" type="sibTrans" cxnId="{1ED9ECB2-559F-4024-991C-D0C2A22AF504}">
      <dgm:prSet/>
      <dgm:spPr/>
      <dgm:t>
        <a:bodyPr/>
        <a:lstStyle/>
        <a:p>
          <a:endParaRPr lang="en-US">
            <a:latin typeface="+mn-lt"/>
            <a:ea typeface="+mn-ea"/>
          </a:endParaRPr>
        </a:p>
      </dgm:t>
    </dgm:pt>
    <dgm:pt modelId="{0BF72F5C-BD1A-4067-92C7-B09F29DCBB48}">
      <dgm:prSet phldrT="[文本]" custT="1"/>
      <dgm:spPr>
        <a:noFill/>
      </dgm:spPr>
      <dgm:t>
        <a:bodyPr/>
        <a:lstStyle/>
        <a:p>
          <a:r>
            <a:rPr lang="zh-CN" altLang="en-US" sz="1600" dirty="0" smtClean="0">
              <a:latin typeface="+mn-lt"/>
              <a:ea typeface="+mn-ea"/>
            </a:rPr>
            <a:t>将虚拟机加入域。</a:t>
          </a:r>
          <a:endParaRPr lang="en-US" sz="1600" dirty="0">
            <a:latin typeface="+mn-lt"/>
            <a:ea typeface="+mn-ea"/>
          </a:endParaRPr>
        </a:p>
      </dgm:t>
    </dgm:pt>
    <dgm:pt modelId="{7C52EF84-7AFB-4BAD-98CE-EEB3CDDEA4EB}" type="parTrans" cxnId="{ACE4E82F-BF22-428A-91C0-659228B585F2}">
      <dgm:prSet/>
      <dgm:spPr/>
      <dgm:t>
        <a:bodyPr/>
        <a:lstStyle/>
        <a:p>
          <a:endParaRPr lang="en-US">
            <a:latin typeface="+mn-lt"/>
            <a:ea typeface="+mn-ea"/>
          </a:endParaRPr>
        </a:p>
      </dgm:t>
    </dgm:pt>
    <dgm:pt modelId="{4DFA378F-2532-4FC2-B77E-10E557A0DB5F}" type="sibTrans" cxnId="{ACE4E82F-BF22-428A-91C0-659228B585F2}">
      <dgm:prSet/>
      <dgm:spPr/>
      <dgm:t>
        <a:bodyPr/>
        <a:lstStyle/>
        <a:p>
          <a:endParaRPr lang="en-US">
            <a:latin typeface="+mn-lt"/>
            <a:ea typeface="+mn-ea"/>
          </a:endParaRPr>
        </a:p>
      </dgm:t>
    </dgm:pt>
    <dgm:pt modelId="{23D6716A-4B67-4077-A33B-5CBB78310978}">
      <dgm:prSet phldrT="[文本]" custT="1"/>
      <dgm:spPr>
        <a:noFill/>
      </dgm:spPr>
      <dgm:t>
        <a:bodyPr/>
        <a:lstStyle/>
        <a:p>
          <a:r>
            <a:rPr lang="zh-CN" altLang="en-US" sz="1600" dirty="0" smtClean="0">
              <a:latin typeface="+mn-lt"/>
              <a:ea typeface="+mn-ea"/>
            </a:rPr>
            <a:t>域账号加入管理员群组。</a:t>
          </a:r>
          <a:endParaRPr lang="en-US" sz="1600" dirty="0">
            <a:latin typeface="+mn-lt"/>
            <a:ea typeface="+mn-ea"/>
          </a:endParaRPr>
        </a:p>
      </dgm:t>
    </dgm:pt>
    <dgm:pt modelId="{7C14F66C-B891-4006-B376-A40BDDE1809A}" type="parTrans" cxnId="{DFCFEB25-949B-4258-9633-169377E25A6B}">
      <dgm:prSet/>
      <dgm:spPr/>
      <dgm:t>
        <a:bodyPr/>
        <a:lstStyle/>
        <a:p>
          <a:endParaRPr lang="en-US">
            <a:latin typeface="+mn-lt"/>
            <a:ea typeface="+mn-ea"/>
          </a:endParaRPr>
        </a:p>
      </dgm:t>
    </dgm:pt>
    <dgm:pt modelId="{D616DC6F-AEB2-4C1F-8C2C-1697333DBBD7}" type="sibTrans" cxnId="{DFCFEB25-949B-4258-9633-169377E25A6B}">
      <dgm:prSet/>
      <dgm:spPr/>
      <dgm:t>
        <a:bodyPr/>
        <a:lstStyle/>
        <a:p>
          <a:endParaRPr lang="en-US">
            <a:latin typeface="+mn-lt"/>
            <a:ea typeface="+mn-ea"/>
          </a:endParaRPr>
        </a:p>
      </dgm:t>
    </dgm:pt>
    <dgm:pt modelId="{8D4423AF-4C8E-4DED-80E6-80C8CD5D08EB}">
      <dgm:prSet phldrT="[文本]" custT="1"/>
      <dgm:spPr>
        <a:noFill/>
      </dgm:spPr>
      <dgm:t>
        <a:bodyPr/>
        <a:lstStyle/>
        <a:p>
          <a:r>
            <a:rPr lang="zh-CN" altLang="en-US" sz="1600" dirty="0" smtClean="0">
              <a:latin typeface="+mn-lt"/>
              <a:ea typeface="+mn-ea"/>
            </a:rPr>
            <a:t>安装“远程桌面授权”服务。</a:t>
          </a:r>
          <a:endParaRPr lang="en-US" sz="1600" dirty="0">
            <a:latin typeface="+mn-lt"/>
            <a:ea typeface="+mn-ea"/>
          </a:endParaRPr>
        </a:p>
      </dgm:t>
    </dgm:pt>
    <dgm:pt modelId="{37A4FC4F-C974-4B72-B9E8-A0FB24CB4A66}" type="parTrans" cxnId="{48BF932A-5B5F-4120-ADBB-8340B0A97CC6}">
      <dgm:prSet/>
      <dgm:spPr/>
      <dgm:t>
        <a:bodyPr/>
        <a:lstStyle/>
        <a:p>
          <a:endParaRPr lang="en-US">
            <a:latin typeface="+mn-lt"/>
            <a:ea typeface="+mn-ea"/>
          </a:endParaRPr>
        </a:p>
      </dgm:t>
    </dgm:pt>
    <dgm:pt modelId="{48B36F37-E134-44E0-832F-99280D8E2E76}" type="sibTrans" cxnId="{48BF932A-5B5F-4120-ADBB-8340B0A97CC6}">
      <dgm:prSet/>
      <dgm:spPr/>
      <dgm:t>
        <a:bodyPr/>
        <a:lstStyle/>
        <a:p>
          <a:endParaRPr lang="en-US">
            <a:latin typeface="+mn-lt"/>
            <a:ea typeface="+mn-ea"/>
          </a:endParaRPr>
        </a:p>
      </dgm:t>
    </dgm:pt>
    <dgm:pt modelId="{C8CE6A92-0FE7-496E-8567-E03E7493BAAC}">
      <dgm:prSet phldrT="[文本]" custT="1"/>
      <dgm:spPr>
        <a:noFill/>
      </dgm:spPr>
      <dgm:t>
        <a:bodyPr/>
        <a:lstStyle/>
        <a:p>
          <a:r>
            <a:rPr lang="zh-CN" altLang="en-US" sz="1600" dirty="0" smtClean="0">
              <a:latin typeface="+mn-lt"/>
              <a:ea typeface="+mn-ea"/>
            </a:rPr>
            <a:t>激活许可证服务器。</a:t>
          </a:r>
          <a:endParaRPr lang="en-US" sz="1600" dirty="0">
            <a:latin typeface="+mn-lt"/>
            <a:ea typeface="+mn-ea"/>
          </a:endParaRPr>
        </a:p>
      </dgm:t>
    </dgm:pt>
    <dgm:pt modelId="{F2A95BFD-5D37-4F3A-BEFF-D1F613700F4A}" type="parTrans" cxnId="{BB3F61D9-977B-4DF4-AEDF-D0B77A4E77DE}">
      <dgm:prSet/>
      <dgm:spPr/>
      <dgm:t>
        <a:bodyPr/>
        <a:lstStyle/>
        <a:p>
          <a:endParaRPr lang="en-US">
            <a:latin typeface="+mn-lt"/>
            <a:ea typeface="+mn-ea"/>
          </a:endParaRPr>
        </a:p>
      </dgm:t>
    </dgm:pt>
    <dgm:pt modelId="{63DE38C1-5E33-4F53-A5E4-6A39442D0764}" type="sibTrans" cxnId="{BB3F61D9-977B-4DF4-AEDF-D0B77A4E77DE}">
      <dgm:prSet/>
      <dgm:spPr/>
      <dgm:t>
        <a:bodyPr/>
        <a:lstStyle/>
        <a:p>
          <a:endParaRPr lang="en-US">
            <a:latin typeface="+mn-lt"/>
            <a:ea typeface="+mn-ea"/>
          </a:endParaRPr>
        </a:p>
      </dgm:t>
    </dgm:pt>
    <dgm:pt modelId="{AEC3CD85-825C-4D5C-BEA4-1EF4453A4340}">
      <dgm:prSet phldrT="[文本]" custT="1"/>
      <dgm:spPr>
        <a:noFill/>
      </dgm:spPr>
      <dgm:t>
        <a:bodyPr/>
        <a:lstStyle/>
        <a:p>
          <a:r>
            <a:rPr lang="zh-CN" altLang="en-US" sz="1600" dirty="0" smtClean="0">
              <a:latin typeface="+mn-lt"/>
              <a:ea typeface="+mn-ea"/>
            </a:rPr>
            <a:t>配置许可证密钥包</a:t>
          </a:r>
          <a:r>
            <a:rPr lang="en-US" altLang="zh-CN" sz="1600" dirty="0" smtClean="0">
              <a:latin typeface="+mn-lt"/>
              <a:ea typeface="+mn-ea"/>
            </a:rPr>
            <a:t>ID</a:t>
          </a:r>
          <a:r>
            <a:rPr lang="zh-CN" altLang="en-US" sz="1600" dirty="0" smtClean="0">
              <a:latin typeface="+mn-lt"/>
              <a:ea typeface="+mn-ea"/>
            </a:rPr>
            <a:t>。</a:t>
          </a:r>
          <a:endParaRPr lang="en-US" sz="1600" dirty="0">
            <a:latin typeface="+mn-lt"/>
            <a:ea typeface="+mn-ea"/>
          </a:endParaRPr>
        </a:p>
      </dgm:t>
    </dgm:pt>
    <dgm:pt modelId="{C9D753D1-5942-408A-8925-919ADE874A7C}" type="parTrans" cxnId="{6051C1E7-0801-4855-AD58-25831223D894}">
      <dgm:prSet/>
      <dgm:spPr/>
      <dgm:t>
        <a:bodyPr/>
        <a:lstStyle/>
        <a:p>
          <a:endParaRPr lang="en-US">
            <a:latin typeface="+mn-lt"/>
            <a:ea typeface="+mn-ea"/>
          </a:endParaRPr>
        </a:p>
      </dgm:t>
    </dgm:pt>
    <dgm:pt modelId="{6EEB0B24-ACF7-4A02-9D26-434E2DADB393}" type="sibTrans" cxnId="{6051C1E7-0801-4855-AD58-25831223D894}">
      <dgm:prSet/>
      <dgm:spPr/>
      <dgm:t>
        <a:bodyPr/>
        <a:lstStyle/>
        <a:p>
          <a:endParaRPr lang="en-US">
            <a:latin typeface="+mn-lt"/>
            <a:ea typeface="+mn-ea"/>
          </a:endParaRPr>
        </a:p>
      </dgm:t>
    </dgm:pt>
    <dgm:pt modelId="{0B04D482-5833-4EAD-95A0-D0909FC29C70}">
      <dgm:prSet phldrT="[文本]" custT="1"/>
      <dgm:spPr>
        <a:noFill/>
      </dgm:spPr>
      <dgm:t>
        <a:bodyPr/>
        <a:lstStyle/>
        <a:p>
          <a:r>
            <a:rPr lang="zh-CN" altLang="en-US" sz="1600" dirty="0" smtClean="0">
              <a:latin typeface="+mn-lt"/>
              <a:ea typeface="+mn-ea"/>
            </a:rPr>
            <a:t>安装防病毒软件客户端。</a:t>
          </a:r>
          <a:endParaRPr lang="en-US" sz="1600" dirty="0">
            <a:latin typeface="+mn-lt"/>
            <a:ea typeface="+mn-ea"/>
          </a:endParaRPr>
        </a:p>
      </dgm:t>
    </dgm:pt>
    <dgm:pt modelId="{66D4195A-0E16-4A3F-8C6C-A6AF351D6329}" type="parTrans" cxnId="{EC985656-CCE2-4E7F-8DB0-8ECFB9C55866}">
      <dgm:prSet/>
      <dgm:spPr/>
      <dgm:t>
        <a:bodyPr/>
        <a:lstStyle/>
        <a:p>
          <a:endParaRPr lang="en-US">
            <a:latin typeface="+mn-lt"/>
            <a:ea typeface="+mn-ea"/>
          </a:endParaRPr>
        </a:p>
      </dgm:t>
    </dgm:pt>
    <dgm:pt modelId="{C97D1654-914D-45BE-8188-C6C090BD1F3D}" type="sibTrans" cxnId="{EC985656-CCE2-4E7F-8DB0-8ECFB9C55866}">
      <dgm:prSet/>
      <dgm:spPr/>
      <dgm:t>
        <a:bodyPr/>
        <a:lstStyle/>
        <a:p>
          <a:endParaRPr lang="en-US">
            <a:latin typeface="+mn-lt"/>
            <a:ea typeface="+mn-ea"/>
          </a:endParaRPr>
        </a:p>
      </dgm:t>
    </dgm:pt>
    <dgm:pt modelId="{F9F45377-8DF3-4D76-B4B8-5885609450AF}">
      <dgm:prSet phldrT="[文本]" custT="1"/>
      <dgm:spPr>
        <a:noFill/>
      </dgm:spPr>
      <dgm:t>
        <a:bodyPr/>
        <a:lstStyle/>
        <a:p>
          <a:r>
            <a:rPr lang="zh-CN" altLang="en-US" sz="1600" dirty="0" smtClean="0">
              <a:latin typeface="+mn-lt"/>
              <a:ea typeface="+mn-ea"/>
            </a:rPr>
            <a:t>激活虚拟机操作系统。</a:t>
          </a:r>
          <a:endParaRPr lang="en-US" sz="1600" dirty="0">
            <a:latin typeface="+mn-lt"/>
            <a:ea typeface="+mn-ea"/>
          </a:endParaRPr>
        </a:p>
      </dgm:t>
    </dgm:pt>
    <dgm:pt modelId="{FAAC0FA5-9E77-4301-934F-E3D3EE383504}" type="parTrans" cxnId="{3AA513B4-62BD-4A78-904A-770F3FB3B599}">
      <dgm:prSet/>
      <dgm:spPr/>
      <dgm:t>
        <a:bodyPr/>
        <a:lstStyle/>
        <a:p>
          <a:endParaRPr lang="en-US">
            <a:latin typeface="+mn-lt"/>
            <a:ea typeface="+mn-ea"/>
          </a:endParaRPr>
        </a:p>
      </dgm:t>
    </dgm:pt>
    <dgm:pt modelId="{9227B7BA-40A5-48B7-92C6-BDABDA3D919A}" type="sibTrans" cxnId="{3AA513B4-62BD-4A78-904A-770F3FB3B599}">
      <dgm:prSet/>
      <dgm:spPr/>
      <dgm:t>
        <a:bodyPr/>
        <a:lstStyle/>
        <a:p>
          <a:endParaRPr lang="en-US">
            <a:latin typeface="+mn-lt"/>
            <a:ea typeface="+mn-ea"/>
          </a:endParaRPr>
        </a:p>
      </dgm:t>
    </dgm:pt>
    <dgm:pt modelId="{50EF7C5D-CAE9-4C36-8368-6C7E345FA5BF}">
      <dgm:prSet phldrT="[文本]" custT="1"/>
      <dgm:spPr>
        <a:noFill/>
      </dgm:spPr>
      <dgm:t>
        <a:bodyPr/>
        <a:lstStyle/>
        <a:p>
          <a:r>
            <a:rPr lang="zh-CN" altLang="en-US" sz="1600" dirty="0" smtClean="0">
              <a:latin typeface="+mn-lt"/>
              <a:ea typeface="+mn-ea"/>
            </a:rPr>
            <a:t>安装操作系统。</a:t>
          </a:r>
          <a:endParaRPr lang="en-US" sz="1600" dirty="0">
            <a:latin typeface="+mn-lt"/>
            <a:ea typeface="+mn-ea"/>
          </a:endParaRPr>
        </a:p>
      </dgm:t>
    </dgm:pt>
    <dgm:pt modelId="{08164601-CD40-4B78-81C9-8D102F778963}" type="parTrans" cxnId="{CEBD769A-DC82-4805-A67F-31A8F289C5D2}">
      <dgm:prSet/>
      <dgm:spPr/>
      <dgm:t>
        <a:bodyPr/>
        <a:lstStyle/>
        <a:p>
          <a:endParaRPr lang="en-US">
            <a:latin typeface="+mn-lt"/>
            <a:ea typeface="+mn-ea"/>
          </a:endParaRPr>
        </a:p>
      </dgm:t>
    </dgm:pt>
    <dgm:pt modelId="{F25CD429-8CED-4F75-8116-1EC48AA80DB2}" type="sibTrans" cxnId="{CEBD769A-DC82-4805-A67F-31A8F289C5D2}">
      <dgm:prSet/>
      <dgm:spPr/>
      <dgm:t>
        <a:bodyPr/>
        <a:lstStyle/>
        <a:p>
          <a:endParaRPr lang="en-US">
            <a:latin typeface="+mn-lt"/>
            <a:ea typeface="+mn-ea"/>
          </a:endParaRPr>
        </a:p>
      </dgm:t>
    </dgm:pt>
    <dgm:pt modelId="{0208DB4E-3D3E-43AD-A9AB-99C35248B380}">
      <dgm:prSet phldrT="[文本]" custT="1"/>
      <dgm:spPr>
        <a:noFill/>
      </dgm:spPr>
      <dgm:t>
        <a:bodyPr/>
        <a:lstStyle/>
        <a:p>
          <a:r>
            <a:rPr lang="zh-CN" altLang="en-US" sz="1600" dirty="0" smtClean="0">
              <a:latin typeface="+mn-lt"/>
              <a:ea typeface="+mn-ea"/>
            </a:rPr>
            <a:t>安装</a:t>
          </a:r>
          <a:r>
            <a:rPr lang="en-US" altLang="zh-CN" sz="1600" dirty="0" smtClean="0">
              <a:latin typeface="+mn-lt"/>
              <a:ea typeface="+mn-ea"/>
            </a:rPr>
            <a:t>PV Driver</a:t>
          </a:r>
          <a:r>
            <a:rPr lang="zh-CN" altLang="en-US" sz="1600" dirty="0" smtClean="0">
              <a:latin typeface="+mn-lt"/>
              <a:ea typeface="+mn-ea"/>
            </a:rPr>
            <a:t>。</a:t>
          </a:r>
          <a:endParaRPr lang="en-US" sz="1600" dirty="0">
            <a:latin typeface="+mn-lt"/>
            <a:ea typeface="+mn-ea"/>
          </a:endParaRPr>
        </a:p>
      </dgm:t>
    </dgm:pt>
    <dgm:pt modelId="{19238696-88E4-49D2-ACFF-6250CF84812C}" type="parTrans" cxnId="{78F86A4A-E515-43A0-8FDE-0C7D27DBE969}">
      <dgm:prSet/>
      <dgm:spPr/>
      <dgm:t>
        <a:bodyPr/>
        <a:lstStyle/>
        <a:p>
          <a:endParaRPr lang="en-US">
            <a:latin typeface="+mn-lt"/>
            <a:ea typeface="+mn-ea"/>
          </a:endParaRPr>
        </a:p>
      </dgm:t>
    </dgm:pt>
    <dgm:pt modelId="{1B86DF57-CF4E-4C3A-999E-1F840A24893B}" type="sibTrans" cxnId="{78F86A4A-E515-43A0-8FDE-0C7D27DBE969}">
      <dgm:prSet/>
      <dgm:spPr/>
      <dgm:t>
        <a:bodyPr/>
        <a:lstStyle/>
        <a:p>
          <a:endParaRPr lang="en-US">
            <a:latin typeface="+mn-lt"/>
            <a:ea typeface="+mn-ea"/>
          </a:endParaRPr>
        </a:p>
      </dgm:t>
    </dgm:pt>
    <dgm:pt modelId="{6A77A89C-7DC9-424D-B45C-48A90DB49E58}">
      <dgm:prSet phldrT="[文本]" custT="1"/>
      <dgm:spPr>
        <a:noFill/>
      </dgm:spPr>
      <dgm:t>
        <a:bodyPr/>
        <a:lstStyle/>
        <a:p>
          <a:r>
            <a:rPr lang="zh-CN" altLang="en-US" sz="1600" dirty="0" smtClean="0">
              <a:latin typeface="+mn-lt"/>
              <a:ea typeface="+mn-ea"/>
            </a:rPr>
            <a:t>配置夏令时，安装补丁。</a:t>
          </a:r>
          <a:endParaRPr lang="en-US" sz="1600" dirty="0">
            <a:latin typeface="+mn-lt"/>
            <a:ea typeface="+mn-ea"/>
          </a:endParaRPr>
        </a:p>
      </dgm:t>
    </dgm:pt>
    <dgm:pt modelId="{AC6DDFF3-C38A-4D61-8630-3DA0195F8826}" type="parTrans" cxnId="{8F3A7BAF-CDB4-488C-8CFE-9DAA72699F97}">
      <dgm:prSet/>
      <dgm:spPr/>
      <dgm:t>
        <a:bodyPr/>
        <a:lstStyle/>
        <a:p>
          <a:endParaRPr lang="en-US">
            <a:latin typeface="+mn-lt"/>
            <a:ea typeface="+mn-ea"/>
          </a:endParaRPr>
        </a:p>
      </dgm:t>
    </dgm:pt>
    <dgm:pt modelId="{2E6B5028-F5BE-47F1-BF82-CB36066F57DC}" type="sibTrans" cxnId="{8F3A7BAF-CDB4-488C-8CFE-9DAA72699F97}">
      <dgm:prSet/>
      <dgm:spPr/>
      <dgm:t>
        <a:bodyPr/>
        <a:lstStyle/>
        <a:p>
          <a:endParaRPr lang="en-US">
            <a:latin typeface="+mn-lt"/>
            <a:ea typeface="+mn-ea"/>
          </a:endParaRPr>
        </a:p>
      </dgm:t>
    </dgm:pt>
    <dgm:pt modelId="{16B45740-89F6-4870-83CD-39BC6FEE68C7}" type="pres">
      <dgm:prSet presAssocID="{CD2AD98D-B378-4F47-9D3A-6BD0E759C036}" presName="Name0" presStyleCnt="0">
        <dgm:presLayoutVars>
          <dgm:dir/>
          <dgm:animLvl val="lvl"/>
          <dgm:resizeHandles val="exact"/>
        </dgm:presLayoutVars>
      </dgm:prSet>
      <dgm:spPr/>
      <dgm:t>
        <a:bodyPr/>
        <a:lstStyle/>
        <a:p>
          <a:endParaRPr lang="zh-CN" altLang="en-US"/>
        </a:p>
      </dgm:t>
    </dgm:pt>
    <dgm:pt modelId="{7182B291-DCE6-46AD-ABC0-09F6F0361B83}" type="pres">
      <dgm:prSet presAssocID="{C5DF046F-DFDA-4E78-B34C-672E97122DA9}" presName="composite" presStyleCnt="0"/>
      <dgm:spPr/>
    </dgm:pt>
    <dgm:pt modelId="{49148AFE-3B60-44BB-9096-DAD42512CA28}" type="pres">
      <dgm:prSet presAssocID="{C5DF046F-DFDA-4E78-B34C-672E97122DA9}" presName="parTx" presStyleLbl="alignNode1" presStyleIdx="0" presStyleCnt="3">
        <dgm:presLayoutVars>
          <dgm:chMax val="0"/>
          <dgm:chPref val="0"/>
          <dgm:bulletEnabled val="1"/>
        </dgm:presLayoutVars>
      </dgm:prSet>
      <dgm:spPr/>
      <dgm:t>
        <a:bodyPr/>
        <a:lstStyle/>
        <a:p>
          <a:endParaRPr lang="zh-CN" altLang="en-US"/>
        </a:p>
      </dgm:t>
    </dgm:pt>
    <dgm:pt modelId="{E0B63335-BFCB-4455-8D89-B2249EB0AB6F}" type="pres">
      <dgm:prSet presAssocID="{C5DF046F-DFDA-4E78-B34C-672E97122DA9}" presName="desTx" presStyleLbl="alignAccFollowNode1" presStyleIdx="0" presStyleCnt="3">
        <dgm:presLayoutVars>
          <dgm:bulletEnabled val="1"/>
        </dgm:presLayoutVars>
      </dgm:prSet>
      <dgm:spPr/>
      <dgm:t>
        <a:bodyPr/>
        <a:lstStyle/>
        <a:p>
          <a:endParaRPr lang="zh-CN" altLang="en-US"/>
        </a:p>
      </dgm:t>
    </dgm:pt>
    <dgm:pt modelId="{EBB11648-1B25-4319-B750-9340EE16E4A6}" type="pres">
      <dgm:prSet presAssocID="{3F0D060A-7DA1-49CF-9E6D-9A8FE311B658}" presName="space" presStyleCnt="0"/>
      <dgm:spPr/>
    </dgm:pt>
    <dgm:pt modelId="{A6F0BDC1-4A12-4935-B2BC-82D08BC27CCF}" type="pres">
      <dgm:prSet presAssocID="{61546358-73D1-47F0-928C-8051D88A2C05}" presName="composite" presStyleCnt="0"/>
      <dgm:spPr/>
    </dgm:pt>
    <dgm:pt modelId="{ADEF1AE0-7EFB-4B54-AE36-B440D3ED2DBD}" type="pres">
      <dgm:prSet presAssocID="{61546358-73D1-47F0-928C-8051D88A2C05}" presName="parTx" presStyleLbl="alignNode1" presStyleIdx="1" presStyleCnt="3">
        <dgm:presLayoutVars>
          <dgm:chMax val="0"/>
          <dgm:chPref val="0"/>
          <dgm:bulletEnabled val="1"/>
        </dgm:presLayoutVars>
      </dgm:prSet>
      <dgm:spPr/>
      <dgm:t>
        <a:bodyPr/>
        <a:lstStyle/>
        <a:p>
          <a:endParaRPr lang="zh-CN" altLang="en-US"/>
        </a:p>
      </dgm:t>
    </dgm:pt>
    <dgm:pt modelId="{8C81533C-9FD7-4CCC-9FC0-60EA8C458A35}" type="pres">
      <dgm:prSet presAssocID="{61546358-73D1-47F0-928C-8051D88A2C05}" presName="desTx" presStyleLbl="alignAccFollowNode1" presStyleIdx="1" presStyleCnt="3">
        <dgm:presLayoutVars>
          <dgm:bulletEnabled val="1"/>
        </dgm:presLayoutVars>
      </dgm:prSet>
      <dgm:spPr/>
      <dgm:t>
        <a:bodyPr/>
        <a:lstStyle/>
        <a:p>
          <a:endParaRPr lang="en-US"/>
        </a:p>
      </dgm:t>
    </dgm:pt>
    <dgm:pt modelId="{3A2082D1-7632-4652-91B8-23CD3830EDB5}" type="pres">
      <dgm:prSet presAssocID="{0D65C635-78BB-434C-8765-28BE59841864}" presName="space" presStyleCnt="0"/>
      <dgm:spPr/>
    </dgm:pt>
    <dgm:pt modelId="{699812CB-A0CC-4C26-BA80-058B5A6716B6}" type="pres">
      <dgm:prSet presAssocID="{BB520B00-9F99-4E06-9094-A809883F9AD9}" presName="composite" presStyleCnt="0"/>
      <dgm:spPr/>
    </dgm:pt>
    <dgm:pt modelId="{A428D4B2-D07F-4DE3-A41B-BD080A17E036}" type="pres">
      <dgm:prSet presAssocID="{BB520B00-9F99-4E06-9094-A809883F9AD9}" presName="parTx" presStyleLbl="alignNode1" presStyleIdx="2" presStyleCnt="3">
        <dgm:presLayoutVars>
          <dgm:chMax val="0"/>
          <dgm:chPref val="0"/>
          <dgm:bulletEnabled val="1"/>
        </dgm:presLayoutVars>
      </dgm:prSet>
      <dgm:spPr/>
      <dgm:t>
        <a:bodyPr/>
        <a:lstStyle/>
        <a:p>
          <a:endParaRPr lang="zh-CN" altLang="en-US"/>
        </a:p>
      </dgm:t>
    </dgm:pt>
    <dgm:pt modelId="{DA7E6C8C-0FDA-4B8F-8EF9-7F7721192B6B}" type="pres">
      <dgm:prSet presAssocID="{BB520B00-9F99-4E06-9094-A809883F9AD9}" presName="desTx" presStyleLbl="alignAccFollowNode1" presStyleIdx="2" presStyleCnt="3">
        <dgm:presLayoutVars>
          <dgm:bulletEnabled val="1"/>
        </dgm:presLayoutVars>
      </dgm:prSet>
      <dgm:spPr/>
      <dgm:t>
        <a:bodyPr/>
        <a:lstStyle/>
        <a:p>
          <a:endParaRPr lang="zh-CN" altLang="en-US"/>
        </a:p>
      </dgm:t>
    </dgm:pt>
  </dgm:ptLst>
  <dgm:cxnLst>
    <dgm:cxn modelId="{FCD5D362-C7F9-4C1F-A876-E6E7A751D12E}" type="presOf" srcId="{D1975D9A-0536-4EEA-B9F7-A8B4A3776B09}" destId="{E0B63335-BFCB-4455-8D89-B2249EB0AB6F}" srcOrd="0" destOrd="1" presId="urn:microsoft.com/office/officeart/2005/8/layout/hList1"/>
    <dgm:cxn modelId="{F9523D5C-1365-419A-A0C1-5436772B72F4}" type="presOf" srcId="{0199234D-7261-4758-829F-BD1AEACCBCC5}" destId="{DA7E6C8C-0FDA-4B8F-8EF9-7F7721192B6B}" srcOrd="0" destOrd="0" presId="urn:microsoft.com/office/officeart/2005/8/layout/hList1"/>
    <dgm:cxn modelId="{1ED9ECB2-559F-4024-991C-D0C2A22AF504}" srcId="{C5DF046F-DFDA-4E78-B34C-672E97122DA9}" destId="{692B3B51-E9CC-4509-BD49-1EF9C8E03A58}" srcOrd="0" destOrd="0" parTransId="{FEE14B49-324F-4B26-BECA-A89AC03AC01D}" sibTransId="{161B3920-8088-4DA9-8128-CD4FC87C98C2}"/>
    <dgm:cxn modelId="{D4A95560-9F91-4241-912F-F56581C3DDB9}" type="presOf" srcId="{C8CE6A92-0FE7-496E-8567-E03E7493BAAC}" destId="{DA7E6C8C-0FDA-4B8F-8EF9-7F7721192B6B}" srcOrd="0" destOrd="4" presId="urn:microsoft.com/office/officeart/2005/8/layout/hList1"/>
    <dgm:cxn modelId="{D3F542B1-28AC-4EA0-820D-2EFE956243ED}" srcId="{C5DF046F-DFDA-4E78-B34C-672E97122DA9}" destId="{83768917-2926-4747-B4D5-EAE03406EBED}" srcOrd="2" destOrd="0" parTransId="{70C9BDE7-6DCB-4F2C-A522-5B8B2350554B}" sibTransId="{C33AD212-862D-4254-B476-29284573F8A3}"/>
    <dgm:cxn modelId="{8A765CC4-3D15-426D-BC31-C32021FA95F7}" type="presOf" srcId="{0BF72F5C-BD1A-4067-92C7-B09F29DCBB48}" destId="{DA7E6C8C-0FDA-4B8F-8EF9-7F7721192B6B}" srcOrd="0" destOrd="1" presId="urn:microsoft.com/office/officeart/2005/8/layout/hList1"/>
    <dgm:cxn modelId="{09AA8D15-1510-4E37-B838-143AFAD59A98}" type="presOf" srcId="{BB520B00-9F99-4E06-9094-A809883F9AD9}" destId="{A428D4B2-D07F-4DE3-A41B-BD080A17E036}" srcOrd="0" destOrd="0" presId="urn:microsoft.com/office/officeart/2005/8/layout/hList1"/>
    <dgm:cxn modelId="{BB3F61D9-977B-4DF4-AEDF-D0B77A4E77DE}" srcId="{BB520B00-9F99-4E06-9094-A809883F9AD9}" destId="{C8CE6A92-0FE7-496E-8567-E03E7493BAAC}" srcOrd="4" destOrd="0" parTransId="{F2A95BFD-5D37-4F3A-BEFF-D1F613700F4A}" sibTransId="{63DE38C1-5E33-4F53-A5E4-6A39442D0764}"/>
    <dgm:cxn modelId="{8F3A7BAF-CDB4-488C-8CFE-9DAA72699F97}" srcId="{61546358-73D1-47F0-928C-8051D88A2C05}" destId="{6A77A89C-7DC9-424D-B45C-48A90DB49E58}" srcOrd="3" destOrd="0" parTransId="{AC6DDFF3-C38A-4D61-8630-3DA0195F8826}" sibTransId="{2E6B5028-F5BE-47F1-BF82-CB36066F57DC}"/>
    <dgm:cxn modelId="{AA6D7BE8-807B-4E08-8497-5988BB497497}" type="presOf" srcId="{23D6716A-4B67-4077-A33B-5CBB78310978}" destId="{DA7E6C8C-0FDA-4B8F-8EF9-7F7721192B6B}" srcOrd="0" destOrd="2" presId="urn:microsoft.com/office/officeart/2005/8/layout/hList1"/>
    <dgm:cxn modelId="{2B2AD20E-2E8E-42E9-BE6D-95A356EF39DA}" type="presOf" srcId="{8D4423AF-4C8E-4DED-80E6-80C8CD5D08EB}" destId="{DA7E6C8C-0FDA-4B8F-8EF9-7F7721192B6B}" srcOrd="0" destOrd="3" presId="urn:microsoft.com/office/officeart/2005/8/layout/hList1"/>
    <dgm:cxn modelId="{2BAD4858-0CE9-464D-AF12-25E0511F3BCE}" type="presOf" srcId="{0208DB4E-3D3E-43AD-A9AB-99C35248B380}" destId="{8C81533C-9FD7-4CCC-9FC0-60EA8C458A35}" srcOrd="0" destOrd="2" presId="urn:microsoft.com/office/officeart/2005/8/layout/hList1"/>
    <dgm:cxn modelId="{24DD9018-ECC4-431F-9DCB-E49DE762D14D}" type="presOf" srcId="{0B04D482-5833-4EAD-95A0-D0909FC29C70}" destId="{DA7E6C8C-0FDA-4B8F-8EF9-7F7721192B6B}" srcOrd="0" destOrd="6" presId="urn:microsoft.com/office/officeart/2005/8/layout/hList1"/>
    <dgm:cxn modelId="{ACE4E82F-BF22-428A-91C0-659228B585F2}" srcId="{BB520B00-9F99-4E06-9094-A809883F9AD9}" destId="{0BF72F5C-BD1A-4067-92C7-B09F29DCBB48}" srcOrd="1" destOrd="0" parTransId="{7C52EF84-7AFB-4BAD-98CE-EEB3CDDEA4EB}" sibTransId="{4DFA378F-2532-4FC2-B77E-10E557A0DB5F}"/>
    <dgm:cxn modelId="{171A6985-A330-4073-BF56-0B8E4B768476}" type="presOf" srcId="{3D55C1B1-14A4-4066-845E-8E4D021970B4}" destId="{8C81533C-9FD7-4CCC-9FC0-60EA8C458A35}" srcOrd="0" destOrd="0" presId="urn:microsoft.com/office/officeart/2005/8/layout/hList1"/>
    <dgm:cxn modelId="{5470202D-0C55-4030-8389-C41820310CB5}" srcId="{61546358-73D1-47F0-928C-8051D88A2C05}" destId="{3D55C1B1-14A4-4066-845E-8E4D021970B4}" srcOrd="0" destOrd="0" parTransId="{0B53B5D9-49B0-4ED7-840C-CFA9DF855FE5}" sibTransId="{674122AA-3ED3-432A-9136-8AD9149DCA00}"/>
    <dgm:cxn modelId="{3AA513B4-62BD-4A78-904A-770F3FB3B599}" srcId="{BB520B00-9F99-4E06-9094-A809883F9AD9}" destId="{F9F45377-8DF3-4D76-B4B8-5885609450AF}" srcOrd="7" destOrd="0" parTransId="{FAAC0FA5-9E77-4301-934F-E3D3EE383504}" sibTransId="{9227B7BA-40A5-48B7-92C6-BDABDA3D919A}"/>
    <dgm:cxn modelId="{9CE93F4B-34BA-47F6-B1E1-D12F2E99628A}" type="presOf" srcId="{83768917-2926-4747-B4D5-EAE03406EBED}" destId="{E0B63335-BFCB-4455-8D89-B2249EB0AB6F}" srcOrd="0" destOrd="2" presId="urn:microsoft.com/office/officeart/2005/8/layout/hList1"/>
    <dgm:cxn modelId="{EC985656-CCE2-4E7F-8DB0-8ECFB9C55866}" srcId="{BB520B00-9F99-4E06-9094-A809883F9AD9}" destId="{0B04D482-5833-4EAD-95A0-D0909FC29C70}" srcOrd="6" destOrd="0" parTransId="{66D4195A-0E16-4A3F-8C6C-A6AF351D6329}" sibTransId="{C97D1654-914D-45BE-8188-C6C090BD1F3D}"/>
    <dgm:cxn modelId="{48BF932A-5B5F-4120-ADBB-8340B0A97CC6}" srcId="{BB520B00-9F99-4E06-9094-A809883F9AD9}" destId="{8D4423AF-4C8E-4DED-80E6-80C8CD5D08EB}" srcOrd="3" destOrd="0" parTransId="{37A4FC4F-C974-4B72-B9E8-A0FB24CB4A66}" sibTransId="{48B36F37-E134-44E0-832F-99280D8E2E76}"/>
    <dgm:cxn modelId="{9BC9B2B9-637C-47FD-9F95-B9795DC646A4}" srcId="{BB520B00-9F99-4E06-9094-A809883F9AD9}" destId="{0199234D-7261-4758-829F-BD1AEACCBCC5}" srcOrd="0" destOrd="0" parTransId="{6B1D93A4-7B58-4831-B546-2C6425CEB70C}" sibTransId="{50E80922-C473-4053-B9B4-2EEC3CD41689}"/>
    <dgm:cxn modelId="{88008CBF-7E95-4EA2-B864-78713E982CBE}" srcId="{CD2AD98D-B378-4F47-9D3A-6BD0E759C036}" destId="{61546358-73D1-47F0-928C-8051D88A2C05}" srcOrd="1" destOrd="0" parTransId="{EA5E735D-80AC-418F-ACE4-52420C799206}" sibTransId="{0D65C635-78BB-434C-8765-28BE59841864}"/>
    <dgm:cxn modelId="{7F80B1A1-F18B-42DD-843B-62EC8316C3BE}" type="presOf" srcId="{6A77A89C-7DC9-424D-B45C-48A90DB49E58}" destId="{8C81533C-9FD7-4CCC-9FC0-60EA8C458A35}" srcOrd="0" destOrd="3" presId="urn:microsoft.com/office/officeart/2005/8/layout/hList1"/>
    <dgm:cxn modelId="{B562FDF2-C135-4BAC-AD7B-C135200188CE}" type="presOf" srcId="{C5DF046F-DFDA-4E78-B34C-672E97122DA9}" destId="{49148AFE-3B60-44BB-9096-DAD42512CA28}" srcOrd="0" destOrd="0" presId="urn:microsoft.com/office/officeart/2005/8/layout/hList1"/>
    <dgm:cxn modelId="{978625A0-4FCE-425C-B5B4-D2CF873E3D2D}" srcId="{CD2AD98D-B378-4F47-9D3A-6BD0E759C036}" destId="{BB520B00-9F99-4E06-9094-A809883F9AD9}" srcOrd="2" destOrd="0" parTransId="{FC00B43E-32CE-4602-B683-854614253EFA}" sibTransId="{F3852A53-4BF0-45EB-9234-837B57D862AB}"/>
    <dgm:cxn modelId="{635D8ECF-09E1-4F57-AA1E-C1F328D2FA41}" type="presOf" srcId="{61546358-73D1-47F0-928C-8051D88A2C05}" destId="{ADEF1AE0-7EFB-4B54-AE36-B440D3ED2DBD}" srcOrd="0" destOrd="0" presId="urn:microsoft.com/office/officeart/2005/8/layout/hList1"/>
    <dgm:cxn modelId="{78F86A4A-E515-43A0-8FDE-0C7D27DBE969}" srcId="{61546358-73D1-47F0-928C-8051D88A2C05}" destId="{0208DB4E-3D3E-43AD-A9AB-99C35248B380}" srcOrd="2" destOrd="0" parTransId="{19238696-88E4-49D2-ACFF-6250CF84812C}" sibTransId="{1B86DF57-CF4E-4C3A-999E-1F840A24893B}"/>
    <dgm:cxn modelId="{DFCFEB25-949B-4258-9633-169377E25A6B}" srcId="{BB520B00-9F99-4E06-9094-A809883F9AD9}" destId="{23D6716A-4B67-4077-A33B-5CBB78310978}" srcOrd="2" destOrd="0" parTransId="{7C14F66C-B891-4006-B376-A40BDDE1809A}" sibTransId="{D616DC6F-AEB2-4C1F-8C2C-1697333DBBD7}"/>
    <dgm:cxn modelId="{0AA82C40-E0B9-48C4-BDD6-91F6C2A63E61}" srcId="{C5DF046F-DFDA-4E78-B34C-672E97122DA9}" destId="{D1975D9A-0536-4EEA-B9F7-A8B4A3776B09}" srcOrd="1" destOrd="0" parTransId="{58E6010F-5A72-460C-80A6-325C63546565}" sibTransId="{5DD85A37-BFD2-48CB-96A2-12B0F7EF5D2D}"/>
    <dgm:cxn modelId="{687452EC-5AB0-4A90-A184-DC833CDDB4B6}" type="presOf" srcId="{CD2AD98D-B378-4F47-9D3A-6BD0E759C036}" destId="{16B45740-89F6-4870-83CD-39BC6FEE68C7}" srcOrd="0" destOrd="0" presId="urn:microsoft.com/office/officeart/2005/8/layout/hList1"/>
    <dgm:cxn modelId="{E00E12A9-8F8C-4DD9-800C-D2AF3EE26429}" srcId="{CD2AD98D-B378-4F47-9D3A-6BD0E759C036}" destId="{C5DF046F-DFDA-4E78-B34C-672E97122DA9}" srcOrd="0" destOrd="0" parTransId="{866DF31F-0995-4309-ABC5-265F541A4B0A}" sibTransId="{3F0D060A-7DA1-49CF-9E6D-9A8FE311B658}"/>
    <dgm:cxn modelId="{5ABE4A6D-8207-4144-8F8C-19722C0908F9}" type="presOf" srcId="{AEC3CD85-825C-4D5C-BEA4-1EF4453A4340}" destId="{DA7E6C8C-0FDA-4B8F-8EF9-7F7721192B6B}" srcOrd="0" destOrd="5" presId="urn:microsoft.com/office/officeart/2005/8/layout/hList1"/>
    <dgm:cxn modelId="{CEBD769A-DC82-4805-A67F-31A8F289C5D2}" srcId="{61546358-73D1-47F0-928C-8051D88A2C05}" destId="{50EF7C5D-CAE9-4C36-8368-6C7E345FA5BF}" srcOrd="1" destOrd="0" parTransId="{08164601-CD40-4B78-81C9-8D102F778963}" sibTransId="{F25CD429-8CED-4F75-8116-1EC48AA80DB2}"/>
    <dgm:cxn modelId="{FDA1CCD0-3746-4894-8CDC-D8B15AA29BCD}" type="presOf" srcId="{692B3B51-E9CC-4509-BD49-1EF9C8E03A58}" destId="{E0B63335-BFCB-4455-8D89-B2249EB0AB6F}" srcOrd="0" destOrd="0" presId="urn:microsoft.com/office/officeart/2005/8/layout/hList1"/>
    <dgm:cxn modelId="{A2543F88-0E6D-4179-AA4C-F0A397DF9A7B}" type="presOf" srcId="{50EF7C5D-CAE9-4C36-8368-6C7E345FA5BF}" destId="{8C81533C-9FD7-4CCC-9FC0-60EA8C458A35}" srcOrd="0" destOrd="1" presId="urn:microsoft.com/office/officeart/2005/8/layout/hList1"/>
    <dgm:cxn modelId="{6051C1E7-0801-4855-AD58-25831223D894}" srcId="{BB520B00-9F99-4E06-9094-A809883F9AD9}" destId="{AEC3CD85-825C-4D5C-BEA4-1EF4453A4340}" srcOrd="5" destOrd="0" parTransId="{C9D753D1-5942-408A-8925-919ADE874A7C}" sibTransId="{6EEB0B24-ACF7-4A02-9D26-434E2DADB393}"/>
    <dgm:cxn modelId="{2467C541-E6CA-462D-AAE8-0D5F057BBCC9}" type="presOf" srcId="{F9F45377-8DF3-4D76-B4B8-5885609450AF}" destId="{DA7E6C8C-0FDA-4B8F-8EF9-7F7721192B6B}" srcOrd="0" destOrd="7" presId="urn:microsoft.com/office/officeart/2005/8/layout/hList1"/>
    <dgm:cxn modelId="{5475A683-B2A5-48CA-B9C1-D9D0DA1D6DB5}" type="presParOf" srcId="{16B45740-89F6-4870-83CD-39BC6FEE68C7}" destId="{7182B291-DCE6-46AD-ABC0-09F6F0361B83}" srcOrd="0" destOrd="0" presId="urn:microsoft.com/office/officeart/2005/8/layout/hList1"/>
    <dgm:cxn modelId="{D06F6394-2B71-41E0-B8EB-A3B3585B0D85}" type="presParOf" srcId="{7182B291-DCE6-46AD-ABC0-09F6F0361B83}" destId="{49148AFE-3B60-44BB-9096-DAD42512CA28}" srcOrd="0" destOrd="0" presId="urn:microsoft.com/office/officeart/2005/8/layout/hList1"/>
    <dgm:cxn modelId="{BF307828-5A0B-4801-8C9A-369D6696416B}" type="presParOf" srcId="{7182B291-DCE6-46AD-ABC0-09F6F0361B83}" destId="{E0B63335-BFCB-4455-8D89-B2249EB0AB6F}" srcOrd="1" destOrd="0" presId="urn:microsoft.com/office/officeart/2005/8/layout/hList1"/>
    <dgm:cxn modelId="{B6FA08D1-2078-4280-844E-9C3CF899B27F}" type="presParOf" srcId="{16B45740-89F6-4870-83CD-39BC6FEE68C7}" destId="{EBB11648-1B25-4319-B750-9340EE16E4A6}" srcOrd="1" destOrd="0" presId="urn:microsoft.com/office/officeart/2005/8/layout/hList1"/>
    <dgm:cxn modelId="{63638B09-3C10-4274-8DAE-FFE10A93EFDB}" type="presParOf" srcId="{16B45740-89F6-4870-83CD-39BC6FEE68C7}" destId="{A6F0BDC1-4A12-4935-B2BC-82D08BC27CCF}" srcOrd="2" destOrd="0" presId="urn:microsoft.com/office/officeart/2005/8/layout/hList1"/>
    <dgm:cxn modelId="{32C47833-EB84-46D8-9BC6-DCAF08FD4AFD}" type="presParOf" srcId="{A6F0BDC1-4A12-4935-B2BC-82D08BC27CCF}" destId="{ADEF1AE0-7EFB-4B54-AE36-B440D3ED2DBD}" srcOrd="0" destOrd="0" presId="urn:microsoft.com/office/officeart/2005/8/layout/hList1"/>
    <dgm:cxn modelId="{D009CCD3-ABE1-45E1-9CA9-F6C64C7ACD64}" type="presParOf" srcId="{A6F0BDC1-4A12-4935-B2BC-82D08BC27CCF}" destId="{8C81533C-9FD7-4CCC-9FC0-60EA8C458A35}" srcOrd="1" destOrd="0" presId="urn:microsoft.com/office/officeart/2005/8/layout/hList1"/>
    <dgm:cxn modelId="{091BEC06-8CD0-468E-9CCE-910F9408CDD1}" type="presParOf" srcId="{16B45740-89F6-4870-83CD-39BC6FEE68C7}" destId="{3A2082D1-7632-4652-91B8-23CD3830EDB5}" srcOrd="3" destOrd="0" presId="urn:microsoft.com/office/officeart/2005/8/layout/hList1"/>
    <dgm:cxn modelId="{D913E02F-CD0E-46BA-A8B3-E798D4587542}" type="presParOf" srcId="{16B45740-89F6-4870-83CD-39BC6FEE68C7}" destId="{699812CB-A0CC-4C26-BA80-058B5A6716B6}" srcOrd="4" destOrd="0" presId="urn:microsoft.com/office/officeart/2005/8/layout/hList1"/>
    <dgm:cxn modelId="{DC148906-944F-4D47-B432-2AAE2DE57CA2}" type="presParOf" srcId="{699812CB-A0CC-4C26-BA80-058B5A6716B6}" destId="{A428D4B2-D07F-4DE3-A41B-BD080A17E036}" srcOrd="0" destOrd="0" presId="urn:microsoft.com/office/officeart/2005/8/layout/hList1"/>
    <dgm:cxn modelId="{3E3E5BBA-2D2E-49EE-B021-0D26C3ED9FA6}" type="presParOf" srcId="{699812CB-A0CC-4C26-BA80-058B5A6716B6}" destId="{DA7E6C8C-0FDA-4B8F-8EF9-7F7721192B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smtClean="0"/>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992188" y="768350"/>
            <a:ext cx="5118100" cy="3838575"/>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701675" y="4860924"/>
            <a:ext cx="5676900" cy="4864894"/>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p>
          <a:p>
            <a:pPr lvl="1"/>
            <a:r>
              <a:rPr lang="en-US" altLang="zh-CN" noProof="0" dirty="0" smtClean="0"/>
              <a:t>Click here to add content</a:t>
            </a:r>
          </a:p>
          <a:p>
            <a:pPr lvl="2"/>
            <a:r>
              <a:rPr lang="en-US" altLang="zh-CN" noProof="0" dirty="0" smtClean="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2015.7.4</a:t>
            </a:r>
          </a:p>
          <a:p>
            <a:pPr lvl="1"/>
            <a:r>
              <a:rPr lang="zh-CN" altLang="en-US" smtClean="0"/>
              <a:t>调整版权和页码对齐，位于参考线</a:t>
            </a:r>
            <a:r>
              <a:rPr lang="en-US" altLang="zh-CN" smtClean="0"/>
              <a:t>8.5</a:t>
            </a:r>
            <a:r>
              <a:rPr lang="zh-CN" altLang="en-US" smtClean="0"/>
              <a:t>到</a:t>
            </a:r>
            <a:r>
              <a:rPr lang="en-US" altLang="zh-CN" smtClean="0"/>
              <a:t>8.9</a:t>
            </a:r>
            <a:r>
              <a:rPr lang="zh-CN" altLang="en-US" smtClean="0"/>
              <a:t>之间。</a:t>
            </a:r>
          </a:p>
          <a:p>
            <a:pPr lvl="1"/>
            <a:r>
              <a:rPr lang="zh-CN" altLang="en-US" smtClean="0"/>
              <a:t>调整编辑框行距为单倍行距。</a:t>
            </a:r>
            <a:endParaRPr lang="en-US" altLang="zh-CN" smtClean="0"/>
          </a:p>
          <a:p>
            <a:pPr lvl="0"/>
            <a:r>
              <a:rPr lang="en-US" altLang="zh-CN" smtClean="0"/>
              <a:t>2015.7.9</a:t>
            </a:r>
          </a:p>
          <a:p>
            <a:pPr lvl="1"/>
            <a:r>
              <a:rPr lang="zh-CN" altLang="en-US" smtClean="0"/>
              <a:t>删除此页课程版本后的“</a:t>
            </a:r>
            <a:r>
              <a:rPr lang="en-US" altLang="zh-CN" smtClean="0"/>
              <a:t>ISSUE</a:t>
            </a:r>
            <a:r>
              <a:rPr lang="zh-CN" altLang="en-US" smtClean="0"/>
              <a:t>”。</a:t>
            </a:r>
            <a:endParaRPr lang="en-US" altLang="zh-CN" smtClean="0"/>
          </a:p>
          <a:p>
            <a:pPr lvl="1"/>
            <a:r>
              <a:rPr lang="zh-CN" altLang="en-US" smtClean="0"/>
              <a:t>新增“产品版本”和“课程版本”的示例。</a:t>
            </a:r>
            <a:endParaRPr lang="en-US" altLang="zh-CN" smtClean="0"/>
          </a:p>
          <a:p>
            <a:pPr lvl="0"/>
            <a:r>
              <a:rPr lang="en-US" altLang="zh-CN" smtClean="0"/>
              <a:t>2015.8.3</a:t>
            </a:r>
          </a:p>
          <a:p>
            <a:pPr lvl="1"/>
            <a:r>
              <a:rPr lang="zh-CN" altLang="en-US" smtClean="0"/>
              <a:t>调整母板主体和备注，段落格式为“允许标点溢出边界”。</a:t>
            </a:r>
            <a:endParaRPr lang="en-US" altLang="zh-CN" smtClean="0"/>
          </a:p>
          <a:p>
            <a:pPr lvl="0"/>
            <a:r>
              <a:rPr lang="en-US" altLang="zh-CN" smtClean="0"/>
              <a:t>2015.8.4</a:t>
            </a:r>
          </a:p>
          <a:p>
            <a:pPr lvl="1"/>
            <a:r>
              <a:rPr lang="zh-CN" altLang="en-US" smtClean="0"/>
              <a:t>删除缩略语页；</a:t>
            </a:r>
            <a:endParaRPr lang="en-US" altLang="zh-CN" smtClean="0"/>
          </a:p>
          <a:p>
            <a:pPr lvl="1"/>
            <a:r>
              <a:rPr lang="zh-CN" altLang="en-US" smtClean="0"/>
              <a:t>重命名版式“</a:t>
            </a:r>
            <a:r>
              <a:rPr lang="en-US" altLang="zh-CN" smtClean="0"/>
              <a:t>8#</a:t>
            </a:r>
            <a:r>
              <a:rPr lang="zh-CN" altLang="en-US" smtClean="0"/>
              <a:t>空白”为“</a:t>
            </a:r>
            <a:r>
              <a:rPr lang="en-US" altLang="zh-CN" smtClean="0"/>
              <a:t>8#</a:t>
            </a:r>
            <a:r>
              <a:rPr lang="zh-CN" altLang="en-US" smtClean="0"/>
              <a:t>仅标题”。</a:t>
            </a:r>
            <a:endParaRPr lang="en-US" altLang="zh-CN" smtClean="0"/>
          </a:p>
          <a:p>
            <a:r>
              <a:rPr lang="en-US" altLang="zh-CN" smtClean="0"/>
              <a:t>2015.9.2</a:t>
            </a:r>
          </a:p>
          <a:p>
            <a:pPr lvl="1"/>
            <a:r>
              <a:rPr lang="zh-CN" altLang="en-US" smtClean="0"/>
              <a:t>新增备注模板，备注页正上方添加页眉，显示本章标题。</a:t>
            </a:r>
            <a:endParaRPr lang="en-US" altLang="zh-CN" smtClean="0"/>
          </a:p>
          <a:p>
            <a:pPr lvl="0"/>
            <a:r>
              <a:rPr lang="en-US" altLang="zh-CN" smtClean="0"/>
              <a:t>2015.9.14</a:t>
            </a:r>
          </a:p>
          <a:p>
            <a:pPr lvl="1"/>
            <a:r>
              <a:rPr lang="zh-CN" altLang="en-US" smtClean="0"/>
              <a:t>删除“谢谢”那页的白色“谢谢”。</a:t>
            </a:r>
            <a:endParaRPr lang="en-US" altLang="zh-CN" smtClean="0"/>
          </a:p>
          <a:p>
            <a:pPr lvl="0"/>
            <a:r>
              <a:rPr lang="en-US" altLang="zh-CN" smtClean="0"/>
              <a:t>2017.11.8</a:t>
            </a:r>
          </a:p>
          <a:p>
            <a:pPr lvl="1"/>
            <a:r>
              <a:rPr lang="zh-CN" altLang="en-US" smtClean="0"/>
              <a:t>调整母版中标题宽度。</a:t>
            </a:r>
            <a:endParaRPr lang="en-US" altLang="zh-CN" smtClean="0"/>
          </a:p>
          <a:p>
            <a:r>
              <a:rPr lang="en-US" altLang="zh-CN" smtClean="0"/>
              <a:t>2017.12.8</a:t>
            </a:r>
          </a:p>
          <a:p>
            <a:pPr lvl="1"/>
            <a:r>
              <a:rPr lang="zh-CN" altLang="en-US" smtClean="0"/>
              <a:t>适当拉长了备注页文本框长度，防止</a:t>
            </a:r>
            <a:r>
              <a:rPr lang="en-US" altLang="zh-CN" smtClean="0"/>
              <a:t>2013</a:t>
            </a:r>
            <a:r>
              <a:rPr lang="zh-CN" altLang="en-US" smtClean="0"/>
              <a:t>版后的</a:t>
            </a:r>
            <a:r>
              <a:rPr lang="en-US" altLang="zh-CN" smtClean="0"/>
              <a:t>PPT</a:t>
            </a:r>
            <a:r>
              <a:rPr lang="zh-CN" altLang="en-US" smtClean="0"/>
              <a:t>会自动换页。</a:t>
            </a:r>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46499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在许多应用场景中，</a:t>
            </a:r>
            <a:r>
              <a:rPr lang="en-US" altLang="zh-CN" dirty="0" smtClean="0"/>
              <a:t>SBC</a:t>
            </a:r>
            <a:r>
              <a:rPr lang="zh-CN" altLang="en-US" dirty="0" smtClean="0"/>
              <a:t>虚拟应用也是非常好的选择，原因如下：</a:t>
            </a:r>
            <a:endParaRPr lang="en-US" altLang="zh-CN" dirty="0" smtClean="0"/>
          </a:p>
          <a:p>
            <a:pPr lvl="1"/>
            <a:r>
              <a:rPr lang="zh-CN" altLang="en-US" dirty="0" smtClean="0"/>
              <a:t>应用只需安装一次。在应用虚拟化中，多个用户共享相同的应用实例。因此，如果你需要更新应用，只需要在一个地方执行，所有用户就能立即都更新。</a:t>
            </a:r>
            <a:endParaRPr lang="en-US" altLang="zh-CN" dirty="0" smtClean="0"/>
          </a:p>
          <a:p>
            <a:pPr lvl="1"/>
            <a:r>
              <a:rPr lang="zh-CN" altLang="en-US" dirty="0" smtClean="0"/>
              <a:t>大幅度降低投入成本。在应用虚拟化环境中，可增加在单个服务器上的用户密度，通常一台物理服务器甚至可以支持到数百个用户并发访问。</a:t>
            </a:r>
            <a:endParaRPr lang="en-US" altLang="zh-CN" dirty="0" smtClean="0"/>
          </a:p>
          <a:p>
            <a:pPr lvl="1"/>
            <a:r>
              <a:rPr lang="zh-CN" altLang="en-US" dirty="0" smtClean="0"/>
              <a:t>应用和应用之间的兼容性：因为</a:t>
            </a:r>
            <a:r>
              <a:rPr lang="en-US" altLang="zh-CN" dirty="0" smtClean="0"/>
              <a:t>VDI</a:t>
            </a:r>
            <a:r>
              <a:rPr lang="zh-CN" altLang="en-US" dirty="0" smtClean="0"/>
              <a:t>只能发布服务器的桌面，在负载均衡的时候，也只能以桌面为基本单位，所以所有需要用到的应用程序必须安装到每台服务器上，无法避免应用与应用之间的兼容性问题。</a:t>
            </a:r>
            <a:r>
              <a:rPr lang="en-US" altLang="zh-CN" dirty="0" smtClean="0"/>
              <a:t>SBC</a:t>
            </a:r>
            <a:r>
              <a:rPr lang="zh-CN" altLang="en-US" dirty="0" smtClean="0"/>
              <a:t>可以将不兼容应用安装在不同的服务器上发布给同一用户。</a:t>
            </a:r>
            <a:endParaRPr lang="en-US" altLang="zh-CN" dirty="0" smtClean="0"/>
          </a:p>
          <a:p>
            <a:pPr lvl="1"/>
            <a:r>
              <a:rPr lang="zh-CN" altLang="en-US" dirty="0" smtClean="0"/>
              <a:t>移动终端的广泛支持：应用虚拟化相比</a:t>
            </a:r>
            <a:r>
              <a:rPr lang="en-US" altLang="zh-CN" dirty="0" smtClean="0"/>
              <a:t>VDI</a:t>
            </a:r>
            <a:r>
              <a:rPr lang="zh-CN" altLang="en-US" dirty="0" smtClean="0"/>
              <a:t>，更适合手机等移动终端；应用虚拟化可以将应用窗口直接投送到手机屏幕上，具有良好的体验。</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80584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SBC</a:t>
            </a:r>
            <a:r>
              <a:rPr lang="zh-CN" altLang="en-US" dirty="0" smtClean="0"/>
              <a:t>：</a:t>
            </a:r>
            <a:r>
              <a:rPr lang="en-US" altLang="zh-CN" dirty="0" smtClean="0"/>
              <a:t>Server-Based Computing</a:t>
            </a:r>
          </a:p>
          <a:p>
            <a:r>
              <a:rPr lang="en-US" altLang="zh-CN" dirty="0" smtClean="0"/>
              <a:t>VDI</a:t>
            </a:r>
            <a:r>
              <a:rPr lang="zh-CN" altLang="en-US" dirty="0" smtClean="0"/>
              <a:t>：</a:t>
            </a:r>
            <a:r>
              <a:rPr lang="en-US" altLang="zh-CN" dirty="0" smtClean="0"/>
              <a:t>Virtual Desktop Infrastructure</a:t>
            </a:r>
          </a:p>
          <a:p>
            <a:pPr lvl="0"/>
            <a:r>
              <a:rPr lang="zh-CN" altLang="en-US" dirty="0" smtClean="0"/>
              <a:t>桌面虚拟化，又称独享桌面</a:t>
            </a:r>
            <a:endParaRPr lang="en-US" altLang="zh-CN" dirty="0" smtClean="0"/>
          </a:p>
          <a:p>
            <a:pPr lvl="1"/>
            <a:r>
              <a:rPr lang="zh-CN" altLang="en-US" dirty="0" smtClean="0"/>
              <a:t>提供独立的</a:t>
            </a:r>
            <a:r>
              <a:rPr lang="en-US" altLang="zh-CN" dirty="0" smtClean="0"/>
              <a:t>windows</a:t>
            </a:r>
            <a:r>
              <a:rPr lang="zh-CN" altLang="en-US" dirty="0" smtClean="0"/>
              <a:t>桌面资源，基于虚拟化平台</a:t>
            </a:r>
            <a:endParaRPr lang="en-US" altLang="zh-CN" dirty="0" smtClean="0"/>
          </a:p>
          <a:p>
            <a:pPr lvl="1"/>
            <a:r>
              <a:rPr lang="zh-CN" altLang="en-US" dirty="0" smtClean="0"/>
              <a:t>外设和应用兼容性相对较好</a:t>
            </a:r>
            <a:endParaRPr lang="en-US" altLang="zh-CN" dirty="0" smtClean="0"/>
          </a:p>
          <a:p>
            <a:pPr lvl="1"/>
            <a:r>
              <a:rPr lang="zh-CN" altLang="en-US" dirty="0" smtClean="0"/>
              <a:t>适用于个性化桌面</a:t>
            </a:r>
            <a:endParaRPr lang="en-US" altLang="zh-CN" dirty="0" smtClean="0"/>
          </a:p>
          <a:p>
            <a:pPr lvl="0"/>
            <a:r>
              <a:rPr lang="zh-CN" altLang="en-US" dirty="0" smtClean="0"/>
              <a:t>应用虚拟化，又分为共享桌面、共享应用</a:t>
            </a:r>
            <a:endParaRPr lang="en-US" altLang="zh-CN" dirty="0" smtClean="0"/>
          </a:p>
          <a:p>
            <a:pPr lvl="1"/>
            <a:r>
              <a:rPr lang="zh-CN" altLang="en-US" dirty="0" smtClean="0"/>
              <a:t>在</a:t>
            </a:r>
            <a:r>
              <a:rPr lang="en-US" altLang="zh-CN" dirty="0" smtClean="0"/>
              <a:t>windows Server</a:t>
            </a:r>
            <a:r>
              <a:rPr lang="zh-CN" altLang="en-US" dirty="0" smtClean="0"/>
              <a:t>操作系统层面通过</a:t>
            </a:r>
            <a:r>
              <a:rPr lang="en-US" altLang="zh-CN" dirty="0" smtClean="0"/>
              <a:t>RDS</a:t>
            </a:r>
            <a:r>
              <a:rPr lang="zh-CN" altLang="en-US" dirty="0" smtClean="0"/>
              <a:t>服务提供应用或桌面，供多用户共享访问</a:t>
            </a:r>
            <a:endParaRPr lang="en-US" altLang="zh-CN" dirty="0" smtClean="0"/>
          </a:p>
          <a:p>
            <a:pPr lvl="1"/>
            <a:r>
              <a:rPr lang="zh-CN" altLang="en-US" dirty="0" smtClean="0"/>
              <a:t>应用之间是通过会话</a:t>
            </a:r>
            <a:r>
              <a:rPr lang="en-US" altLang="zh-CN" dirty="0" smtClean="0"/>
              <a:t>(session)</a:t>
            </a:r>
            <a:r>
              <a:rPr lang="zh-CN" altLang="en-US" dirty="0" smtClean="0"/>
              <a:t>隔离的</a:t>
            </a:r>
            <a:endParaRPr lang="en-US" altLang="zh-CN" dirty="0" smtClean="0"/>
          </a:p>
          <a:p>
            <a:pPr lvl="1"/>
            <a:r>
              <a:rPr lang="zh-CN" altLang="en-US" dirty="0" smtClean="0"/>
              <a:t>成本相对较低</a:t>
            </a:r>
            <a:endParaRPr lang="en-US" altLang="zh-CN" dirty="0" smtClean="0"/>
          </a:p>
          <a:p>
            <a:pPr lvl="1"/>
            <a:r>
              <a:rPr lang="zh-CN" altLang="en-US" dirty="0" smtClean="0"/>
              <a:t>适用于部分任务型场景</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2418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9534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416432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应用虚拟化是在桌面云</a:t>
            </a:r>
            <a:r>
              <a:rPr lang="en-US" smtClean="0"/>
              <a:t>VDI</a:t>
            </a:r>
            <a:r>
              <a:rPr lang="zh-CN" altLang="en-US" smtClean="0"/>
              <a:t>基础上开发的，由上图可知相比桌面云</a:t>
            </a:r>
            <a:r>
              <a:rPr lang="en-US" smtClean="0"/>
              <a:t>VDI</a:t>
            </a:r>
            <a:r>
              <a:rPr lang="zh-CN" altLang="en-US" smtClean="0"/>
              <a:t>，增加了虚拟应用资源池</a:t>
            </a:r>
            <a:r>
              <a:rPr lang="en-US" smtClean="0"/>
              <a:t>APS</a:t>
            </a:r>
            <a:r>
              <a:rPr lang="zh-CN" altLang="en-US" smtClean="0"/>
              <a:t>、</a:t>
            </a:r>
            <a:r>
              <a:rPr lang="en-US" smtClean="0"/>
              <a:t>HDP</a:t>
            </a:r>
            <a:r>
              <a:rPr lang="zh-CN" altLang="en-US" smtClean="0"/>
              <a:t>多会话功能，同时在虚拟桌面管理模块上增加了虚拟应用管理能力。形成了在</a:t>
            </a:r>
            <a:r>
              <a:rPr lang="en-US" smtClean="0"/>
              <a:t>VDI</a:t>
            </a:r>
            <a:r>
              <a:rPr lang="zh-CN" altLang="en-US" smtClean="0"/>
              <a:t>和</a:t>
            </a:r>
            <a:r>
              <a:rPr lang="en-US" smtClean="0"/>
              <a:t>SBC</a:t>
            </a:r>
            <a:r>
              <a:rPr lang="zh-CN" altLang="en-US" smtClean="0"/>
              <a:t>上的统一架构。即：统一接入协议，统一的桌面应用管理，统一的接入和访问控制。</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589561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应用虚拟化大部分组件和</a:t>
            </a:r>
            <a:r>
              <a:rPr lang="en-US" altLang="zh-CN" dirty="0" smtClean="0"/>
              <a:t>VDI</a:t>
            </a:r>
            <a:r>
              <a:rPr lang="zh-CN" altLang="en-US" dirty="0" smtClean="0"/>
              <a:t>相同。</a:t>
            </a:r>
            <a:endParaRPr lang="en-US" altLang="zh-CN" dirty="0" smtClean="0"/>
          </a:p>
          <a:p>
            <a:pPr lvl="0"/>
            <a:r>
              <a:rPr lang="en-US" altLang="zh-CN" dirty="0" smtClean="0"/>
              <a:t>APS(Application Server)</a:t>
            </a:r>
            <a:r>
              <a:rPr lang="zh-CN" altLang="en-US" dirty="0" smtClean="0"/>
              <a:t>：</a:t>
            </a:r>
            <a:r>
              <a:rPr lang="en-US" altLang="zh-CN" dirty="0" smtClean="0"/>
              <a:t>APS </a:t>
            </a:r>
            <a:r>
              <a:rPr lang="zh-CN" altLang="en-US" dirty="0" smtClean="0"/>
              <a:t>是在应用虚拟化特性中新增加的部件。用于对外发布应用或者共享桌面的应用资源池服务器，其上面安装需要对用户发布的应用。</a:t>
            </a:r>
            <a:r>
              <a:rPr lang="en-US" altLang="zh-CN" dirty="0" smtClean="0"/>
              <a:t>APS Server</a:t>
            </a:r>
            <a:r>
              <a:rPr lang="zh-CN" altLang="en-US" dirty="0" smtClean="0"/>
              <a:t>主要是由运行在</a:t>
            </a:r>
            <a:r>
              <a:rPr lang="en-US" altLang="zh-CN" dirty="0" smtClean="0"/>
              <a:t>Windows 2012 R2</a:t>
            </a:r>
            <a:r>
              <a:rPr lang="zh-CN" altLang="en-US" dirty="0" smtClean="0"/>
              <a:t>操作系统的虚拟机及运行其上的允许多用户访问的应用程序组成。</a:t>
            </a:r>
            <a:endParaRPr lang="en-US" altLang="zh-CN" dirty="0" smtClean="0"/>
          </a:p>
          <a:p>
            <a:r>
              <a:rPr lang="en-US" altLang="zh-CN" dirty="0" smtClean="0"/>
              <a:t>RDS</a:t>
            </a:r>
            <a:r>
              <a:rPr lang="zh-CN" altLang="en-US" dirty="0" smtClean="0"/>
              <a:t>服务提供了多会话（</a:t>
            </a:r>
            <a:r>
              <a:rPr lang="en-US" altLang="zh-CN" dirty="0" smtClean="0"/>
              <a:t>multi-session</a:t>
            </a:r>
            <a:r>
              <a:rPr lang="zh-CN" altLang="en-US" dirty="0" smtClean="0"/>
              <a:t>）环境，能让用户端存取虚拟</a:t>
            </a:r>
            <a:r>
              <a:rPr lang="en-US" altLang="zh-CN" dirty="0" smtClean="0"/>
              <a:t>Windows</a:t>
            </a:r>
            <a:r>
              <a:rPr lang="zh-CN" altLang="en-US" dirty="0" smtClean="0"/>
              <a:t>桌面和执行于服务器的</a:t>
            </a:r>
            <a:r>
              <a:rPr lang="en-US" altLang="zh-CN" dirty="0" smtClean="0"/>
              <a:t>Windows</a:t>
            </a:r>
            <a:r>
              <a:rPr lang="zh-CN" altLang="en-US" dirty="0" smtClean="0"/>
              <a:t>程序，也能让多位使用者同时连上一部服务器并进行互动。允许多位用户连接并控制一台机器，并且在远程计算机上显示桌面和应用程序。</a:t>
            </a:r>
            <a:endParaRPr lang="en-US" altLang="zh-CN" dirty="0" smtClean="0"/>
          </a:p>
          <a:p>
            <a:r>
              <a:rPr lang="en-US" altLang="zh-CN" dirty="0" err="1" smtClean="0"/>
              <a:t>FusionAccess</a:t>
            </a:r>
            <a:r>
              <a:rPr lang="zh-CN" altLang="zh-CN" dirty="0" smtClean="0"/>
              <a:t>应用虚拟化特性也是在</a:t>
            </a:r>
            <a:r>
              <a:rPr lang="en-US" altLang="zh-CN" dirty="0" smtClean="0"/>
              <a:t>RDS</a:t>
            </a:r>
            <a:r>
              <a:rPr lang="zh-CN" altLang="zh-CN" dirty="0" smtClean="0"/>
              <a:t>服务基础上，支持基于</a:t>
            </a:r>
            <a:r>
              <a:rPr lang="en-US" altLang="zh-CN" dirty="0" smtClean="0"/>
              <a:t>Windows Server</a:t>
            </a:r>
            <a:r>
              <a:rPr lang="zh-CN" altLang="zh-CN" dirty="0" smtClean="0"/>
              <a:t>版本（</a:t>
            </a:r>
            <a:r>
              <a:rPr lang="en-US" altLang="zh-CN" dirty="0" smtClean="0"/>
              <a:t>Windows Server 2012 R2</a:t>
            </a:r>
            <a:r>
              <a:rPr lang="zh-CN" altLang="zh-CN" dirty="0" smtClean="0"/>
              <a:t>）的</a:t>
            </a:r>
            <a:r>
              <a:rPr lang="en-US" altLang="zh-CN" dirty="0" smtClean="0"/>
              <a:t>RDS</a:t>
            </a:r>
            <a:r>
              <a:rPr lang="zh-CN" altLang="zh-CN" dirty="0" smtClean="0"/>
              <a:t>服务来发布的完整桌面和远程应用，远程访问传输采用</a:t>
            </a:r>
            <a:r>
              <a:rPr lang="en-US" altLang="zh-CN" dirty="0" smtClean="0"/>
              <a:t>HDP</a:t>
            </a:r>
            <a:r>
              <a:rPr lang="zh-CN" altLang="zh-CN" dirty="0" smtClean="0"/>
              <a:t>协议。</a:t>
            </a:r>
            <a:endParaRPr lang="zh-CN" altLang="en-US" dirty="0" smtClean="0"/>
          </a:p>
          <a:p>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29507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云终端和接入网络部分和虚拟桌面物理拓扑部分保持一致。在数据中心单独增加应用虚拟化集群。</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48413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基础架构服务器和</a:t>
            </a:r>
            <a:r>
              <a:rPr lang="en-US" altLang="zh-CN" dirty="0" smtClean="0"/>
              <a:t>VDI</a:t>
            </a:r>
            <a:r>
              <a:rPr lang="zh-CN" altLang="en-US" dirty="0" smtClean="0"/>
              <a:t>类似，在此不再赘述。</a:t>
            </a:r>
            <a:endParaRPr lang="en-US" altLang="zh-CN" dirty="0" smtClean="0"/>
          </a:p>
          <a:p>
            <a:r>
              <a:rPr lang="zh-CN" altLang="zh-CN" dirty="0" smtClean="0"/>
              <a:t>应用发布服务器通常在物理服务器上部署服务器虚拟化软件，划分为若干个</a:t>
            </a:r>
            <a:r>
              <a:rPr lang="en-US" altLang="zh-CN" dirty="0" smtClean="0"/>
              <a:t>Windows</a:t>
            </a:r>
            <a:r>
              <a:rPr lang="zh-CN" altLang="zh-CN" dirty="0" smtClean="0"/>
              <a:t>虚拟服务器，每台虚拟服务器的配置通常是</a:t>
            </a:r>
            <a:r>
              <a:rPr lang="en-US" altLang="zh-CN" dirty="0" smtClean="0"/>
              <a:t>6vCPU</a:t>
            </a:r>
            <a:r>
              <a:rPr lang="zh-CN" altLang="zh-CN" dirty="0" smtClean="0"/>
              <a:t>，</a:t>
            </a:r>
            <a:r>
              <a:rPr lang="en-US" altLang="zh-CN" dirty="0" smtClean="0"/>
              <a:t>24GB</a:t>
            </a:r>
            <a:r>
              <a:rPr lang="zh-CN" altLang="zh-CN" dirty="0" smtClean="0"/>
              <a:t>内存。虚拟应用发布服务器就是运行在这些虚机上面。每台</a:t>
            </a:r>
            <a:r>
              <a:rPr lang="en-US" altLang="zh-CN" dirty="0" smtClean="0"/>
              <a:t>6vCPU,24GB</a:t>
            </a:r>
            <a:r>
              <a:rPr lang="zh-CN" altLang="zh-CN" dirty="0" smtClean="0"/>
              <a:t>内存的虚拟应用服务器支持的用户数需要根据其上发布应用的资源占用情况来确定，应用场景不同，每台虚机支持的用户数不同。</a:t>
            </a:r>
          </a:p>
          <a:p>
            <a:r>
              <a:rPr lang="zh-CN" altLang="zh-CN" dirty="0" smtClean="0"/>
              <a:t>每个服务器对应的</a:t>
            </a:r>
            <a:r>
              <a:rPr lang="en-US" altLang="zh-CN" dirty="0" smtClean="0"/>
              <a:t>APS</a:t>
            </a:r>
            <a:r>
              <a:rPr lang="zh-CN" altLang="zh-CN" dirty="0" smtClean="0"/>
              <a:t>数量：</a:t>
            </a:r>
          </a:p>
          <a:p>
            <a:pPr lvl="1"/>
            <a:r>
              <a:rPr lang="en-US" altLang="zh-CN" dirty="0" smtClean="0"/>
              <a:t>2</a:t>
            </a:r>
            <a:r>
              <a:rPr lang="zh-CN" altLang="zh-CN" dirty="0" smtClean="0"/>
              <a:t>路</a:t>
            </a:r>
            <a:r>
              <a:rPr lang="en-US" altLang="zh-CN" dirty="0" smtClean="0"/>
              <a:t>6</a:t>
            </a:r>
            <a:r>
              <a:rPr lang="zh-CN" altLang="zh-CN" dirty="0" smtClean="0"/>
              <a:t>核服务器为</a:t>
            </a:r>
            <a:r>
              <a:rPr lang="en-US" altLang="zh-CN" dirty="0" smtClean="0"/>
              <a:t>4</a:t>
            </a:r>
            <a:r>
              <a:rPr lang="zh-CN" altLang="zh-CN" dirty="0" smtClean="0"/>
              <a:t>台</a:t>
            </a:r>
            <a:r>
              <a:rPr lang="en-US" altLang="zh-CN" dirty="0" smtClean="0"/>
              <a:t>APS</a:t>
            </a:r>
            <a:r>
              <a:rPr lang="zh-CN" altLang="en-US" dirty="0" smtClean="0"/>
              <a:t>。</a:t>
            </a:r>
            <a:endParaRPr lang="zh-CN" altLang="zh-CN" dirty="0" smtClean="0"/>
          </a:p>
          <a:p>
            <a:pPr lvl="1"/>
            <a:r>
              <a:rPr lang="en-US" altLang="zh-CN" dirty="0" smtClean="0"/>
              <a:t>2</a:t>
            </a:r>
            <a:r>
              <a:rPr lang="zh-CN" altLang="zh-CN" dirty="0" smtClean="0"/>
              <a:t>路</a:t>
            </a:r>
            <a:r>
              <a:rPr lang="en-US" altLang="zh-CN" dirty="0" smtClean="0"/>
              <a:t>8</a:t>
            </a:r>
            <a:r>
              <a:rPr lang="zh-CN" altLang="zh-CN" dirty="0" smtClean="0"/>
              <a:t>核服务器为</a:t>
            </a:r>
            <a:r>
              <a:rPr lang="en-US" altLang="zh-CN" dirty="0" smtClean="0"/>
              <a:t>6</a:t>
            </a:r>
            <a:r>
              <a:rPr lang="zh-CN" altLang="zh-CN" dirty="0" smtClean="0"/>
              <a:t>台</a:t>
            </a:r>
            <a:r>
              <a:rPr lang="en-US" altLang="zh-CN" dirty="0" smtClean="0"/>
              <a:t>APS</a:t>
            </a:r>
            <a:r>
              <a:rPr lang="zh-CN" altLang="en-US" dirty="0" smtClean="0"/>
              <a:t>。</a:t>
            </a:r>
            <a:endParaRPr lang="zh-CN" altLang="zh-CN" dirty="0" smtClean="0"/>
          </a:p>
          <a:p>
            <a:pPr lvl="1"/>
            <a:r>
              <a:rPr lang="en-US" altLang="zh-CN" dirty="0" smtClean="0"/>
              <a:t>2</a:t>
            </a:r>
            <a:r>
              <a:rPr lang="zh-CN" altLang="zh-CN" dirty="0" smtClean="0"/>
              <a:t>路</a:t>
            </a:r>
            <a:r>
              <a:rPr lang="en-US" altLang="zh-CN" dirty="0" smtClean="0"/>
              <a:t>10</a:t>
            </a:r>
            <a:r>
              <a:rPr lang="zh-CN" altLang="en-US" dirty="0" smtClean="0"/>
              <a:t>核</a:t>
            </a:r>
            <a:r>
              <a:rPr lang="zh-CN" altLang="zh-CN" dirty="0" smtClean="0"/>
              <a:t>服务器核为</a:t>
            </a:r>
            <a:r>
              <a:rPr lang="en-US" altLang="zh-CN" dirty="0" smtClean="0"/>
              <a:t>7</a:t>
            </a:r>
            <a:r>
              <a:rPr lang="zh-CN" altLang="zh-CN" dirty="0" smtClean="0"/>
              <a:t>台</a:t>
            </a:r>
            <a:r>
              <a:rPr lang="en-US" altLang="zh-CN" dirty="0" smtClean="0"/>
              <a:t>APS</a:t>
            </a:r>
            <a:r>
              <a:rPr lang="zh-CN" altLang="en-US" dirty="0" smtClean="0"/>
              <a:t>。</a:t>
            </a:r>
            <a:endParaRPr lang="zh-CN" altLang="zh-CN" dirty="0" smtClean="0"/>
          </a:p>
          <a:p>
            <a:pPr lvl="1"/>
            <a:r>
              <a:rPr lang="en-US" altLang="zh-CN" dirty="0" smtClean="0"/>
              <a:t>2</a:t>
            </a:r>
            <a:r>
              <a:rPr lang="zh-CN" altLang="zh-CN" dirty="0" smtClean="0"/>
              <a:t>路</a:t>
            </a:r>
            <a:r>
              <a:rPr lang="en-US" altLang="zh-CN" dirty="0" smtClean="0"/>
              <a:t>12</a:t>
            </a:r>
            <a:r>
              <a:rPr lang="zh-CN" altLang="zh-CN" dirty="0" smtClean="0"/>
              <a:t>核服务器为</a:t>
            </a:r>
            <a:r>
              <a:rPr lang="en-US" altLang="zh-CN" dirty="0" smtClean="0"/>
              <a:t>8</a:t>
            </a:r>
            <a:r>
              <a:rPr lang="zh-CN" altLang="zh-CN" dirty="0" smtClean="0"/>
              <a:t>台</a:t>
            </a:r>
            <a:r>
              <a:rPr lang="en-US" altLang="zh-CN" dirty="0" smtClean="0"/>
              <a:t>APS</a:t>
            </a:r>
            <a:r>
              <a:rPr lang="zh-CN" altLang="zh-CN" dirty="0" smtClean="0"/>
              <a:t>。</a:t>
            </a:r>
          </a:p>
          <a:p>
            <a:pPr lvl="1"/>
            <a:r>
              <a:rPr lang="zh-CN" altLang="zh-CN" dirty="0" smtClean="0"/>
              <a:t>对于其它物理服务器，</a:t>
            </a:r>
            <a:r>
              <a:rPr lang="en-US" altLang="zh-CN" dirty="0" smtClean="0"/>
              <a:t>APS</a:t>
            </a:r>
            <a:r>
              <a:rPr lang="zh-CN" altLang="zh-CN" dirty="0" smtClean="0"/>
              <a:t>所有</a:t>
            </a:r>
            <a:r>
              <a:rPr lang="en-US" altLang="zh-CN" dirty="0" err="1" smtClean="0"/>
              <a:t>vCPU</a:t>
            </a:r>
            <a:r>
              <a:rPr lang="zh-CN" altLang="zh-CN" dirty="0" smtClean="0"/>
              <a:t>的总和不能低于该服务器的超线程总数。</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849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应用虚拟化的软件部署基本上与桌面云</a:t>
            </a:r>
            <a:r>
              <a:rPr lang="en-US" smtClean="0"/>
              <a:t>VDI</a:t>
            </a:r>
            <a:r>
              <a:rPr lang="zh-CN" altLang="en-US" smtClean="0"/>
              <a:t>的软件部署方式相同。</a:t>
            </a:r>
            <a:endParaRPr lang="en-US" smtClean="0"/>
          </a:p>
          <a:p>
            <a:pPr lvl="1"/>
            <a:r>
              <a:rPr lang="zh-CN" altLang="en-US" smtClean="0"/>
              <a:t>管理集群：部署</a:t>
            </a:r>
            <a:r>
              <a:rPr lang="en-US" smtClean="0"/>
              <a:t>FusionCompute</a:t>
            </a:r>
            <a:r>
              <a:rPr lang="zh-CN" altLang="en-US" smtClean="0"/>
              <a:t>和</a:t>
            </a:r>
            <a:r>
              <a:rPr lang="en-US" smtClean="0"/>
              <a:t>FusionAccess</a:t>
            </a:r>
            <a:r>
              <a:rPr lang="zh-CN" altLang="en-US" smtClean="0"/>
              <a:t>管理软件。</a:t>
            </a:r>
            <a:endParaRPr lang="en-US" smtClean="0"/>
          </a:p>
          <a:p>
            <a:pPr lvl="1"/>
            <a:r>
              <a:rPr lang="zh-CN" altLang="en-US" smtClean="0"/>
              <a:t>虚拟桌面资源池：应用虚拟化可以和虚拟桌面同时提供，也可以单独只提供虚拟应用资源池</a:t>
            </a:r>
            <a:endParaRPr lang="en-US" smtClean="0"/>
          </a:p>
          <a:p>
            <a:pPr lvl="1"/>
            <a:r>
              <a:rPr lang="zh-CN" altLang="en-US" smtClean="0"/>
              <a:t>虚拟应用资源池：虚拟应用资源池具体提供共享桌面和虚拟应用。单个服务器上部署多个</a:t>
            </a:r>
            <a:r>
              <a:rPr lang="en-US" smtClean="0"/>
              <a:t>APS</a:t>
            </a:r>
            <a:r>
              <a:rPr lang="zh-CN" altLang="en-US" smtClean="0"/>
              <a:t>服务器，根据目前的测试推荐的密度是</a:t>
            </a:r>
            <a:r>
              <a:rPr lang="en-US" smtClean="0"/>
              <a:t>4-6 APS</a:t>
            </a:r>
            <a:r>
              <a:rPr lang="zh-CN" altLang="en-US" smtClean="0"/>
              <a:t>，</a:t>
            </a:r>
            <a:r>
              <a:rPr lang="en-US" smtClean="0"/>
              <a:t>APS</a:t>
            </a:r>
            <a:r>
              <a:rPr lang="zh-CN" altLang="en-US" smtClean="0"/>
              <a:t>之间为负载均衡的关系。</a:t>
            </a:r>
            <a:endParaRPr lang="en-US" smtClean="0"/>
          </a:p>
          <a:p>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10174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备注占位符 2"/>
          <p:cNvSpPr>
            <a:spLocks noGrp="1"/>
          </p:cNvSpPr>
          <p:nvPr>
            <p:ph type="body" idx="1"/>
          </p:nvPr>
        </p:nvSpPr>
        <p:spPr/>
        <p:txBody>
          <a:bodyPr/>
          <a:lstStyle/>
          <a:p>
            <a:r>
              <a:rPr lang="zh-CN" altLang="en-US" smtClean="0"/>
              <a:t>登录信息包括</a:t>
            </a:r>
            <a:r>
              <a:rPr lang="en-US" altLang="zh-CN" smtClean="0"/>
              <a:t>Address ticket</a:t>
            </a:r>
            <a:r>
              <a:rPr lang="zh-CN" altLang="en-US" smtClean="0"/>
              <a:t>、</a:t>
            </a:r>
            <a:r>
              <a:rPr lang="en-US" altLang="zh-CN" smtClean="0"/>
              <a:t>Login ticket</a:t>
            </a:r>
            <a:r>
              <a:rPr lang="zh-CN" altLang="en-US" smtClean="0"/>
              <a:t>、网关</a:t>
            </a:r>
            <a:r>
              <a:rPr lang="en-US" altLang="zh-CN" smtClean="0"/>
              <a:t>ip</a:t>
            </a:r>
            <a:r>
              <a:rPr lang="zh-CN" altLang="en-US" smtClean="0"/>
              <a:t>和端口。</a:t>
            </a:r>
            <a:endParaRPr lang="zh-CN" altLang="en-US" dirty="0"/>
          </a:p>
        </p:txBody>
      </p:sp>
      <p:sp>
        <p:nvSpPr>
          <p:cNvPr id="18435" name="灯片编号占位符 3"/>
          <p:cNvSpPr txBox="1">
            <a:spLocks noGrp="1"/>
          </p:cNvSpPr>
          <p:nvPr/>
        </p:nvSpPr>
        <p:spPr bwMode="auto">
          <a:xfrm>
            <a:off x="3884614" y="8685214"/>
            <a:ext cx="2971800" cy="457200"/>
          </a:xfrm>
          <a:prstGeom prst="rect">
            <a:avLst/>
          </a:prstGeom>
          <a:noFill/>
          <a:ln>
            <a:miter lim="800000"/>
            <a:headEnd/>
            <a:tailEnd/>
          </a:ln>
        </p:spPr>
        <p:txBody>
          <a:bodyPr lIns="95562" tIns="47781" rIns="95562" bIns="47781" anchor="b"/>
          <a:lstStyle/>
          <a:p>
            <a:pPr algn="r">
              <a:defRPr/>
            </a:pPr>
            <a:endParaRPr lang="en-US" altLang="zh-CN" sz="1300" dirty="0">
              <a:latin typeface="+mn-lt"/>
              <a:ea typeface="+mn-ea"/>
            </a:endParaRP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264626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1935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灯片编号占位符 3"/>
          <p:cNvSpPr txBox="1">
            <a:spLocks noGrp="1"/>
          </p:cNvSpPr>
          <p:nvPr/>
        </p:nvSpPr>
        <p:spPr bwMode="auto">
          <a:xfrm>
            <a:off x="3884614" y="8685214"/>
            <a:ext cx="2971800" cy="457200"/>
          </a:xfrm>
          <a:prstGeom prst="rect">
            <a:avLst/>
          </a:prstGeom>
          <a:noFill/>
          <a:ln>
            <a:miter lim="800000"/>
            <a:headEnd/>
            <a:tailEnd/>
          </a:ln>
        </p:spPr>
        <p:txBody>
          <a:bodyPr lIns="95562" tIns="47781" rIns="95562" bIns="47781" anchor="b"/>
          <a:lstStyle/>
          <a:p>
            <a:pPr algn="r">
              <a:defRPr/>
            </a:pPr>
            <a:endParaRPr lang="en-US" altLang="zh-CN" sz="1300" dirty="0">
              <a:latin typeface="+mn-lt"/>
              <a:ea typeface="+mn-ea"/>
            </a:endParaRPr>
          </a:p>
        </p:txBody>
      </p:sp>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707022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备注占位符 2"/>
          <p:cNvSpPr>
            <a:spLocks noGrp="1"/>
          </p:cNvSpPr>
          <p:nvPr>
            <p:ph type="body" idx="1"/>
          </p:nvPr>
        </p:nvSpPr>
        <p:spPr/>
        <p:txBody>
          <a:bodyPr/>
          <a:lstStyle/>
          <a:p>
            <a:r>
              <a:rPr lang="zh-CN" altLang="en-US" smtClean="0"/>
              <a:t>登录信息包括</a:t>
            </a:r>
            <a:r>
              <a:rPr lang="en-US" altLang="zh-CN" smtClean="0"/>
              <a:t>Address ticket</a:t>
            </a:r>
            <a:r>
              <a:rPr lang="zh-CN" altLang="en-US" smtClean="0"/>
              <a:t>、</a:t>
            </a:r>
            <a:r>
              <a:rPr lang="en-US" altLang="zh-CN" smtClean="0"/>
              <a:t>Login ticket</a:t>
            </a:r>
            <a:r>
              <a:rPr lang="zh-CN" altLang="en-US" smtClean="0"/>
              <a:t>、网关</a:t>
            </a:r>
            <a:r>
              <a:rPr lang="en-US" altLang="zh-CN" smtClean="0"/>
              <a:t>ip</a:t>
            </a:r>
            <a:r>
              <a:rPr lang="zh-CN" altLang="en-US" smtClean="0"/>
              <a:t>和端口。</a:t>
            </a:r>
            <a:endParaRPr lang="zh-CN" altLang="en-US" dirty="0"/>
          </a:p>
        </p:txBody>
      </p:sp>
      <p:sp>
        <p:nvSpPr>
          <p:cNvPr id="18435" name="灯片编号占位符 3"/>
          <p:cNvSpPr txBox="1">
            <a:spLocks noGrp="1"/>
          </p:cNvSpPr>
          <p:nvPr/>
        </p:nvSpPr>
        <p:spPr bwMode="auto">
          <a:xfrm>
            <a:off x="3884614" y="8685214"/>
            <a:ext cx="2971800" cy="457200"/>
          </a:xfrm>
          <a:prstGeom prst="rect">
            <a:avLst/>
          </a:prstGeom>
          <a:noFill/>
          <a:ln>
            <a:miter lim="800000"/>
            <a:headEnd/>
            <a:tailEnd/>
          </a:ln>
        </p:spPr>
        <p:txBody>
          <a:bodyPr lIns="95562" tIns="47781" rIns="95562" bIns="47781" anchor="b"/>
          <a:lstStyle/>
          <a:p>
            <a:pPr algn="r">
              <a:defRPr/>
            </a:pPr>
            <a:endParaRPr lang="en-US" altLang="zh-CN" sz="1300" dirty="0">
              <a:latin typeface="+mn-lt"/>
              <a:ea typeface="+mn-ea"/>
            </a:endParaRP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1448046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灯片编号占位符 3"/>
          <p:cNvSpPr txBox="1">
            <a:spLocks noGrp="1"/>
          </p:cNvSpPr>
          <p:nvPr/>
        </p:nvSpPr>
        <p:spPr bwMode="auto">
          <a:xfrm>
            <a:off x="3884614" y="8685214"/>
            <a:ext cx="2971800" cy="457200"/>
          </a:xfrm>
          <a:prstGeom prst="rect">
            <a:avLst/>
          </a:prstGeom>
          <a:noFill/>
          <a:ln>
            <a:miter lim="800000"/>
            <a:headEnd/>
            <a:tailEnd/>
          </a:ln>
        </p:spPr>
        <p:txBody>
          <a:bodyPr lIns="95562" tIns="47781" rIns="95562" bIns="47781" anchor="b"/>
          <a:lstStyle/>
          <a:p>
            <a:pPr algn="r">
              <a:defRPr/>
            </a:pPr>
            <a:endParaRPr lang="en-US" altLang="zh-CN" sz="1300" dirty="0">
              <a:latin typeface="+mn-lt"/>
              <a:ea typeface="+mn-ea"/>
            </a:endParaRPr>
          </a:p>
        </p:txBody>
      </p:sp>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384392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402611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通过部署应用虚拟化解决方案客户获得主要收益如下：</a:t>
            </a:r>
            <a:endParaRPr lang="en-US" dirty="0" smtClean="0"/>
          </a:p>
          <a:p>
            <a:pPr lvl="0"/>
            <a:r>
              <a:rPr lang="zh-CN" altLang="en-US" dirty="0" smtClean="0"/>
              <a:t>维护工作：</a:t>
            </a:r>
            <a:endParaRPr lang="en-US" dirty="0" smtClean="0"/>
          </a:p>
          <a:p>
            <a:pPr lvl="1"/>
            <a:r>
              <a:rPr lang="zh-CN" altLang="en-US" dirty="0" smtClean="0"/>
              <a:t>维护工作由各分支机构的“面”缩小为总部这个“点”，大幅减轻维护工作量。</a:t>
            </a:r>
            <a:endParaRPr lang="en-US" dirty="0" smtClean="0"/>
          </a:p>
          <a:p>
            <a:pPr lvl="1"/>
            <a:r>
              <a:rPr lang="zh-CN" altLang="en-US" dirty="0" smtClean="0"/>
              <a:t>新应用部署速度加快，新业务上也只需总部统一部署分支机构即可直接使用，效率提升几十倍。</a:t>
            </a:r>
            <a:endParaRPr lang="en-US" dirty="0" smtClean="0"/>
          </a:p>
          <a:p>
            <a:pPr lvl="0"/>
            <a:r>
              <a:rPr lang="zh-CN" altLang="en-US" dirty="0" smtClean="0"/>
              <a:t>访问速度：</a:t>
            </a:r>
            <a:endParaRPr lang="en-US" dirty="0" smtClean="0"/>
          </a:p>
          <a:p>
            <a:pPr lvl="1"/>
            <a:r>
              <a:rPr lang="zh-CN" altLang="en-US" dirty="0" smtClean="0"/>
              <a:t>通过桌面协议访问应用系统，每个用户带宽可以控制在几十</a:t>
            </a:r>
            <a:r>
              <a:rPr lang="en-US" dirty="0" smtClean="0"/>
              <a:t>Kbps</a:t>
            </a:r>
            <a:r>
              <a:rPr lang="zh-CN" altLang="en-US" dirty="0" smtClean="0"/>
              <a:t>左右，大幅降低了应用系统对分支机构带宽的要求。</a:t>
            </a:r>
            <a:endParaRPr lang="en-US" dirty="0" smtClean="0"/>
          </a:p>
          <a:p>
            <a:pPr lvl="0"/>
            <a:r>
              <a:rPr lang="zh-CN" altLang="en-US" dirty="0" smtClean="0"/>
              <a:t>系统安全：</a:t>
            </a:r>
            <a:endParaRPr lang="en-US" dirty="0" smtClean="0"/>
          </a:p>
          <a:p>
            <a:pPr lvl="1"/>
            <a:r>
              <a:rPr lang="zh-CN" altLang="en-US" dirty="0" smtClean="0"/>
              <a:t>用户通过网络访问应用系统时使用桌面协议进行通讯，桌面协议在网络上只传输客户端的键盘、鼠标动作以及显示界面的刷新部分，不是完整的数据包。</a:t>
            </a:r>
            <a:endParaRPr lang="en-US" dirty="0" smtClean="0"/>
          </a:p>
          <a:p>
            <a:pPr lvl="1"/>
            <a:r>
              <a:rPr lang="zh-CN" altLang="en-US" dirty="0" smtClean="0"/>
              <a:t>可以通过桌面协议策略控制每一个客户端的权限（如访问、修改、备份、拷盘、打印等）保证应用软件和数据的安全。</a:t>
            </a:r>
            <a:endParaRPr lang="en-US" dirty="0" smtClean="0"/>
          </a:p>
          <a:p>
            <a:pPr lvl="1"/>
            <a:r>
              <a:rPr lang="zh-CN" altLang="en-US" dirty="0" smtClean="0"/>
              <a:t>企业应用系统和数据库服务器都在内网，公网上只需发布</a:t>
            </a:r>
            <a:r>
              <a:rPr lang="en-US" dirty="0" smtClean="0"/>
              <a:t>APS</a:t>
            </a:r>
            <a:r>
              <a:rPr lang="zh-CN" altLang="en-US" dirty="0" smtClean="0"/>
              <a:t>服务器地址即可，这也保证企业应用系统和数据更安全。</a:t>
            </a:r>
            <a:endParaRPr lang="en-US" dirty="0" smtClean="0"/>
          </a:p>
          <a:p>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083110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用户场景</a:t>
            </a:r>
            <a:endParaRPr lang="en-US" altLang="zh-CN" dirty="0" smtClean="0"/>
          </a:p>
          <a:p>
            <a:pPr lvl="1"/>
            <a:r>
              <a:rPr lang="zh-CN" altLang="zh-CN" dirty="0" smtClean="0"/>
              <a:t>简单办公是指</a:t>
            </a:r>
            <a:r>
              <a:rPr lang="zh-CN" altLang="en-US" dirty="0" smtClean="0"/>
              <a:t>外设简单同时个性化要求低的办公场景</a:t>
            </a:r>
            <a:r>
              <a:rPr lang="zh-CN" altLang="zh-CN" dirty="0" smtClean="0"/>
              <a:t>。比如酒店前台、教育培训、</a:t>
            </a:r>
            <a:r>
              <a:rPr lang="zh-CN" altLang="en-US" dirty="0" smtClean="0"/>
              <a:t>网管操作维护（低负荷）</a:t>
            </a:r>
            <a:r>
              <a:rPr lang="zh-CN" altLang="zh-CN" dirty="0" smtClean="0"/>
              <a:t>等是比较适合的。</a:t>
            </a:r>
            <a:endParaRPr lang="en-US" altLang="zh-CN" dirty="0" smtClean="0"/>
          </a:p>
          <a:p>
            <a:r>
              <a:rPr lang="zh-CN" altLang="zh-CN" dirty="0" smtClean="0"/>
              <a:t>方案</a:t>
            </a:r>
            <a:r>
              <a:rPr lang="zh-CN" altLang="en-US" dirty="0" smtClean="0"/>
              <a:t>特点和价值</a:t>
            </a:r>
            <a:endParaRPr lang="zh-CN" altLang="zh-CN" dirty="0" smtClean="0"/>
          </a:p>
          <a:p>
            <a:pPr lvl="1"/>
            <a:r>
              <a:rPr lang="zh-CN" altLang="zh-CN" dirty="0" smtClean="0"/>
              <a:t>采用共享桌面方式，有效节省了虚拟桌面的硬件资源占用，大大降低了</a:t>
            </a:r>
            <a:r>
              <a:rPr lang="zh-CN" altLang="en-US" dirty="0" smtClean="0"/>
              <a:t>投</a:t>
            </a:r>
            <a:r>
              <a:rPr lang="zh-CN" altLang="zh-CN" dirty="0" smtClean="0"/>
              <a:t>资成本。</a:t>
            </a:r>
          </a:p>
          <a:p>
            <a:pPr lvl="1"/>
            <a:r>
              <a:rPr lang="zh-CN" altLang="zh-CN" dirty="0" smtClean="0"/>
              <a:t>多个相同岗位的用户共享同一个</a:t>
            </a:r>
            <a:r>
              <a:rPr lang="en-US" altLang="zh-CN" dirty="0" smtClean="0"/>
              <a:t>VM</a:t>
            </a:r>
            <a:r>
              <a:rPr lang="zh-CN" altLang="zh-CN" dirty="0" smtClean="0"/>
              <a:t>，同时</a:t>
            </a:r>
            <a:r>
              <a:rPr lang="en-US" altLang="zh-CN" dirty="0" smtClean="0"/>
              <a:t>VM</a:t>
            </a:r>
            <a:r>
              <a:rPr lang="zh-CN" altLang="zh-CN" dirty="0" smtClean="0"/>
              <a:t>可采取链接克隆的方式，这样在操作系统或者应用软件需要升级时候，桌面管理后台可很方便地统一进行升级。</a:t>
            </a:r>
          </a:p>
          <a:p>
            <a:pPr lvl="1"/>
            <a:r>
              <a:rPr lang="zh-CN" altLang="zh-CN" dirty="0" smtClean="0"/>
              <a:t>应用与数据均集中在了云端，在数据与信息的安全保护上具有传统</a:t>
            </a:r>
            <a:r>
              <a:rPr lang="en-US" altLang="zh-CN" dirty="0" smtClean="0"/>
              <a:t>PC</a:t>
            </a:r>
            <a:r>
              <a:rPr lang="zh-CN" altLang="zh-CN" dirty="0" smtClean="0"/>
              <a:t>机模式无可比拟的优势。</a:t>
            </a:r>
          </a:p>
          <a:p>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403844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用户场景</a:t>
            </a:r>
            <a:endParaRPr lang="en-US" altLang="zh-CN" dirty="0" smtClean="0"/>
          </a:p>
          <a:p>
            <a:pPr lvl="1"/>
            <a:r>
              <a:rPr lang="zh-CN" altLang="en-US" dirty="0" smtClean="0"/>
              <a:t>企业员工通过</a:t>
            </a:r>
            <a:r>
              <a:rPr lang="zh-CN" altLang="zh-CN" dirty="0" smtClean="0"/>
              <a:t>应用虚拟化</a:t>
            </a:r>
            <a:r>
              <a:rPr lang="zh-CN" altLang="en-US" dirty="0" smtClean="0"/>
              <a:t>访问互联网，</a:t>
            </a:r>
            <a:r>
              <a:rPr lang="zh-CN" altLang="zh-CN" dirty="0" smtClean="0"/>
              <a:t>兼顾了企业内部安全管控的基本要求以及员工</a:t>
            </a:r>
            <a:r>
              <a:rPr lang="en-US" altLang="zh-CN" dirty="0" smtClean="0"/>
              <a:t>Internet</a:t>
            </a:r>
            <a:r>
              <a:rPr lang="zh-CN" altLang="zh-CN" dirty="0" smtClean="0"/>
              <a:t>浏览、资料查阅的扩展需求。</a:t>
            </a:r>
            <a:endParaRPr lang="en-US" altLang="zh-CN" dirty="0" smtClean="0"/>
          </a:p>
          <a:p>
            <a:r>
              <a:rPr lang="zh-CN" altLang="en-US" dirty="0" smtClean="0"/>
              <a:t>方案</a:t>
            </a:r>
            <a:r>
              <a:rPr lang="zh-CN" altLang="zh-CN" dirty="0" smtClean="0"/>
              <a:t>特点</a:t>
            </a:r>
            <a:r>
              <a:rPr lang="zh-CN" altLang="en-US" dirty="0" smtClean="0"/>
              <a:t>和价值</a:t>
            </a:r>
            <a:endParaRPr lang="zh-CN" altLang="zh-CN" dirty="0" smtClean="0"/>
          </a:p>
          <a:p>
            <a:pPr lvl="1"/>
            <a:r>
              <a:rPr lang="zh-CN" altLang="en-US" dirty="0" smtClean="0"/>
              <a:t>通过</a:t>
            </a:r>
            <a:r>
              <a:rPr lang="zh-CN" altLang="zh-CN" dirty="0" smtClean="0"/>
              <a:t>应用虚拟化发布浏览器</a:t>
            </a:r>
            <a:r>
              <a:rPr lang="zh-CN" altLang="en-US" dirty="0" smtClean="0"/>
              <a:t>来上</a:t>
            </a:r>
            <a:r>
              <a:rPr lang="en-US" altLang="zh-CN" dirty="0" smtClean="0"/>
              <a:t>Internet</a:t>
            </a:r>
            <a:r>
              <a:rPr lang="zh-CN" altLang="en-US" dirty="0" smtClean="0"/>
              <a:t>网络，</a:t>
            </a:r>
            <a:r>
              <a:rPr lang="en-US" altLang="zh-CN" dirty="0" smtClean="0"/>
              <a:t>Internet</a:t>
            </a:r>
            <a:r>
              <a:rPr lang="zh-CN" altLang="en-US" dirty="0" smtClean="0"/>
              <a:t>网络数据无法传输到内部网络，保证了企业内网的安全。</a:t>
            </a:r>
            <a:endParaRPr lang="en-US" altLang="zh-CN" dirty="0" smtClean="0"/>
          </a:p>
          <a:p>
            <a:pPr lvl="1"/>
            <a:r>
              <a:rPr lang="zh-CN" altLang="en-US" dirty="0" smtClean="0"/>
              <a:t>通过应用虚拟化发布共享桌面，通过共享桌面来上</a:t>
            </a:r>
            <a:r>
              <a:rPr lang="en-US" altLang="zh-CN" dirty="0" smtClean="0"/>
              <a:t>Internet</a:t>
            </a:r>
            <a:r>
              <a:rPr lang="zh-CN" altLang="en-US" dirty="0" smtClean="0"/>
              <a:t>网络，同时通过文件发送功能可以把数据下载到内网。</a:t>
            </a:r>
            <a:endParaRPr lang="zh-CN" altLang="zh-CN" dirty="0" smtClean="0"/>
          </a:p>
          <a:p>
            <a:pPr lvl="1"/>
            <a:r>
              <a:rPr lang="zh-CN" altLang="en-US" dirty="0" smtClean="0"/>
              <a:t>安全上网方案既</a:t>
            </a:r>
            <a:r>
              <a:rPr lang="zh-CN" altLang="zh-CN" dirty="0" smtClean="0"/>
              <a:t>不改变原有企业内部安全办公的架构，</a:t>
            </a:r>
            <a:r>
              <a:rPr lang="zh-CN" altLang="en-US" dirty="0" smtClean="0"/>
              <a:t>也</a:t>
            </a:r>
            <a:r>
              <a:rPr lang="zh-CN" altLang="zh-CN" dirty="0" smtClean="0"/>
              <a:t>不必再部署第二台</a:t>
            </a:r>
            <a:r>
              <a:rPr lang="en-US" altLang="zh-CN" dirty="0" smtClean="0"/>
              <a:t>PC</a:t>
            </a:r>
            <a:r>
              <a:rPr lang="zh-CN" altLang="zh-CN" dirty="0" smtClean="0"/>
              <a:t>机来访问</a:t>
            </a:r>
            <a:r>
              <a:rPr lang="en-US" altLang="zh-CN" dirty="0" smtClean="0"/>
              <a:t>Internet</a:t>
            </a:r>
            <a:r>
              <a:rPr lang="zh-CN" altLang="zh-CN" dirty="0" smtClean="0"/>
              <a:t>，大大降低了投资成本。</a:t>
            </a:r>
          </a:p>
          <a:p>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537198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通过部署应用虚拟化解决方案客户获得主要收益如下： </a:t>
            </a:r>
            <a:endParaRPr lang="en-US" altLang="zh-CN" dirty="0" smtClean="0"/>
          </a:p>
          <a:p>
            <a:pPr lvl="0"/>
            <a:r>
              <a:rPr lang="zh-CN" altLang="en-US" dirty="0" smtClean="0"/>
              <a:t>移动办公：高层管理人员和业务人员可以随时随地进行办公，大幅提升工作效率和客户满意度。 </a:t>
            </a:r>
            <a:endParaRPr lang="en-US" dirty="0" smtClean="0"/>
          </a:p>
          <a:p>
            <a:pPr lvl="0"/>
            <a:r>
              <a:rPr lang="zh-CN" altLang="en-US" dirty="0" smtClean="0"/>
              <a:t>集中化管理、灵活部署：应用虚拟化将公司的办公软件集中管理，管理员可随时管理、监控和调节企业资源，几分钟内即可完成一个或多台应用服务器系统的部署，大大提高了服务器的管理维护效率，同时也使分公司</a:t>
            </a:r>
            <a:r>
              <a:rPr lang="en-US" dirty="0" smtClean="0"/>
              <a:t>IT</a:t>
            </a:r>
            <a:r>
              <a:rPr lang="zh-CN" altLang="en-US" dirty="0" smtClean="0"/>
              <a:t>架构扩展相对容易。 </a:t>
            </a:r>
            <a:endParaRPr lang="en-US" dirty="0" smtClean="0"/>
          </a:p>
          <a:p>
            <a:pPr lvl="0"/>
            <a:r>
              <a:rPr lang="zh-CN" altLang="en-US" dirty="0" smtClean="0"/>
              <a:t>解决方案优势</a:t>
            </a:r>
            <a:endParaRPr lang="en-US" altLang="zh-CN" dirty="0" smtClean="0"/>
          </a:p>
          <a:p>
            <a:pPr lvl="0"/>
            <a:r>
              <a:rPr lang="zh-CN" altLang="en-US" dirty="0" smtClean="0"/>
              <a:t>支持多种智能手机终端的跨平台访问</a:t>
            </a:r>
            <a:endParaRPr lang="en-US" dirty="0" smtClean="0"/>
          </a:p>
          <a:p>
            <a:pPr lvl="1"/>
            <a:r>
              <a:rPr lang="zh-CN" altLang="en-US" dirty="0" smtClean="0"/>
              <a:t>可以支持多种操作系统平台及多种手机平台，从而避免对所有应用程序进行二次开发去适应每个手机平台，系统复杂度和开发工作量大大降低。在支持智能手机终端的同时，也支持</a:t>
            </a:r>
            <a:r>
              <a:rPr lang="en-US" dirty="0" smtClean="0"/>
              <a:t>PC</a:t>
            </a:r>
            <a:r>
              <a:rPr lang="zh-CN" altLang="en-US" dirty="0" smtClean="0"/>
              <a:t>、笔记本电脑的访问，真正做到了任何时间、任何地点、通过任何终端设备访问后台业务和办公系统。</a:t>
            </a:r>
            <a:endParaRPr lang="en-US" dirty="0" smtClean="0"/>
          </a:p>
          <a:p>
            <a:pPr lvl="0"/>
            <a:r>
              <a:rPr lang="zh-CN" altLang="en-US" dirty="0" smtClean="0"/>
              <a:t>终端用户体验敏捷</a:t>
            </a:r>
            <a:endParaRPr lang="en-US" dirty="0" smtClean="0"/>
          </a:p>
          <a:p>
            <a:pPr lvl="1"/>
            <a:r>
              <a:rPr lang="zh-CN" altLang="en-US" dirty="0" smtClean="0"/>
              <a:t>终端用户接收到的只是服务器上应用程序运行画面的变化差量，并且经过压缩和加密，所以数据量很小，一般情况下只需要几十</a:t>
            </a:r>
            <a:r>
              <a:rPr lang="en-US" dirty="0" smtClean="0"/>
              <a:t>Kbps</a:t>
            </a:r>
            <a:r>
              <a:rPr lang="zh-CN" altLang="en-US" dirty="0" smtClean="0"/>
              <a:t>带宽即可，低带宽消耗保证了使用人员的流畅使用体验。且所有应用不需要在手机上安装应用客户端，管理员只需要为每个用户授权即可让用户在手机上获得与</a:t>
            </a:r>
            <a:r>
              <a:rPr lang="en-US" dirty="0" smtClean="0"/>
              <a:t>PC</a:t>
            </a:r>
            <a:r>
              <a:rPr lang="zh-CN" altLang="en-US" dirty="0" smtClean="0"/>
              <a:t>上一致的应用使用体验。有限的网络流量消耗同时保证后续网络费用的低投入，提高了该系统的普及度和实用性。</a:t>
            </a:r>
            <a:endParaRPr lang="en-US"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634546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zh-CN" altLang="en-US" dirty="0" smtClean="0"/>
              <a:t>所有应用快速集中发布</a:t>
            </a:r>
            <a:endParaRPr lang="en-US" dirty="0" smtClean="0"/>
          </a:p>
          <a:p>
            <a:pPr lvl="1"/>
            <a:r>
              <a:rPr lang="zh-CN" altLang="en-US" dirty="0" smtClean="0"/>
              <a:t>与传统移动应用解决方案相比，通过应用虚拟化发布企业的业务和办公系统实现对移动设备终端的支持更为便捷，无需任何二次开发。实现了对新类型终端设备的支持的同时，对已有的系统架构没有任何影响。</a:t>
            </a:r>
            <a:endParaRPr lang="en-US" dirty="0" smtClean="0"/>
          </a:p>
          <a:p>
            <a:pPr lvl="0"/>
            <a:r>
              <a:rPr lang="zh-CN" altLang="en-US" dirty="0" smtClean="0"/>
              <a:t>安全性高</a:t>
            </a:r>
            <a:endParaRPr lang="en-US" dirty="0" smtClean="0"/>
          </a:p>
          <a:p>
            <a:pPr lvl="1"/>
            <a:r>
              <a:rPr lang="zh-CN" altLang="en-US" dirty="0" smtClean="0"/>
              <a:t>业务应用与服务器端的数据交换均发生在</a:t>
            </a:r>
            <a:r>
              <a:rPr lang="en-US" dirty="0" smtClean="0"/>
              <a:t>APS Server</a:t>
            </a:r>
            <a:r>
              <a:rPr lang="zh-CN" altLang="en-US" dirty="0" smtClean="0"/>
              <a:t>和应用服务器之间的内网服务器群组间，实际业务数据不会流到用户终端设备上，既保证了业务数据交换的流畅性又保证了数据安全</a:t>
            </a:r>
            <a:r>
              <a:rPr lang="zh-CN" altLang="en-US" smtClean="0"/>
              <a:t>性。此外</a:t>
            </a:r>
            <a:r>
              <a:rPr lang="en-US" dirty="0" err="1" smtClean="0"/>
              <a:t>vAG</a:t>
            </a:r>
            <a:r>
              <a:rPr lang="zh-CN" altLang="en-US" dirty="0" smtClean="0"/>
              <a:t>网关为用户连接提供了</a:t>
            </a:r>
            <a:r>
              <a:rPr lang="en-US" dirty="0" smtClean="0"/>
              <a:t>SSL/TSL</a:t>
            </a:r>
            <a:r>
              <a:rPr lang="zh-CN" altLang="en-US" dirty="0" smtClean="0"/>
              <a:t>加密，数据在传输过程中得到充分的安全保证。</a:t>
            </a:r>
            <a:endParaRPr lang="en-US" dirty="0" smtClean="0"/>
          </a:p>
          <a:p>
            <a:pPr lvl="0"/>
            <a:r>
              <a:rPr lang="zh-CN" altLang="en-US" dirty="0" smtClean="0"/>
              <a:t>可靠性高、稳定性好</a:t>
            </a:r>
            <a:endParaRPr lang="en-US" dirty="0" smtClean="0"/>
          </a:p>
          <a:p>
            <a:pPr lvl="1"/>
            <a:r>
              <a:rPr lang="zh-CN" altLang="en-US" dirty="0" smtClean="0"/>
              <a:t>因所有应用与数据完全在后台管理，即使出现网络问题，其系统进程也不会中断，前端桌面的操作状态会自动在后台保存，一旦恢复网络链接，所有操作可立即继续。</a:t>
            </a:r>
            <a:endParaRPr lang="en-US" dirty="0" smtClean="0"/>
          </a:p>
          <a:p>
            <a:r>
              <a:rPr lang="zh-CN" altLang="en-US" dirty="0" smtClean="0"/>
              <a:t>系统易于维护和管理</a:t>
            </a:r>
            <a:endParaRPr lang="en-US" dirty="0" smtClean="0"/>
          </a:p>
          <a:p>
            <a:pPr lvl="1"/>
            <a:r>
              <a:rPr lang="zh-CN" altLang="en-US" dirty="0" smtClean="0"/>
              <a:t>因为不涉及二次开发，虽然系统功能有所增加，却不增加额外的系统维护工作量。且所有应用软件集中在服务器端管理，减少了日常维护的人力物力。</a:t>
            </a:r>
            <a:endParaRPr lang="en-US" dirty="0" smtClean="0"/>
          </a:p>
          <a:p>
            <a:endParaRPr lang="en-US" dirty="0" smtClean="0"/>
          </a:p>
          <a:p>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777493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95761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725603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28532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72278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备注占位符 2"/>
          <p:cNvSpPr>
            <a:spLocks noGrp="1"/>
          </p:cNvSpPr>
          <p:nvPr>
            <p:ph type="body" idx="1"/>
          </p:nvPr>
        </p:nvSpPr>
        <p:spPr/>
        <p:txBody>
          <a:bodyPr/>
          <a:lstStyle/>
          <a:p>
            <a:r>
              <a:rPr lang="zh-CN" altLang="en-US" smtClean="0"/>
              <a:t>由于后续发布应用时的用户（组）为普通用户（组），在需要更新、增加应用的场景下，需要具有管理员权限的用户帐号登录到</a:t>
            </a:r>
            <a:r>
              <a:rPr lang="en-US" altLang="zh-CN" smtClean="0"/>
              <a:t>APS</a:t>
            </a:r>
            <a:r>
              <a:rPr lang="zh-CN" altLang="en-US" smtClean="0"/>
              <a:t>虚拟机完成相关操作，本操作是在模板虚拟机中创建一个本地帐号，并加入到</a:t>
            </a:r>
            <a:r>
              <a:rPr lang="en-US" altLang="zh-CN" smtClean="0"/>
              <a:t>Administrators</a:t>
            </a:r>
            <a:r>
              <a:rPr lang="zh-CN" altLang="en-US" smtClean="0"/>
              <a:t>组中，用于运维在</a:t>
            </a:r>
            <a:r>
              <a:rPr lang="en-US" altLang="zh-CN" smtClean="0"/>
              <a:t>FusionAccess</a:t>
            </a:r>
            <a:r>
              <a:rPr lang="zh-CN" altLang="en-US" smtClean="0"/>
              <a:t>上创建和托管的</a:t>
            </a:r>
            <a:r>
              <a:rPr lang="en-US" altLang="zh-CN" smtClean="0"/>
              <a:t>APS</a:t>
            </a:r>
            <a:r>
              <a:rPr lang="zh-CN" altLang="en-US" smtClean="0"/>
              <a:t>虚拟机。</a:t>
            </a:r>
          </a:p>
          <a:p>
            <a:endParaRPr lang="zh-CN" altLang="en-US"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3795563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在制作模板时选择完整复制模式</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44860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21765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备注占位符 2"/>
          <p:cNvSpPr>
            <a:spLocks noGrp="1"/>
          </p:cNvSpPr>
          <p:nvPr>
            <p:ph type="body" idx="1"/>
          </p:nvPr>
        </p:nvSpPr>
        <p:spPr/>
        <p:txBody>
          <a:bodyPr/>
          <a:lstStyle/>
          <a:p>
            <a:r>
              <a:rPr lang="zh-CN" altLang="en-US" smtClean="0"/>
              <a:t>当</a:t>
            </a:r>
            <a:r>
              <a:rPr lang="en-US" altLang="zh-CN" smtClean="0"/>
              <a:t>APS</a:t>
            </a:r>
            <a:r>
              <a:rPr lang="zh-CN" altLang="en-US" smtClean="0"/>
              <a:t>服务器存在多台时，管理员针对每台</a:t>
            </a:r>
            <a:r>
              <a:rPr lang="en-US" altLang="zh-CN" smtClean="0"/>
              <a:t>APS</a:t>
            </a:r>
            <a:r>
              <a:rPr lang="zh-CN" altLang="en-US" smtClean="0"/>
              <a:t>服务器直接进行管理和维护极不方便。为了降低管理员的维护压力，可创建虚拟机组，并将多台相同类型的</a:t>
            </a:r>
            <a:r>
              <a:rPr lang="en-US" altLang="zh-CN" smtClean="0"/>
              <a:t>APS</a:t>
            </a:r>
            <a:r>
              <a:rPr lang="zh-CN" altLang="en-US" smtClean="0"/>
              <a:t>服务器纳入到虚拟机组中，针对虚拟机组执行统一管理和维护，从而大幅提升运维效率。</a:t>
            </a:r>
          </a:p>
          <a:p>
            <a:endParaRPr lang="en-US" altLang="zh-CN"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1399904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569270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568302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备注占位符 2"/>
          <p:cNvSpPr>
            <a:spLocks noGrp="1"/>
          </p:cNvSpPr>
          <p:nvPr>
            <p:ph type="body" idx="1"/>
          </p:nvPr>
        </p:nvSpPr>
        <p:spPr/>
        <p:txBody>
          <a:bodyPr/>
          <a:lstStyle/>
          <a:p>
            <a:r>
              <a:rPr lang="zh-CN" altLang="en-US" smtClean="0"/>
              <a:t>对于完整复制、链接克隆、全内存类型的虚拟机，模板</a:t>
            </a:r>
            <a:r>
              <a:rPr lang="en-US" altLang="zh-CN" smtClean="0"/>
              <a:t>ID</a:t>
            </a:r>
            <a:r>
              <a:rPr lang="zh-CN" altLang="en-US" smtClean="0"/>
              <a:t>必须保持一致，托管机类型，请保持同一个应用组内托管机的操作系统和安装的应用都一样。 </a:t>
            </a:r>
            <a:endParaRPr lang="en-US" altLang="zh-CN" smtClean="0"/>
          </a:p>
          <a:p>
            <a:r>
              <a:rPr lang="zh-CN" altLang="en-US" smtClean="0"/>
              <a:t>没有符合条件的虚拟机组时，请到虚拟机组管理界面创建虚拟机组并添加虚拟机，然后重试。 </a:t>
            </a:r>
            <a:endParaRPr lang="en-US" altLang="zh-CN" smtClean="0"/>
          </a:p>
          <a:p>
            <a:r>
              <a:rPr lang="zh-CN" altLang="en-US" smtClean="0"/>
              <a:t>没有符合条件的虚拟机时，请到虚拟机组管理界面给虚拟机组添加虚拟机，然后重试。</a:t>
            </a:r>
            <a:endParaRPr lang="en-US" altLang="en-US" smtClean="0"/>
          </a:p>
          <a:p>
            <a:endParaRPr lang="en-US" altLang="en-US"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2938219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备注占位符 2"/>
          <p:cNvSpPr>
            <a:spLocks noGrp="1"/>
          </p:cNvSpPr>
          <p:nvPr>
            <p:ph type="body" idx="1"/>
          </p:nvPr>
        </p:nvSpPr>
        <p:spPr/>
        <p:txBody>
          <a:bodyPr/>
          <a:lstStyle/>
          <a:p>
            <a:r>
              <a:rPr lang="zh-CN" altLang="en-US" smtClean="0"/>
              <a:t>将虚拟机添加到应用组后，</a:t>
            </a:r>
            <a:r>
              <a:rPr lang="en-US" altLang="zh-CN" smtClean="0"/>
              <a:t>APS</a:t>
            </a:r>
            <a:r>
              <a:rPr lang="zh-CN" altLang="en-US" smtClean="0"/>
              <a:t>服务器已部署就绪，此时还需在</a:t>
            </a:r>
            <a:r>
              <a:rPr lang="en-US" altLang="zh-CN" smtClean="0"/>
              <a:t>AD</a:t>
            </a:r>
            <a:r>
              <a:rPr lang="zh-CN" altLang="en-US" smtClean="0"/>
              <a:t>域服务器上配置</a:t>
            </a:r>
            <a:r>
              <a:rPr lang="en-US" altLang="zh-CN" smtClean="0"/>
              <a:t>APS</a:t>
            </a:r>
            <a:r>
              <a:rPr lang="zh-CN" altLang="en-US" smtClean="0"/>
              <a:t>服务器的</a:t>
            </a:r>
            <a:r>
              <a:rPr lang="en-US" altLang="zh-CN" smtClean="0"/>
              <a:t>RDS</a:t>
            </a:r>
            <a:r>
              <a:rPr lang="zh-CN" altLang="en-US" smtClean="0"/>
              <a:t>服务授权功能，以确保用户访问</a:t>
            </a:r>
            <a:r>
              <a:rPr lang="en-US" altLang="zh-CN" smtClean="0"/>
              <a:t>APS</a:t>
            </a:r>
            <a:r>
              <a:rPr lang="zh-CN" altLang="en-US" smtClean="0"/>
              <a:t>服务器发布的应用时已获得</a:t>
            </a:r>
            <a:r>
              <a:rPr lang="en-US" altLang="zh-CN" smtClean="0"/>
              <a:t>RD Licensing</a:t>
            </a:r>
            <a:r>
              <a:rPr lang="zh-CN" altLang="en-US" smtClean="0"/>
              <a:t>服务器的</a:t>
            </a:r>
            <a:r>
              <a:rPr lang="en-US" altLang="zh-CN" smtClean="0"/>
              <a:t>RDS</a:t>
            </a:r>
            <a:r>
              <a:rPr lang="zh-CN" altLang="en-US" smtClean="0"/>
              <a:t>服务授权许可。否则，在</a:t>
            </a:r>
            <a:r>
              <a:rPr lang="en-US" altLang="zh-CN" smtClean="0"/>
              <a:t>120</a:t>
            </a:r>
            <a:r>
              <a:rPr lang="zh-CN" altLang="en-US" smtClean="0"/>
              <a:t>天的试用期结束后，客户端将无法使用共享桌面或远程应用。</a:t>
            </a:r>
          </a:p>
          <a:p>
            <a:r>
              <a:rPr lang="zh-CN" altLang="en-US" smtClean="0"/>
              <a:t>在通过</a:t>
            </a:r>
            <a:r>
              <a:rPr lang="en-US" altLang="zh-CN" smtClean="0"/>
              <a:t>APS</a:t>
            </a:r>
            <a:r>
              <a:rPr lang="zh-CN" altLang="en-US" smtClean="0"/>
              <a:t>服务器发布应用之前，还需通过配置</a:t>
            </a:r>
            <a:r>
              <a:rPr lang="en-US" altLang="zh-CN" smtClean="0"/>
              <a:t>APS</a:t>
            </a:r>
            <a:r>
              <a:rPr lang="zh-CN" altLang="en-US" smtClean="0"/>
              <a:t>服务器的安全策略方式进行安全加固，以确保授权用户可以安全的访问或使用系统提供的应用，避免对其他用户带来影响。</a:t>
            </a: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168235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602096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92374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00954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716668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610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备注占位符 2"/>
          <p:cNvSpPr>
            <a:spLocks noGrp="1"/>
          </p:cNvSpPr>
          <p:nvPr>
            <p:ph type="body" idx="1"/>
          </p:nvPr>
        </p:nvSpPr>
        <p:spPr/>
        <p:txBody>
          <a:bodyPr/>
          <a:lstStyle/>
          <a:p>
            <a:r>
              <a:rPr lang="zh-CN" altLang="en-US" smtClean="0"/>
              <a:t>发布如下类型的应用时，可能存在访问越权的安全风险，请谨慎使用。 </a:t>
            </a:r>
            <a:endParaRPr lang="en-US" altLang="zh-CN" smtClean="0"/>
          </a:p>
          <a:p>
            <a:pPr lvl="1"/>
            <a:r>
              <a:rPr lang="zh-CN" altLang="en-US" smtClean="0"/>
              <a:t>待发布的应用带有资源管理器功能。 </a:t>
            </a:r>
          </a:p>
          <a:p>
            <a:pPr lvl="1"/>
            <a:r>
              <a:rPr lang="zh-CN" altLang="en-US" smtClean="0"/>
              <a:t>待发布的应用带有虚拟机系统管理功能。 </a:t>
            </a:r>
          </a:p>
          <a:p>
            <a:pPr lvl="1"/>
            <a:r>
              <a:rPr lang="zh-CN" altLang="en-US" smtClean="0"/>
              <a:t>待发布的应用为虚拟机操作系统自带的系统级应用。</a:t>
            </a:r>
          </a:p>
          <a:p>
            <a:endParaRPr lang="en-US" altLang="en-US"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2165976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备注占位符 2"/>
          <p:cNvSpPr>
            <a:spLocks noGrp="1"/>
          </p:cNvSpPr>
          <p:nvPr>
            <p:ph type="body" idx="1"/>
          </p:nvPr>
        </p:nvSpPr>
        <p:spPr/>
        <p:txBody>
          <a:bodyPr/>
          <a:lstStyle/>
          <a:p>
            <a:r>
              <a:rPr lang="zh-CN" altLang="en-US" smtClean="0"/>
              <a:t>发布如下类型的应用时，可能存在访问越权的安全风险，请谨慎使用。 </a:t>
            </a:r>
            <a:endParaRPr lang="en-US" altLang="zh-CN" smtClean="0"/>
          </a:p>
          <a:p>
            <a:pPr lvl="1"/>
            <a:r>
              <a:rPr lang="zh-CN" altLang="en-US" smtClean="0"/>
              <a:t>待发布的应用带有资源管理器功能。 </a:t>
            </a:r>
          </a:p>
          <a:p>
            <a:pPr lvl="1"/>
            <a:r>
              <a:rPr lang="zh-CN" altLang="en-US" smtClean="0"/>
              <a:t>待发布的应用带有虚拟机系统管理功能。 </a:t>
            </a:r>
          </a:p>
          <a:p>
            <a:pPr lvl="1"/>
            <a:r>
              <a:rPr lang="zh-CN" altLang="en-US" smtClean="0"/>
              <a:t>待发布的应用为虚拟机操作系统自带的系统级应用。</a:t>
            </a:r>
          </a:p>
          <a:p>
            <a:endParaRPr lang="en-US" altLang="en-US"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1180832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备注占位符 2"/>
          <p:cNvSpPr>
            <a:spLocks noGrp="1"/>
          </p:cNvSpPr>
          <p:nvPr>
            <p:ph type="body" idx="1"/>
          </p:nvPr>
        </p:nvSpPr>
        <p:spPr/>
        <p:txBody>
          <a:bodyPr/>
          <a:lstStyle/>
          <a:p>
            <a:r>
              <a:rPr lang="zh-CN" altLang="en-US" smtClean="0"/>
              <a:t>在应用虚拟化场景下，</a:t>
            </a:r>
            <a:r>
              <a:rPr lang="en-US" altLang="zh-CN" smtClean="0"/>
              <a:t>Profile</a:t>
            </a:r>
            <a:r>
              <a:rPr lang="zh-CN" altLang="en-US" smtClean="0"/>
              <a:t>漫游数据是存储在文件系统上的用户配置文件。配置</a:t>
            </a:r>
            <a:r>
              <a:rPr lang="en-US" altLang="zh-CN" smtClean="0"/>
              <a:t>Profile</a:t>
            </a:r>
            <a:r>
              <a:rPr lang="zh-CN" altLang="en-US" smtClean="0"/>
              <a:t>漫游数据后，用户从一个共享桌面移动到另一台共享桌面，或用户通过任意终端访问远程应用时，仍然能维护一致的个人工作环境。当多个用户共享同一台共享桌面，或当用户在工作中从一个终端移动到另一个终端时，管理员需根据实际情况完成对环境最有利的</a:t>
            </a:r>
            <a:r>
              <a:rPr lang="en-US" altLang="zh-CN" smtClean="0"/>
              <a:t>Profile</a:t>
            </a:r>
            <a:r>
              <a:rPr lang="zh-CN" altLang="en-US" smtClean="0"/>
              <a:t>漫游数据配置。</a:t>
            </a:r>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532738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备注占位符 2"/>
          <p:cNvSpPr>
            <a:spLocks noGrp="1"/>
          </p:cNvSpPr>
          <p:nvPr>
            <p:ph type="body" idx="1"/>
          </p:nvPr>
        </p:nvSpPr>
        <p:spPr/>
        <p:txBody>
          <a:bodyPr/>
          <a:lstStyle/>
          <a:p>
            <a:r>
              <a:rPr lang="zh-CN" altLang="en-US" dirty="0" smtClean="0"/>
              <a:t>文件夹重定向： </a:t>
            </a:r>
            <a:endParaRPr lang="en-US" altLang="zh-CN" dirty="0" smtClean="0"/>
          </a:p>
          <a:p>
            <a:pPr lvl="1"/>
            <a:r>
              <a:rPr lang="zh-CN" altLang="en-US" dirty="0" smtClean="0"/>
              <a:t>与漫游用户配置文件一起使用时，能提高漫游用户配置文件的性能：用户登录时不必下载已经配置文件夹重定向的目录，提高登录和注销速率。 </a:t>
            </a:r>
          </a:p>
          <a:p>
            <a:pPr lvl="1"/>
            <a:r>
              <a:rPr lang="zh-CN" altLang="en-US" dirty="0" smtClean="0"/>
              <a:t>提升用户体验，用户登录到不同的计算机时，都可以看到相同的文档。 </a:t>
            </a:r>
          </a:p>
          <a:p>
            <a:pPr lvl="1"/>
            <a:r>
              <a:rPr lang="zh-CN" altLang="en-US" dirty="0" smtClean="0"/>
              <a:t>提供合理空间管理，可以设置磁盘配额，限制用户文件夹占用空间大小。</a:t>
            </a:r>
          </a:p>
          <a:p>
            <a:r>
              <a:rPr lang="zh-CN" altLang="en-US" dirty="0" smtClean="0"/>
              <a:t>网盘：</a:t>
            </a:r>
            <a:endParaRPr lang="en-US" altLang="zh-CN" dirty="0" smtClean="0"/>
          </a:p>
          <a:p>
            <a:pPr lvl="1"/>
            <a:r>
              <a:rPr lang="zh-CN" altLang="en-US" dirty="0" smtClean="0"/>
              <a:t>将用户的个性化数据存放在文件系统中指定的共享文件夹路径，该共享文件夹以网盘挂载方式呈现。当用户无固定的存储用户数据库，且需存储个性化数据时，推荐使用该方式。 </a:t>
            </a:r>
            <a:endParaRPr lang="en-US" altLang="zh-CN" dirty="0" smtClean="0"/>
          </a:p>
          <a:p>
            <a:pPr lvl="1"/>
            <a:r>
              <a:rPr lang="zh-CN" altLang="en-US" dirty="0" smtClean="0"/>
              <a:t>挂载网盘后，用户登录共享桌面后可直接访问网盘或用户登录应用后通过“另存为”或“打开”方式选择网盘的位置并进行文件操作。</a:t>
            </a:r>
          </a:p>
          <a:p>
            <a:pPr lvl="1"/>
            <a:r>
              <a:rPr lang="zh-CN" altLang="en-US" dirty="0" smtClean="0"/>
              <a:t>用户挂载网盘后，用户登录在网络上的计算机均可以访问该网盘，满足用户登录不同的机器访问同一份数据文件的目的。</a:t>
            </a:r>
          </a:p>
          <a:p>
            <a:endParaRPr lang="en-US" altLang="en-US" dirty="0"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140630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732494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57552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传统的分布式应用部署日益复杂，且成本也在不断上涨。</a:t>
            </a:r>
            <a:r>
              <a:rPr lang="en-US" smtClean="0"/>
              <a:t>IT</a:t>
            </a:r>
            <a:r>
              <a:rPr lang="zh-CN" altLang="en-US" smtClean="0"/>
              <a:t>人员需要不断努力确保对成百上千台设备的新应用版本进行持续更新和打补丁，因此使许多用户设备都未能及时安装使用最新版应用。同时，存储在用户设备上的应用和数据不仅不安全还可能产生冲突，导致设备速度缓慢甚至崩溃。</a:t>
            </a:r>
            <a:r>
              <a:rPr lang="en-US" smtClean="0"/>
              <a:t>IT</a:t>
            </a:r>
            <a:r>
              <a:rPr lang="zh-CN" altLang="en-US" smtClean="0"/>
              <a:t>面临支持服务成本的增高、生产效率降低以至于无法保障数据安全、维持高质量的用户使用体验及不能满足业务需要的巨大挑战。</a:t>
            </a:r>
            <a:endParaRPr lang="en-US" smtClean="0"/>
          </a:p>
          <a:p>
            <a:r>
              <a:rPr lang="zh-CN" altLang="en-US" smtClean="0"/>
              <a:t>虚拟化背后的主要推动力是基础设施各方面的猛烈增长，同时伴随着</a:t>
            </a:r>
            <a:r>
              <a:rPr lang="en-US" smtClean="0"/>
              <a:t>IT</a:t>
            </a:r>
            <a:r>
              <a:rPr lang="zh-CN" altLang="en-US" smtClean="0"/>
              <a:t>硬件和应用的大量增加。当前</a:t>
            </a:r>
            <a:r>
              <a:rPr lang="en-US" smtClean="0"/>
              <a:t>IT</a:t>
            </a:r>
            <a:r>
              <a:rPr lang="zh-CN" altLang="en-US" smtClean="0"/>
              <a:t>系统正在变得越来越大，分布越来越广，并且更加复杂，因而难以管理，但要求加强</a:t>
            </a:r>
            <a:r>
              <a:rPr lang="en-US" smtClean="0"/>
              <a:t>IT</a:t>
            </a:r>
            <a:r>
              <a:rPr lang="zh-CN" altLang="en-US" smtClean="0"/>
              <a:t>控制的业务和监管压力却在继续增大。而应用虚拟化正在帮助解决当今机构所面临的很多推动力方面的问题</a:t>
            </a:r>
            <a:r>
              <a:rPr lang="en-US" smtClean="0"/>
              <a:t>——</a:t>
            </a:r>
            <a:r>
              <a:rPr lang="zh-CN" altLang="en-US" smtClean="0"/>
              <a:t>提高业务效率、增强员工移动性、遵守安全与监管规定、向新兴市场拓展、业务外包、以及业务连续性等等。</a:t>
            </a:r>
            <a:endParaRPr lang="en-US"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622889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26677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360898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3059345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3476338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442290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29373546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803238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备注占位符 2"/>
          <p:cNvSpPr>
            <a:spLocks noGrp="1"/>
          </p:cNvSpPr>
          <p:nvPr>
            <p:ph type="body" idx="1"/>
          </p:nvPr>
        </p:nvSpPr>
        <p:spPr/>
        <p:txBody>
          <a:bodyPr/>
          <a:lstStyle/>
          <a:p>
            <a:r>
              <a:rPr lang="zh-CN" altLang="en-US" smtClean="0"/>
              <a:t>已发布的单个应用，已有新的应用替代使用，或在特定情况下需临时停止应用，此时可以禁用已启用的单个应用。禁用应用后，终端用户侧将无法看到此应用。</a:t>
            </a:r>
          </a:p>
          <a:p>
            <a:r>
              <a:rPr lang="zh-CN" altLang="en-US" smtClean="0"/>
              <a:t>已禁用的单个应用，当企业管理员收到用户的使用诉求，或在其他特定情况下，需继续使用此应用，此时可以启用已禁用的应用。</a:t>
            </a:r>
          </a:p>
          <a:p>
            <a:r>
              <a:rPr lang="zh-CN" altLang="en-US" smtClean="0"/>
              <a:t>禁用</a:t>
            </a:r>
            <a:r>
              <a:rPr lang="en-US" altLang="zh-CN" smtClean="0"/>
              <a:t>/</a:t>
            </a:r>
            <a:r>
              <a:rPr lang="zh-CN" altLang="en-US" smtClean="0"/>
              <a:t>启用应用操作可以灵活的利用服务器端的资源，支撑企业管理员更好的管理和维护应用。</a:t>
            </a:r>
          </a:p>
          <a:p>
            <a:endParaRPr lang="en-US" altLang="zh-CN"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1338760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备注占位符 2"/>
          <p:cNvSpPr>
            <a:spLocks noGrp="1"/>
          </p:cNvSpPr>
          <p:nvPr>
            <p:ph type="body" idx="1"/>
          </p:nvPr>
        </p:nvSpPr>
        <p:spPr/>
        <p:txBody>
          <a:bodyPr/>
          <a:lstStyle/>
          <a:p>
            <a:r>
              <a:rPr lang="zh-CN" altLang="en-US" smtClean="0"/>
              <a:t>针对已发布的应用，若确认应用已闲置，不会再继续使用，或应用版本陈旧，需更新为新版本，可以将应用执行删除处理。删除应用后，可在虚拟机上卸载此应用，降低服务器端的资源消耗。</a:t>
            </a:r>
          </a:p>
          <a:p>
            <a:endParaRPr lang="en-US" altLang="zh-CN" smtClean="0"/>
          </a:p>
        </p:txBody>
      </p:sp>
      <p:sp>
        <p:nvSpPr>
          <p:cNvPr id="3" name="幻灯片图像占位符 2"/>
          <p:cNvSpPr>
            <a:spLocks noGrp="1" noRot="1" noChangeAspect="1"/>
          </p:cNvSpPr>
          <p:nvPr>
            <p:ph type="sldImg"/>
          </p:nvPr>
        </p:nvSpPr>
        <p:spPr/>
      </p:sp>
    </p:spTree>
    <p:extLst>
      <p:ext uri="{BB962C8B-B14F-4D97-AF65-F5344CB8AC3E}">
        <p14:creationId xmlns:p14="http://schemas.microsoft.com/office/powerpoint/2010/main" val="2846458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425433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应用虚拟化可以简单描述为“以</a:t>
            </a:r>
            <a:r>
              <a:rPr lang="en-US" dirty="0" smtClean="0"/>
              <a:t>IT</a:t>
            </a:r>
            <a:r>
              <a:rPr lang="zh-CN" altLang="en-US" dirty="0" smtClean="0"/>
              <a:t>应用客户端集中部署平台为核心，以对最终用户透明的方式，完全使用户的应用和数据在云平台上统一计算和运行，并最终让用户获得与本地访问应用同样的应用感受和计算结果。“</a:t>
            </a:r>
            <a:endParaRPr lang="en-US" dirty="0" smtClean="0"/>
          </a:p>
          <a:p>
            <a:r>
              <a:rPr lang="zh-CN" altLang="zh-CN" dirty="0" smtClean="0"/>
              <a:t>应用虚拟化是构建在</a:t>
            </a:r>
            <a:r>
              <a:rPr lang="en-US" altLang="zh-CN" dirty="0" smtClean="0"/>
              <a:t>Microsoft Windows Remote Desktop Service</a:t>
            </a:r>
            <a:r>
              <a:rPr lang="zh-CN" altLang="zh-CN" dirty="0" smtClean="0"/>
              <a:t>（</a:t>
            </a:r>
            <a:r>
              <a:rPr lang="en-US" altLang="zh-CN" dirty="0" smtClean="0"/>
              <a:t>RDS</a:t>
            </a:r>
            <a:r>
              <a:rPr lang="zh-CN" altLang="zh-CN" dirty="0" smtClean="0"/>
              <a:t>，原</a:t>
            </a:r>
            <a:r>
              <a:rPr lang="en-US" altLang="zh-CN" dirty="0" err="1" smtClean="0"/>
              <a:t>Teminal</a:t>
            </a:r>
            <a:r>
              <a:rPr lang="en-US" altLang="zh-CN" dirty="0" smtClean="0"/>
              <a:t> Service</a:t>
            </a:r>
            <a:r>
              <a:rPr lang="zh-CN" altLang="zh-CN" dirty="0" smtClean="0"/>
              <a:t>）基础之上，并提供了大量扩展的增强功能，用户可以使用各种终端设备，以会话共享的方式，访问运行在</a:t>
            </a:r>
            <a:r>
              <a:rPr lang="en-US" altLang="zh-CN" dirty="0" smtClean="0"/>
              <a:t>Windows Server 2012</a:t>
            </a:r>
            <a:r>
              <a:rPr lang="zh-CN" altLang="zh-CN" dirty="0" smtClean="0"/>
              <a:t>服务器上的应用程序或共享桌面</a:t>
            </a:r>
            <a:r>
              <a:rPr lang="zh-CN" altLang="en-US" dirty="0" smtClean="0"/>
              <a:t>。</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839669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参考答案：</a:t>
            </a:r>
            <a:endParaRPr lang="en-US" altLang="zh-CN" smtClean="0"/>
          </a:p>
          <a:p>
            <a:pPr lvl="1"/>
            <a:r>
              <a:rPr lang="en-US" altLang="zh-CN" smtClean="0"/>
              <a:t>C</a:t>
            </a:r>
            <a:r>
              <a:rPr lang="zh-CN" altLang="en-US" smtClean="0"/>
              <a:t>。</a:t>
            </a:r>
            <a:endParaRPr lang="en-US" altLang="zh-CN" smtClean="0"/>
          </a:p>
          <a:p>
            <a:pPr lvl="1"/>
            <a:r>
              <a:rPr lang="en-US" altLang="zh-CN" smtClean="0"/>
              <a:t>D</a:t>
            </a:r>
            <a:r>
              <a:rPr lang="zh-CN" altLang="en-US" smtClean="0"/>
              <a:t>。</a:t>
            </a:r>
            <a:endParaRPr lang="en-US" altLang="zh-CN" smtClean="0"/>
          </a:p>
          <a:p>
            <a:pPr lvl="1"/>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8951850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Tree>
    <p:extLst>
      <p:ext uri="{BB962C8B-B14F-4D97-AF65-F5344CB8AC3E}">
        <p14:creationId xmlns:p14="http://schemas.microsoft.com/office/powerpoint/2010/main" val="194317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0043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zh-CN" smtClean="0"/>
              <a:t>华为桌面云应用虚拟化的核心是</a:t>
            </a:r>
            <a:r>
              <a:rPr lang="en-US" altLang="zh-CN" smtClean="0"/>
              <a:t>HDP</a:t>
            </a:r>
            <a:r>
              <a:rPr lang="zh-CN" altLang="zh-CN" smtClean="0"/>
              <a:t>协议，该协议连接了运行在平台上的应用客户端运行环境和远端终端设备，通过桌面协议的虚拟通道（分别传递各种输入输出数据如鼠标、键盘、图像、声音、端口、打印等等），运行在中心服务器上的应用运行环境的输入输出数据重新定向到远端终端设备的输入输出设备上，因此虽然应用客户端软件并没有运行在客户端设备上，但是用户使用起来和在客户端安装运行客户端软件相比，没有感觉任何操作上的改变。</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55445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en-US"/>
          </a:p>
        </p:txBody>
      </p:sp>
    </p:spTree>
    <p:extLst>
      <p:ext uri="{BB962C8B-B14F-4D97-AF65-F5344CB8AC3E}">
        <p14:creationId xmlns:p14="http://schemas.microsoft.com/office/powerpoint/2010/main" val="1294147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nvGraphicFramePr>
        <p:xfrm>
          <a:off x="755649" y="1417638"/>
          <a:ext cx="7848601" cy="1082675"/>
        </p:xfrm>
        <a:graphic>
          <a:graphicData uri="http://schemas.openxmlformats.org/drawingml/2006/table">
            <a:tbl>
              <a:tblPr/>
              <a:tblGrid>
                <a:gridCol w="2340187"/>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课程编码</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适用产品</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产品版本</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课程版本</a:t>
                      </a:r>
                      <a:endPar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21"/>
          <p:cNvGraphicFramePr>
            <a:graphicFrameLocks noGrp="1"/>
          </p:cNvGraphicFramePr>
          <p:nvPr userDrawn="1"/>
        </p:nvGraphicFramePr>
        <p:xfrm>
          <a:off x="755650" y="2940050"/>
          <a:ext cx="7848600" cy="3038475"/>
        </p:xfrm>
        <a:graphic>
          <a:graphicData uri="http://schemas.openxmlformats.org/drawingml/2006/table">
            <a:tbl>
              <a:tblPr/>
              <a:tblGrid>
                <a:gridCol w="2340186"/>
                <a:gridCol w="1476164"/>
                <a:gridCol w="2268252"/>
                <a:gridCol w="1763998"/>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作者</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时间</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审核人</a:t>
                      </a:r>
                      <a:r>
                        <a:rPr kumimoji="1" lang="en-US" altLang="zh-CN" sz="1800" b="1" i="0" u="none" strike="noStrike" cap="none" normalizeH="0" baseline="0" dirty="0" smtClean="0">
                          <a:ln>
                            <a:noFill/>
                          </a:ln>
                          <a:solidFill>
                            <a:schemeClr val="tx1"/>
                          </a:solidFill>
                          <a:effectLst/>
                          <a:latin typeface="FrutigerNext LT Regular" pitchFamily="34" charset="0"/>
                          <a:ea typeface="华文细黑" pitchFamily="2" charset="-122"/>
                        </a:rPr>
                        <a:t>/</a:t>
                      </a:r>
                      <a:r>
                        <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rPr>
                        <a:t>工号</a:t>
                      </a:r>
                    </a:p>
                  </a:txBody>
                  <a:tcPr marL="77024" marR="77024"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smtClean="0">
                          <a:ln>
                            <a:noFill/>
                          </a:ln>
                          <a:solidFill>
                            <a:schemeClr val="tx1"/>
                          </a:solidFill>
                          <a:effectLst/>
                          <a:latin typeface="FrutigerNext LT Regular" pitchFamily="34" charset="0"/>
                          <a:ea typeface="华文细黑" pitchFamily="2" charset="-122"/>
                        </a:rPr>
                        <a:t>新开发/优化</a:t>
                      </a:r>
                      <a:endParaRPr kumimoji="1" lang="zh-CN" altLang="en-US" sz="1800" b="1"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7024" marR="77024"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FrutigerNext LT Regular" pitchFamily="34" charset="0"/>
                        <a:ea typeface="华文细黑" pitchFamily="2" charset="-122"/>
                      </a:endParaRPr>
                    </a:p>
                  </a:txBody>
                  <a:tcPr marL="78258" marR="78258"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文本占位符 7"/>
          <p:cNvSpPr>
            <a:spLocks noGrp="1"/>
          </p:cNvSpPr>
          <p:nvPr>
            <p:ph type="body" sz="quarter" idx="17" hasCustomPrompt="1"/>
          </p:nvPr>
        </p:nvSpPr>
        <p:spPr>
          <a:xfrm>
            <a:off x="755650" y="1988840"/>
            <a:ext cx="2340186" cy="504887"/>
          </a:xfrm>
          <a:prstGeom prst="rect">
            <a:avLst/>
          </a:prstGeom>
        </p:spPr>
        <p:txBody>
          <a:bodyPr anchor="ctr"/>
          <a:lstStyle>
            <a:lvl1pPr algn="ctr">
              <a:lnSpc>
                <a:spcPct val="100000"/>
              </a:lnSpc>
              <a:buNone/>
              <a:defRPr sz="1600"/>
            </a:lvl1pPr>
          </a:lstStyle>
          <a:p>
            <a:pPr lvl="0"/>
            <a:r>
              <a:rPr lang="zh-CN" altLang="en-US" dirty="0" smtClean="0"/>
              <a:t>课程编码</a:t>
            </a:r>
            <a:endParaRPr lang="zh-CN" altLang="en-US" dirty="0"/>
          </a:p>
        </p:txBody>
      </p:sp>
      <p:sp>
        <p:nvSpPr>
          <p:cNvPr id="36" name="文本占位符 7"/>
          <p:cNvSpPr>
            <a:spLocks noGrp="1"/>
          </p:cNvSpPr>
          <p:nvPr>
            <p:ph type="body" sz="quarter" idx="18" hasCustomPrompt="1"/>
          </p:nvPr>
        </p:nvSpPr>
        <p:spPr>
          <a:xfrm>
            <a:off x="3095836" y="1988840"/>
            <a:ext cx="1476164" cy="504887"/>
          </a:xfrm>
          <a:prstGeom prst="rect">
            <a:avLst/>
          </a:prstGeom>
        </p:spPr>
        <p:txBody>
          <a:bodyPr anchor="ctr"/>
          <a:lstStyle>
            <a:lvl1pPr algn="ctr">
              <a:lnSpc>
                <a:spcPct val="100000"/>
              </a:lnSpc>
              <a:buNone/>
              <a:defRPr sz="1600"/>
            </a:lvl1pPr>
          </a:lstStyle>
          <a:p>
            <a:pPr lvl="0"/>
            <a:r>
              <a:rPr lang="zh-CN" altLang="en-US" dirty="0" smtClean="0"/>
              <a:t>适用的产品</a:t>
            </a:r>
            <a:endParaRPr lang="zh-CN" altLang="en-US" dirty="0"/>
          </a:p>
        </p:txBody>
      </p:sp>
      <p:sp>
        <p:nvSpPr>
          <p:cNvPr id="37" name="文本占位符 7"/>
          <p:cNvSpPr>
            <a:spLocks noGrp="1"/>
          </p:cNvSpPr>
          <p:nvPr>
            <p:ph type="body" sz="quarter" idx="19" hasCustomPrompt="1"/>
          </p:nvPr>
        </p:nvSpPr>
        <p:spPr>
          <a:xfrm>
            <a:off x="4572000" y="1988840"/>
            <a:ext cx="2268252" cy="504887"/>
          </a:xfrm>
          <a:prstGeom prst="rect">
            <a:avLst/>
          </a:prstGeom>
        </p:spPr>
        <p:txBody>
          <a:bodyPr anchor="ctr"/>
          <a:lstStyle>
            <a:lvl1pPr algn="ctr">
              <a:lnSpc>
                <a:spcPct val="100000"/>
              </a:lnSpc>
              <a:buNone/>
              <a:defRPr sz="1600"/>
            </a:lvl1pPr>
          </a:lstStyle>
          <a:p>
            <a:pPr lvl="0"/>
            <a:r>
              <a:rPr lang="en-US" altLang="zh-CN" dirty="0" smtClean="0"/>
              <a:t>V5R2</a:t>
            </a:r>
            <a:endParaRPr lang="zh-CN" altLang="en-US" dirty="0"/>
          </a:p>
        </p:txBody>
      </p:sp>
      <p:sp>
        <p:nvSpPr>
          <p:cNvPr id="38" name="文本占位符 7"/>
          <p:cNvSpPr>
            <a:spLocks noGrp="1"/>
          </p:cNvSpPr>
          <p:nvPr>
            <p:ph type="body" sz="quarter" idx="20" hasCustomPrompt="1"/>
          </p:nvPr>
        </p:nvSpPr>
        <p:spPr>
          <a:xfrm>
            <a:off x="6840252" y="1988840"/>
            <a:ext cx="1763998" cy="504887"/>
          </a:xfrm>
          <a:prstGeom prst="rect">
            <a:avLst/>
          </a:prstGeom>
        </p:spPr>
        <p:txBody>
          <a:bodyPr anchor="ctr"/>
          <a:lstStyle>
            <a:lvl1pPr algn="ctr">
              <a:lnSpc>
                <a:spcPct val="100000"/>
              </a:lnSpc>
              <a:buNone/>
              <a:defRPr sz="1600"/>
            </a:lvl1pPr>
          </a:lstStyle>
          <a:p>
            <a:pPr lvl="0"/>
            <a:r>
              <a:rPr lang="en-US" altLang="zh-CN" dirty="0" smtClean="0"/>
              <a:t>V1R1</a:t>
            </a:r>
            <a:endParaRPr lang="zh-CN" altLang="en-US" dirty="0"/>
          </a:p>
        </p:txBody>
      </p:sp>
      <p:sp>
        <p:nvSpPr>
          <p:cNvPr id="43" name="文本占位符 7"/>
          <p:cNvSpPr>
            <a:spLocks noGrp="1"/>
          </p:cNvSpPr>
          <p:nvPr>
            <p:ph type="body" sz="quarter" idx="13" hasCustomPrompt="1"/>
          </p:nvPr>
        </p:nvSpPr>
        <p:spPr>
          <a:xfrm>
            <a:off x="755576" y="353701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4" name="文本占位符 7"/>
          <p:cNvSpPr>
            <a:spLocks noGrp="1"/>
          </p:cNvSpPr>
          <p:nvPr>
            <p:ph type="body" sz="quarter" idx="14" hasCustomPrompt="1"/>
          </p:nvPr>
        </p:nvSpPr>
        <p:spPr>
          <a:xfrm>
            <a:off x="3095836" y="353701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5" name="文本占位符 7"/>
          <p:cNvSpPr>
            <a:spLocks noGrp="1"/>
          </p:cNvSpPr>
          <p:nvPr>
            <p:ph type="body" sz="quarter" idx="15" hasCustomPrompt="1"/>
          </p:nvPr>
        </p:nvSpPr>
        <p:spPr>
          <a:xfrm>
            <a:off x="4572000" y="353701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6" name="文本占位符 7"/>
          <p:cNvSpPr>
            <a:spLocks noGrp="1"/>
          </p:cNvSpPr>
          <p:nvPr>
            <p:ph type="body" sz="quarter" idx="16" hasCustomPrompt="1"/>
          </p:nvPr>
        </p:nvSpPr>
        <p:spPr>
          <a:xfrm>
            <a:off x="6840252" y="3501008"/>
            <a:ext cx="1764196" cy="504056"/>
          </a:xfrm>
          <a:prstGeom prst="rect">
            <a:avLst/>
          </a:prstGeom>
        </p:spPr>
        <p:txBody>
          <a:bodyPr anchor="ctr"/>
          <a:lstStyle>
            <a:lvl1pPr algn="ctr">
              <a:lnSpc>
                <a:spcPct val="100000"/>
              </a:lnSpc>
              <a:buNone/>
              <a:defRPr sz="1600"/>
            </a:lvl1pPr>
          </a:lstStyle>
          <a:p>
            <a:pPr lvl="0"/>
            <a:r>
              <a:rPr lang="zh-CN" altLang="en-US" dirty="0" smtClean="0"/>
              <a:t>新开发</a:t>
            </a:r>
            <a:endParaRPr lang="zh-CN" altLang="en-US" dirty="0"/>
          </a:p>
        </p:txBody>
      </p:sp>
      <p:sp>
        <p:nvSpPr>
          <p:cNvPr id="63" name="Rectangle 2"/>
          <p:cNvSpPr>
            <a:spLocks noChangeArrowheads="1"/>
          </p:cNvSpPr>
          <p:nvPr userDrawn="1"/>
        </p:nvSpPr>
        <p:spPr bwMode="auto">
          <a:xfrm>
            <a:off x="714375" y="609315"/>
            <a:ext cx="7051675" cy="479425"/>
          </a:xfrm>
          <a:prstGeom prst="rect">
            <a:avLst/>
          </a:prstGeom>
          <a:noFill/>
          <a:ln w="9525">
            <a:noFill/>
            <a:miter lim="800000"/>
            <a:headEnd/>
            <a:tailEnd/>
          </a:ln>
        </p:spPr>
        <p:txBody>
          <a:bodyPr lIns="78258" tIns="39127" rIns="78258" bIns="39127" anchor="ctr"/>
          <a:lstStyle/>
          <a:p>
            <a:pPr defTabSz="801688" fontAlgn="base"/>
            <a:r>
              <a:rPr lang="zh-CN" altLang="en-US" sz="3500" dirty="0">
                <a:solidFill>
                  <a:srgbClr val="990000"/>
                </a:solidFill>
                <a:latin typeface="FrutigerNext LT Medium" pitchFamily="34" charset="0"/>
                <a:ea typeface="黑体" pitchFamily="2" charset="-122"/>
              </a:rPr>
              <a:t>修订记录</a:t>
            </a:r>
          </a:p>
        </p:txBody>
      </p:sp>
      <p:sp>
        <p:nvSpPr>
          <p:cNvPr id="64" name="Text Box 58"/>
          <p:cNvSpPr txBox="1">
            <a:spLocks noChangeArrowheads="1"/>
          </p:cNvSpPr>
          <p:nvPr userDrawn="1"/>
        </p:nvSpPr>
        <p:spPr bwMode="auto">
          <a:xfrm>
            <a:off x="6059488" y="360363"/>
            <a:ext cx="2873375" cy="701675"/>
          </a:xfrm>
          <a:prstGeom prst="rect">
            <a:avLst/>
          </a:prstGeom>
          <a:noFill/>
          <a:ln w="9525" algn="ctr">
            <a:noFill/>
            <a:miter lim="800000"/>
            <a:headEnd/>
            <a:tailEnd/>
          </a:ln>
        </p:spPr>
        <p:txBody>
          <a:bodyPr>
            <a:spAutoFit/>
          </a:bodyPr>
          <a:lstStyle/>
          <a:p>
            <a:pPr>
              <a:spcBef>
                <a:spcPct val="50000"/>
              </a:spcBef>
            </a:pPr>
            <a:r>
              <a:rPr lang="zh-CN" altLang="en-US" sz="4000" i="1" dirty="0">
                <a:solidFill>
                  <a:srgbClr val="4D4D4D"/>
                </a:solidFill>
                <a:latin typeface="Arial" charset="0"/>
              </a:rPr>
              <a:t>本页不打印</a:t>
            </a:r>
          </a:p>
        </p:txBody>
      </p:sp>
      <p:sp>
        <p:nvSpPr>
          <p:cNvPr id="39" name="文本占位符 7"/>
          <p:cNvSpPr>
            <a:spLocks noGrp="1"/>
          </p:cNvSpPr>
          <p:nvPr>
            <p:ph type="body" sz="quarter" idx="21" hasCustomPrompt="1"/>
          </p:nvPr>
        </p:nvSpPr>
        <p:spPr>
          <a:xfrm>
            <a:off x="755576" y="4041068"/>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0" name="文本占位符 7"/>
          <p:cNvSpPr>
            <a:spLocks noGrp="1"/>
          </p:cNvSpPr>
          <p:nvPr>
            <p:ph type="body" sz="quarter" idx="22" hasCustomPrompt="1"/>
          </p:nvPr>
        </p:nvSpPr>
        <p:spPr>
          <a:xfrm>
            <a:off x="3095836" y="4041068"/>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41" name="文本占位符 7"/>
          <p:cNvSpPr>
            <a:spLocks noGrp="1"/>
          </p:cNvSpPr>
          <p:nvPr>
            <p:ph type="body" sz="quarter" idx="23" hasCustomPrompt="1"/>
          </p:nvPr>
        </p:nvSpPr>
        <p:spPr>
          <a:xfrm>
            <a:off x="4572000" y="4041068"/>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42" name="文本占位符 7"/>
          <p:cNvSpPr>
            <a:spLocks noGrp="1"/>
          </p:cNvSpPr>
          <p:nvPr>
            <p:ph type="body" sz="quarter" idx="24" hasCustomPrompt="1"/>
          </p:nvPr>
        </p:nvSpPr>
        <p:spPr>
          <a:xfrm>
            <a:off x="6840252" y="4005064"/>
            <a:ext cx="1764196" cy="504056"/>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5" name="文本占位符 7"/>
          <p:cNvSpPr>
            <a:spLocks noGrp="1"/>
          </p:cNvSpPr>
          <p:nvPr>
            <p:ph type="body" sz="quarter" idx="25" hasCustomPrompt="1"/>
          </p:nvPr>
        </p:nvSpPr>
        <p:spPr>
          <a:xfrm>
            <a:off x="755576" y="450912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6" name="文本占位符 7"/>
          <p:cNvSpPr>
            <a:spLocks noGrp="1"/>
          </p:cNvSpPr>
          <p:nvPr>
            <p:ph type="body" sz="quarter" idx="26" hasCustomPrompt="1"/>
          </p:nvPr>
        </p:nvSpPr>
        <p:spPr>
          <a:xfrm>
            <a:off x="3095836" y="450912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67" name="文本占位符 7"/>
          <p:cNvSpPr>
            <a:spLocks noGrp="1"/>
          </p:cNvSpPr>
          <p:nvPr>
            <p:ph type="body" sz="quarter" idx="27" hasCustomPrompt="1"/>
          </p:nvPr>
        </p:nvSpPr>
        <p:spPr>
          <a:xfrm>
            <a:off x="4572000" y="450912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68" name="文本占位符 7"/>
          <p:cNvSpPr>
            <a:spLocks noGrp="1"/>
          </p:cNvSpPr>
          <p:nvPr>
            <p:ph type="body" sz="quarter" idx="28" hasCustomPrompt="1"/>
          </p:nvPr>
        </p:nvSpPr>
        <p:spPr>
          <a:xfrm>
            <a:off x="6840252" y="450912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69" name="文本占位符 7"/>
          <p:cNvSpPr>
            <a:spLocks noGrp="1"/>
          </p:cNvSpPr>
          <p:nvPr>
            <p:ph type="body" sz="quarter" idx="29" hasCustomPrompt="1"/>
          </p:nvPr>
        </p:nvSpPr>
        <p:spPr>
          <a:xfrm>
            <a:off x="755576" y="5049180"/>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0" name="文本占位符 7"/>
          <p:cNvSpPr>
            <a:spLocks noGrp="1"/>
          </p:cNvSpPr>
          <p:nvPr>
            <p:ph type="body" sz="quarter" idx="30" hasCustomPrompt="1"/>
          </p:nvPr>
        </p:nvSpPr>
        <p:spPr>
          <a:xfrm>
            <a:off x="3095836" y="5049180"/>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1" name="文本占位符 7"/>
          <p:cNvSpPr>
            <a:spLocks noGrp="1"/>
          </p:cNvSpPr>
          <p:nvPr>
            <p:ph type="body" sz="quarter" idx="31" hasCustomPrompt="1"/>
          </p:nvPr>
        </p:nvSpPr>
        <p:spPr>
          <a:xfrm>
            <a:off x="4572000" y="5049180"/>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2" name="文本占位符 7"/>
          <p:cNvSpPr>
            <a:spLocks noGrp="1"/>
          </p:cNvSpPr>
          <p:nvPr>
            <p:ph type="body" sz="quarter" idx="32" hasCustomPrompt="1"/>
          </p:nvPr>
        </p:nvSpPr>
        <p:spPr>
          <a:xfrm>
            <a:off x="6840252" y="5049180"/>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
        <p:nvSpPr>
          <p:cNvPr id="73" name="文本占位符 7"/>
          <p:cNvSpPr>
            <a:spLocks noGrp="1"/>
          </p:cNvSpPr>
          <p:nvPr>
            <p:ph type="body" sz="quarter" idx="33" hasCustomPrompt="1"/>
          </p:nvPr>
        </p:nvSpPr>
        <p:spPr>
          <a:xfrm>
            <a:off x="755576" y="5517232"/>
            <a:ext cx="2340260"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4" name="文本占位符 7"/>
          <p:cNvSpPr>
            <a:spLocks noGrp="1"/>
          </p:cNvSpPr>
          <p:nvPr>
            <p:ph type="body" sz="quarter" idx="34" hasCustomPrompt="1"/>
          </p:nvPr>
        </p:nvSpPr>
        <p:spPr>
          <a:xfrm>
            <a:off x="3095836" y="5517232"/>
            <a:ext cx="1476164" cy="468052"/>
          </a:xfrm>
          <a:prstGeom prst="rect">
            <a:avLst/>
          </a:prstGeom>
        </p:spPr>
        <p:txBody>
          <a:bodyPr anchor="ctr"/>
          <a:lstStyle>
            <a:lvl1pPr algn="ctr">
              <a:lnSpc>
                <a:spcPct val="100000"/>
              </a:lnSpc>
              <a:buNone/>
              <a:defRPr sz="1600"/>
            </a:lvl1pPr>
          </a:lstStyle>
          <a:p>
            <a:pPr lvl="0"/>
            <a:r>
              <a:rPr lang="en-US" altLang="zh-CN" dirty="0" smtClean="0"/>
              <a:t>2015.01.25</a:t>
            </a:r>
            <a:endParaRPr lang="zh-CN" altLang="en-US" dirty="0"/>
          </a:p>
        </p:txBody>
      </p:sp>
      <p:sp>
        <p:nvSpPr>
          <p:cNvPr id="75" name="文本占位符 7"/>
          <p:cNvSpPr>
            <a:spLocks noGrp="1"/>
          </p:cNvSpPr>
          <p:nvPr>
            <p:ph type="body" sz="quarter" idx="35" hasCustomPrompt="1"/>
          </p:nvPr>
        </p:nvSpPr>
        <p:spPr>
          <a:xfrm>
            <a:off x="4572000" y="5517232"/>
            <a:ext cx="2268252" cy="468052"/>
          </a:xfrm>
          <a:prstGeom prst="rect">
            <a:avLst/>
          </a:prstGeom>
        </p:spPr>
        <p:txBody>
          <a:bodyPr anchor="ctr"/>
          <a:lstStyle>
            <a:lvl1pPr algn="ctr">
              <a:lnSpc>
                <a:spcPct val="100000"/>
              </a:lnSpc>
              <a:buNone/>
              <a:defRPr sz="1600"/>
            </a:lvl1pPr>
          </a:lstStyle>
          <a:p>
            <a:pPr lvl="0"/>
            <a:r>
              <a:rPr lang="zh-CN" altLang="en-US" dirty="0" smtClean="0"/>
              <a:t>姓名</a:t>
            </a:r>
            <a:r>
              <a:rPr lang="en-US" altLang="zh-CN" dirty="0" smtClean="0"/>
              <a:t>/</a:t>
            </a:r>
            <a:r>
              <a:rPr lang="zh-CN" altLang="en-US" dirty="0" smtClean="0"/>
              <a:t>工号</a:t>
            </a:r>
            <a:endParaRPr lang="zh-CN" altLang="en-US" dirty="0"/>
          </a:p>
        </p:txBody>
      </p:sp>
      <p:sp>
        <p:nvSpPr>
          <p:cNvPr id="76" name="文本占位符 7"/>
          <p:cNvSpPr>
            <a:spLocks noGrp="1"/>
          </p:cNvSpPr>
          <p:nvPr>
            <p:ph type="body" sz="quarter" idx="36" hasCustomPrompt="1"/>
          </p:nvPr>
        </p:nvSpPr>
        <p:spPr>
          <a:xfrm>
            <a:off x="6840252" y="5517232"/>
            <a:ext cx="1764196" cy="468052"/>
          </a:xfrm>
          <a:prstGeom prst="rect">
            <a:avLst/>
          </a:prstGeom>
        </p:spPr>
        <p:txBody>
          <a:bodyPr anchor="ctr"/>
          <a:lstStyle>
            <a:lvl1pPr algn="ctr">
              <a:lnSpc>
                <a:spcPct val="100000"/>
              </a:lnSpc>
              <a:buNone/>
              <a:defRPr sz="1600"/>
            </a:lvl1pPr>
          </a:lstStyle>
          <a:p>
            <a:pPr lvl="0"/>
            <a:r>
              <a:rPr lang="zh-CN" altLang="en-US" dirty="0" smtClean="0"/>
              <a:t>优化</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49411"/>
            <a:ext cx="615950" cy="617537"/>
          </a:xfrm>
          <a:prstGeom prst="rect">
            <a:avLst/>
          </a:prstGeom>
          <a:noFill/>
          <a:ln w="9525">
            <a:noFill/>
            <a:miter lim="800000"/>
            <a:headEnd/>
            <a:tailEnd/>
          </a:ln>
        </p:spPr>
      </p:pic>
      <p:sp>
        <p:nvSpPr>
          <p:cNvPr id="4" name="文本占位符 6"/>
          <p:cNvSpPr>
            <a:spLocks noGrp="1"/>
          </p:cNvSpPr>
          <p:nvPr>
            <p:ph type="body" sz="quarter" idx="10" hasCustomPrompt="1"/>
          </p:nvPr>
        </p:nvSpPr>
        <p:spPr>
          <a:xfrm>
            <a:off x="684213" y="1376363"/>
            <a:ext cx="7920037" cy="3924300"/>
          </a:xfrm>
        </p:spPr>
        <p:txBody>
          <a:bodyPr/>
          <a:lstStyle>
            <a:lvl1pPr marL="457200" marR="0" indent="-457200" algn="l"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vl1pPr>
            <a:lvl2pPr marL="858837" indent="-457200">
              <a:buSzPct val="100000"/>
              <a:buFont typeface="+mj-lt"/>
              <a:buAutoNum type="alphaUcPeriod"/>
              <a:defRPr sz="1800"/>
            </a:lvl2pPr>
            <a:lvl3pPr>
              <a:defRPr/>
            </a:lvl3pPr>
            <a:lvl5pPr>
              <a:buNone/>
              <a:defRPr/>
            </a:lvl5pPr>
          </a:lstStyle>
          <a:p>
            <a:r>
              <a:rPr lang="zh-CN" altLang="en-US" dirty="0" smtClean="0"/>
              <a:t>此版式用于思考题</a:t>
            </a:r>
            <a:r>
              <a:rPr lang="en-US" altLang="zh-CN" dirty="0" smtClean="0"/>
              <a:t>-201501</a:t>
            </a:r>
            <a:r>
              <a:rPr lang="zh-CN" altLang="en-US" dirty="0" smtClean="0"/>
              <a:t>具体格式（序号格式需以模板展示）</a:t>
            </a:r>
            <a:endParaRPr lang="en-US" altLang="zh-CN" dirty="0" smtClean="0"/>
          </a:p>
          <a:p>
            <a:pPr lvl="1"/>
            <a:endParaRPr lang="en-US" altLang="zh-CN" dirty="0" smtClean="0"/>
          </a:p>
          <a:p>
            <a:pPr lvl="1"/>
            <a:endParaRPr lang="zh-CN" altLang="en-US" dirty="0" smtClean="0"/>
          </a:p>
          <a:p>
            <a:pPr marL="457200" indent="-457200">
              <a:buSzPct val="100000"/>
              <a:buFont typeface="+mj-lt"/>
              <a:buAutoNum type="arabicPeriod"/>
            </a:pPr>
            <a:endParaRPr lang="en-US" altLang="zh-CN" dirty="0" smtClean="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思考题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此版式用于每一节的总结</a:t>
            </a:r>
            <a:r>
              <a:rPr lang="en-US" altLang="zh-CN" dirty="0" smtClean="0"/>
              <a:t>-201501</a:t>
            </a:r>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本节小结</a:t>
            </a:r>
          </a:p>
        </p:txBody>
      </p:sp>
      <p:pic>
        <p:nvPicPr>
          <p:cNvPr id="4"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5" name="Picture 8" descr="总结 copy"/>
          <p:cNvPicPr>
            <a:picLocks noChangeAspect="1" noChangeArrowheads="1"/>
          </p:cNvPicPr>
          <p:nvPr userDrawn="1"/>
        </p:nvPicPr>
        <p:blipFill>
          <a:blip r:embed="rId2" cstate="print"/>
          <a:srcRect/>
          <a:stretch>
            <a:fillRect/>
          </a:stretch>
        </p:blipFill>
        <p:spPr bwMode="auto">
          <a:xfrm>
            <a:off x="750106" y="543211"/>
            <a:ext cx="617538" cy="617537"/>
          </a:xfrm>
          <a:prstGeom prst="rect">
            <a:avLst/>
          </a:prstGeom>
          <a:noFill/>
          <a:ln w="9525">
            <a:noFill/>
            <a:miter lim="800000"/>
            <a:headEnd/>
            <a:tailEnd/>
          </a:ln>
        </p:spPr>
      </p:pic>
      <p:sp>
        <p:nvSpPr>
          <p:cNvPr id="9" name="TextBox 8"/>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
    <p:spTree>
      <p:nvGrpSpPr>
        <p:cNvPr id="1" name=""/>
        <p:cNvGrpSpPr/>
        <p:nvPr/>
      </p:nvGrpSpPr>
      <p:grpSpPr>
        <a:xfrm>
          <a:off x="0" y="0"/>
          <a:ext cx="0" cy="0"/>
          <a:chOff x="0" y="0"/>
          <a:chExt cx="0" cy="0"/>
        </a:xfrm>
      </p:grpSpPr>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更多信息</a:t>
            </a:r>
          </a:p>
        </p:txBody>
      </p:sp>
      <p:pic>
        <p:nvPicPr>
          <p:cNvPr id="5"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9" name="文本占位符 6"/>
          <p:cNvSpPr>
            <a:spLocks noGrp="1"/>
          </p:cNvSpPr>
          <p:nvPr>
            <p:ph type="body" sz="quarter" idx="10" hasCustomPrompt="1"/>
          </p:nvPr>
        </p:nvSpPr>
        <p:spPr>
          <a:xfrm>
            <a:off x="684213" y="1376363"/>
            <a:ext cx="7920037" cy="3924300"/>
          </a:xfrm>
        </p:spPr>
        <p:txBody>
          <a:bodyPr/>
          <a:lstStyle>
            <a:lvl1pPr>
              <a:defRPr/>
            </a:lvl1pPr>
            <a:lvl5pPr>
              <a:buNone/>
              <a:defRPr/>
            </a:lvl5pPr>
          </a:lstStyle>
          <a:p>
            <a:r>
              <a:rPr lang="zh-CN" altLang="en-US" dirty="0" smtClean="0"/>
              <a:t>此版式用于提供给学员更多学习信息。</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
    <p:spTree>
      <p:nvGrpSpPr>
        <p:cNvPr id="1" name=""/>
        <p:cNvGrpSpPr/>
        <p:nvPr/>
      </p:nvGrpSpPr>
      <p:grpSpPr>
        <a:xfrm>
          <a:off x="0" y="0"/>
          <a:ext cx="0" cy="0"/>
          <a:chOff x="0" y="0"/>
          <a:chExt cx="0" cy="0"/>
        </a:xfrm>
      </p:grpSpPr>
      <p:pic>
        <p:nvPicPr>
          <p:cNvPr id="3" name="Picture 19" descr="前言 copy"/>
          <p:cNvPicPr preferRelativeResize="0">
            <a:picLocks noChangeAspect="1" noChangeArrowheads="1"/>
          </p:cNvPicPr>
          <p:nvPr userDrawn="1"/>
        </p:nvPicPr>
        <p:blipFill>
          <a:blip r:embed="rId2" cstate="print"/>
          <a:srcRect/>
          <a:stretch>
            <a:fillRect/>
          </a:stretch>
        </p:blipFill>
        <p:spPr bwMode="auto">
          <a:xfrm>
            <a:off x="745344" y="536861"/>
            <a:ext cx="622300" cy="623887"/>
          </a:xfrm>
          <a:prstGeom prst="rect">
            <a:avLst/>
          </a:prstGeom>
          <a:noFill/>
          <a:ln w="9525">
            <a:noFill/>
            <a:miter lim="800000"/>
            <a:headEnd/>
            <a:tailEnd/>
          </a:ln>
        </p:spPr>
      </p:pic>
      <p:sp>
        <p:nvSpPr>
          <p:cNvPr id="4" name="TextBox 3"/>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学习推荐</a:t>
            </a:r>
          </a:p>
        </p:txBody>
      </p:sp>
      <p:sp>
        <p:nvSpPr>
          <p:cNvPr id="6" name="文本占位符 6"/>
          <p:cNvSpPr>
            <a:spLocks noGrp="1"/>
          </p:cNvSpPr>
          <p:nvPr>
            <p:ph type="body" sz="quarter" idx="10"/>
          </p:nvPr>
        </p:nvSpPr>
        <p:spPr>
          <a:xfrm>
            <a:off x="684213" y="1376363"/>
            <a:ext cx="7920037" cy="3924300"/>
          </a:xfrm>
        </p:spPr>
        <p:txBody>
          <a:bodyPr/>
          <a:lstStyle/>
          <a:p>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sp>
        <p:nvSpPr>
          <p:cNvPr id="4" name="Text Box 8"/>
          <p:cNvSpPr txBox="1">
            <a:spLocks noChangeArrowheads="1"/>
          </p:cNvSpPr>
          <p:nvPr userDrawn="1"/>
        </p:nvSpPr>
        <p:spPr bwMode="auto">
          <a:xfrm>
            <a:off x="3967092" y="2503487"/>
            <a:ext cx="1209816" cy="710065"/>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4100" dirty="0" smtClean="0">
                <a:solidFill>
                  <a:srgbClr val="990000"/>
                </a:solidFill>
                <a:latin typeface="Arial" charset="0"/>
                <a:ea typeface="华文细黑" pitchFamily="2" charset="-122"/>
                <a:sym typeface="FrutigerNext LT Regular" pitchFamily="34" charset="0"/>
              </a:rPr>
              <a:t>谢谢</a:t>
            </a:r>
            <a:endParaRPr lang="zh-CN" altLang="zh-CN" sz="4100" dirty="0">
              <a:solidFill>
                <a:srgbClr val="990000"/>
              </a:solidFill>
              <a:latin typeface="Arial" charset="0"/>
              <a:ea typeface="华文细黑" pitchFamily="2" charset="-122"/>
              <a:sym typeface="FrutigerNext LT Regular" pitchFamily="34" charset="0"/>
            </a:endParaRPr>
          </a:p>
        </p:txBody>
      </p:sp>
    </p:spTree>
    <p:extLst>
      <p:ext uri="{BB962C8B-B14F-4D97-AF65-F5344CB8AC3E}">
        <p14:creationId xmlns:p14="http://schemas.microsoft.com/office/powerpoint/2010/main" val="16016294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总标题">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14" tIns="40058" rIns="80114" bIns="40058">
            <a:spAutoFit/>
          </a:bodyPr>
          <a:lstStyle/>
          <a:p>
            <a:pPr defTabSz="801688" eaLnBrk="0" fontAlgn="base" hangingPunct="0">
              <a:defRPr/>
            </a:pPr>
            <a:r>
              <a:rPr lang="en-US" altLang="zh-CN" sz="1200" dirty="0">
                <a:solidFill>
                  <a:schemeClr val="bg1"/>
                </a:solidFill>
                <a:ea typeface="MS PGothic" pitchFamily="34" charset="-128"/>
              </a:rPr>
              <a:t>www.huawei.com</a:t>
            </a:r>
          </a:p>
        </p:txBody>
      </p:sp>
      <p:sp>
        <p:nvSpPr>
          <p:cNvPr id="1414185" name="Rectangle 41"/>
          <p:cNvSpPr>
            <a:spLocks noGrp="1" noChangeArrowheads="1"/>
          </p:cNvSpPr>
          <p:nvPr>
            <p:ph type="ctrTitle" sz="quarter"/>
          </p:nvPr>
        </p:nvSpPr>
        <p:spPr>
          <a:xfrm>
            <a:off x="755650" y="1419225"/>
            <a:ext cx="6012594" cy="1470025"/>
          </a:xfrm>
          <a:ln algn="ctr"/>
        </p:spPr>
        <p:txBody>
          <a:bodyPr lIns="87802" tIns="43901" rIns="87802" bIns="43901"/>
          <a:lstStyle>
            <a:lvl1pPr defTabSz="784225" eaLnBrk="0" hangingPunct="0">
              <a:defRPr sz="4300">
                <a:solidFill>
                  <a:schemeClr val="bg1"/>
                </a:solidFill>
              </a:defRPr>
            </a:lvl1pPr>
          </a:lstStyle>
          <a:p>
            <a:r>
              <a:rPr lang="zh-CN" altLang="en-US" dirty="0"/>
              <a:t>单击此处编辑母版标题样</a:t>
            </a:r>
            <a:r>
              <a:rPr lang="zh-CN" altLang="en-US" dirty="0" smtClean="0"/>
              <a:t>式</a:t>
            </a:r>
            <a:endParaRPr lang="zh-CN" altLang="en-US" dirty="0"/>
          </a:p>
        </p:txBody>
      </p:sp>
      <p:sp>
        <p:nvSpPr>
          <p:cNvPr id="7" name="Rectangle 14"/>
          <p:cNvSpPr>
            <a:spLocks noChangeArrowheads="1"/>
          </p:cNvSpPr>
          <p:nvPr userDrawn="1"/>
        </p:nvSpPr>
        <p:spPr bwMode="auto">
          <a:xfrm>
            <a:off x="655638" y="6207125"/>
            <a:ext cx="2547035" cy="265552"/>
          </a:xfrm>
          <a:prstGeom prst="rect">
            <a:avLst/>
          </a:prstGeom>
          <a:noFill/>
          <a:ln w="9525" algn="ctr">
            <a:noFill/>
            <a:miter lim="800000"/>
            <a:headEnd/>
            <a:tailEnd/>
          </a:ln>
          <a:effectLst/>
        </p:spPr>
        <p:txBody>
          <a:bodyPr wrap="none" lIns="80101" tIns="40052" rIns="80101" bIns="40052">
            <a:spAutoFit/>
          </a:bodyPr>
          <a:lstStyle/>
          <a:p>
            <a:pPr defTabSz="801688" fontAlgn="base">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a:t>
            </a:r>
            <a:r>
              <a:rPr lang="en-US" altLang="zh-CN" sz="1200" b="0" i="0" kern="1200" dirty="0" smtClean="0">
                <a:solidFill>
                  <a:schemeClr val="tx1"/>
                </a:solidFill>
                <a:latin typeface="+mn-lt"/>
                <a:ea typeface="+mn-ea"/>
                <a:cs typeface="+mn-cs"/>
              </a:rPr>
              <a:t>2017 </a:t>
            </a:r>
            <a:r>
              <a:rPr lang="zh-CN" altLang="en-US" sz="1200" b="0" i="0" kern="1200" dirty="0" smtClean="0">
                <a:solidFill>
                  <a:schemeClr val="tx1"/>
                </a:solidFill>
                <a:latin typeface="+mn-lt"/>
                <a:ea typeface="+mn-ea"/>
                <a:cs typeface="+mn-cs"/>
              </a:rPr>
              <a:t>华为技术有限公司</a:t>
            </a:r>
            <a:endParaRPr lang="en-US" altLang="zh-CN" sz="1200" b="0" i="0" kern="1200" dirty="0">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42012"/>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vl5pPr>
              <a:buNone/>
              <a:defRPr/>
            </a:lvl5pPr>
          </a:lstStyle>
          <a:p>
            <a:pPr eaLnBrk="1" hangingPunct="1"/>
            <a:r>
              <a:rPr lang="zh-CN" altLang="en-US" dirty="0" smtClean="0"/>
              <a:t>本章主要讲述</a:t>
            </a:r>
            <a:r>
              <a:rPr lang="en-US" altLang="zh-CN" dirty="0" smtClean="0"/>
              <a:t>...</a:t>
            </a:r>
            <a:endParaRPr lang="zh-CN" altLang="en-US" dirty="0" smtClean="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前言</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84213" y="1376363"/>
            <a:ext cx="7897812" cy="4194175"/>
          </a:xfrm>
        </p:spPr>
        <p:txBody>
          <a:bodyPr/>
          <a:lstStyle>
            <a:lvl1pPr marL="301625" marR="0" indent="-301625" algn="l"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vl1pPr>
            <a:lvl2pPr eaLnBrk="1" hangingPunct="1">
              <a:defRPr/>
            </a:lvl2pPr>
            <a:lvl3pPr eaLnBrk="1" hangingPunct="1">
              <a:defRPr/>
            </a:lvl3pPr>
            <a:lvl4pPr eaLnBrk="1" hangingPunct="1">
              <a:defRPr/>
            </a:lvl4pPr>
            <a:lvl5pPr eaLnBrk="1" hangingPunct="1">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smtClean="0">
                <a:ln>
                  <a:noFill/>
                </a:ln>
                <a:solidFill>
                  <a:srgbClr val="000000"/>
                </a:solidFill>
                <a:effectLst/>
                <a:uLnTx/>
                <a:uFillTx/>
                <a:latin typeface="+mn-lt"/>
                <a:ea typeface="+mn-ea"/>
                <a:cs typeface="+mn-cs"/>
              </a:rPr>
              <a:t>学完本课程后，您将能够：</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
        <p:nvSpPr>
          <p:cNvPr id="8" name="TextBox 7"/>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目标</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10" name="Picture 18" descr="目录 copy"/>
          <p:cNvPicPr>
            <a:picLocks noChangeAspect="1" noChangeArrowheads="1"/>
          </p:cNvPicPr>
          <p:nvPr userDrawn="1"/>
        </p:nvPicPr>
        <p:blipFill>
          <a:blip r:embed="rId2" cstate="print"/>
          <a:srcRect/>
          <a:stretch>
            <a:fillRect/>
          </a:stretch>
        </p:blipFill>
        <p:spPr bwMode="auto">
          <a:xfrm>
            <a:off x="741644" y="541075"/>
            <a:ext cx="620713" cy="622300"/>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3"/>
            <a:ext cx="7920038" cy="3924300"/>
          </a:xfrm>
        </p:spPr>
        <p:txBody>
          <a:bodyPr/>
          <a:lstStyle>
            <a:lvl1pPr marL="457200" marR="0" indent="-457200" algn="l"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smtClean="0"/>
              <a:t>一级目录一</a:t>
            </a:r>
            <a:endParaRPr lang="en-US" altLang="zh-CN" dirty="0" smtClean="0"/>
          </a:p>
          <a:p>
            <a:pPr marL="457200" indent="-457200">
              <a:buSzPct val="100000"/>
              <a:buFont typeface="+mj-lt"/>
              <a:buAutoNum type="arabicPeriod"/>
            </a:pPr>
            <a:r>
              <a:rPr lang="zh-CN" altLang="en-US" dirty="0" smtClean="0"/>
              <a:t>一级目录二</a:t>
            </a:r>
            <a:endParaRPr lang="en-US" altLang="zh-CN" dirty="0" smtClean="0"/>
          </a:p>
          <a:p>
            <a:pPr marL="457200" indent="-457200">
              <a:buSzPct val="100000"/>
              <a:buFont typeface="+mj-lt"/>
              <a:buAutoNum type="arabicPeriod"/>
            </a:pPr>
            <a:r>
              <a:rPr lang="zh-CN" altLang="en-US" dirty="0" smtClean="0"/>
              <a:t>一级目录三</a:t>
            </a:r>
            <a:endParaRPr lang="en-US" altLang="zh-CN" dirty="0" smtClean="0"/>
          </a:p>
          <a:p>
            <a:pPr marL="457200" indent="-457200">
              <a:buSzPct val="100000"/>
              <a:buFont typeface="+mj-lt"/>
              <a:buAutoNum type="arabicPeriod"/>
            </a:pPr>
            <a:r>
              <a:rPr lang="zh-CN" altLang="en-US" dirty="0" smtClean="0"/>
              <a:t>一级目录四</a:t>
            </a:r>
            <a:endParaRPr lang="en-US" altLang="zh-CN" dirty="0" smtClean="0"/>
          </a:p>
          <a:p>
            <a:endParaRPr lang="zh-CN" altLang="en-US" dirty="0"/>
          </a:p>
        </p:txBody>
      </p:sp>
      <p:sp>
        <p:nvSpPr>
          <p:cNvPr id="6" name="TextBox 5"/>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目录</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6" name="TextBox 5"/>
          <p:cNvSpPr txBox="1"/>
          <p:nvPr userDrawn="1"/>
        </p:nvSpPr>
        <p:spPr bwMode="auto">
          <a:xfrm>
            <a:off x="1331640" y="548680"/>
            <a:ext cx="4788532" cy="639557"/>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3500" dirty="0" smtClean="0">
                <a:solidFill>
                  <a:srgbClr val="990000"/>
                </a:solidFill>
                <a:latin typeface="+mj-ea"/>
                <a:ea typeface="+mj-ea"/>
                <a:cs typeface="Arial" pitchFamily="34" charset="0"/>
              </a:rPr>
              <a:t>本节概述和学习目标</a:t>
            </a:r>
          </a:p>
        </p:txBody>
      </p:sp>
      <p:sp>
        <p:nvSpPr>
          <p:cNvPr id="7" name="内容占位符 6"/>
          <p:cNvSpPr>
            <a:spLocks noGrp="1"/>
          </p:cNvSpPr>
          <p:nvPr>
            <p:ph sz="quarter" idx="10"/>
          </p:nvPr>
        </p:nvSpPr>
        <p:spPr>
          <a:xfrm>
            <a:off x="684213" y="1376363"/>
            <a:ext cx="7920037" cy="410527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4" name="Picture 14" descr="目标 copy"/>
          <p:cNvPicPr>
            <a:picLocks noChangeAspect="1" noChangeArrowheads="1"/>
          </p:cNvPicPr>
          <p:nvPr userDrawn="1"/>
        </p:nvPicPr>
        <p:blipFill>
          <a:blip r:embed="rId2" cstate="print"/>
          <a:srcRect/>
          <a:stretch>
            <a:fillRect/>
          </a:stretch>
        </p:blipFill>
        <p:spPr bwMode="auto">
          <a:xfrm>
            <a:off x="741508" y="532240"/>
            <a:ext cx="622300" cy="623888"/>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
        <p:nvSpPr>
          <p:cNvPr id="3" name="文本占位符 6"/>
          <p:cNvSpPr>
            <a:spLocks noGrp="1"/>
          </p:cNvSpPr>
          <p:nvPr>
            <p:ph type="body" sz="quarter" idx="10" hasCustomPrompt="1"/>
          </p:nvPr>
        </p:nvSpPr>
        <p:spPr>
          <a:xfrm>
            <a:off x="684213" y="1376363"/>
            <a:ext cx="7920037" cy="3924300"/>
          </a:xfrm>
        </p:spPr>
        <p:txBody>
          <a:bodyPr/>
          <a:lstStyle/>
          <a:p>
            <a:r>
              <a:rPr lang="zh-CN" altLang="en-US" dirty="0" smtClean="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4212" y="387350"/>
            <a:ext cx="7920037" cy="868363"/>
          </a:xfrm>
        </p:spPr>
        <p:txBody>
          <a:body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7"/>
          <p:cNvPicPr>
            <a:picLocks noChangeAspect="1" noChangeArrowheads="1"/>
          </p:cNvPicPr>
          <p:nvPr/>
        </p:nvPicPr>
        <p:blipFill>
          <a:blip r:embed="rId16" cstate="print"/>
          <a:srcRect/>
          <a:stretch>
            <a:fillRect/>
          </a:stretch>
        </p:blipFill>
        <p:spPr bwMode="auto">
          <a:xfrm>
            <a:off x="0" y="6221413"/>
            <a:ext cx="9142413" cy="636587"/>
          </a:xfrm>
          <a:prstGeom prst="rect">
            <a:avLst/>
          </a:prstGeom>
          <a:noFill/>
          <a:ln w="9525">
            <a:noFill/>
            <a:miter lim="800000"/>
            <a:headEnd/>
            <a:tailEnd/>
          </a:ln>
        </p:spPr>
      </p:pic>
      <p:pic>
        <p:nvPicPr>
          <p:cNvPr id="7171" name="Picture 4" descr="8"/>
          <p:cNvPicPr>
            <a:picLocks noChangeAspect="1" noChangeArrowheads="1"/>
          </p:cNvPicPr>
          <p:nvPr/>
        </p:nvPicPr>
        <p:blipFill>
          <a:blip r:embed="rId17" cstate="print"/>
          <a:srcRect/>
          <a:stretch>
            <a:fillRect/>
          </a:stretch>
        </p:blipFill>
        <p:spPr bwMode="auto">
          <a:xfrm>
            <a:off x="7508875" y="6399213"/>
            <a:ext cx="1311275" cy="314325"/>
          </a:xfrm>
          <a:prstGeom prst="rect">
            <a:avLst/>
          </a:prstGeom>
          <a:noFill/>
          <a:ln w="9525">
            <a:noFill/>
            <a:miter lim="800000"/>
            <a:headEnd/>
            <a:tailEnd/>
          </a:ln>
        </p:spPr>
      </p:pic>
      <p:sp>
        <p:nvSpPr>
          <p:cNvPr id="717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smtClean="0"/>
              <a:t>单击此处编辑母版标题样式</a:t>
            </a:r>
          </a:p>
        </p:txBody>
      </p:sp>
      <p:sp>
        <p:nvSpPr>
          <p:cNvPr id="717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8" name="Rectangle 69"/>
          <p:cNvSpPr>
            <a:spLocks noChangeArrowheads="1"/>
          </p:cNvSpPr>
          <p:nvPr userDrawn="1"/>
        </p:nvSpPr>
        <p:spPr bwMode="auto">
          <a:xfrm>
            <a:off x="6096000" y="6417332"/>
            <a:ext cx="65709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defRPr/>
            </a:pPr>
            <a:r>
              <a:rPr lang="zh-CN" altLang="en-US" sz="1200" dirty="0" smtClean="0">
                <a:latin typeface="+mn-lt"/>
                <a:ea typeface="+mn-ea"/>
              </a:rPr>
              <a:t>第</a:t>
            </a:r>
            <a:fld id="{2F2CF7F5-F178-4429-B6CA-28062DF31937}" type="slidenum">
              <a:rPr lang="en-US" altLang="zh-CN" sz="1200" smtClean="0">
                <a:latin typeface="+mn-lt"/>
                <a:ea typeface="+mn-ea"/>
              </a:rPr>
              <a:pPr defTabSz="801688" eaLnBrk="0" fontAlgn="base" hangingPunct="0">
                <a:defRPr/>
              </a:pPr>
              <a:t>‹#›</a:t>
            </a:fld>
            <a:r>
              <a:rPr lang="zh-CN" altLang="en-US" sz="1200" dirty="0" smtClean="0">
                <a:latin typeface="+mn-lt"/>
                <a:ea typeface="+mn-ea"/>
              </a:rPr>
              <a:t>页</a:t>
            </a:r>
            <a:endParaRPr lang="en-US" altLang="zh-CN" sz="1200" dirty="0">
              <a:latin typeface="+mn-lt"/>
              <a:ea typeface="+mn-ea"/>
            </a:endParaRPr>
          </a:p>
        </p:txBody>
      </p:sp>
      <p:sp>
        <p:nvSpPr>
          <p:cNvPr id="10" name="Rectangle 54"/>
          <p:cNvSpPr>
            <a:spLocks noChangeArrowheads="1"/>
          </p:cNvSpPr>
          <p:nvPr userDrawn="1"/>
        </p:nvSpPr>
        <p:spPr bwMode="auto">
          <a:xfrm>
            <a:off x="647564" y="6409397"/>
            <a:ext cx="2547035" cy="265552"/>
          </a:xfrm>
          <a:prstGeom prst="rect">
            <a:avLst/>
          </a:prstGeom>
          <a:noFill/>
          <a:ln w="9525" algn="ctr">
            <a:noFill/>
            <a:miter lim="800000"/>
            <a:headEnd/>
            <a:tailEnd/>
          </a:ln>
          <a:effectLst/>
        </p:spPr>
        <p:txBody>
          <a:bodyPr wrap="none" lIns="80101" tIns="40052" rIns="80101" bIns="40052">
            <a:spAutoFit/>
          </a:bodyPr>
          <a:lstStyle/>
          <a:p>
            <a:pPr marL="0" marR="0" indent="0" algn="l" defTabSz="801688" rtl="0" eaLnBrk="1" fontAlgn="base" latinLnBrk="0" hangingPunct="1">
              <a:lnSpc>
                <a:spcPct val="100000"/>
              </a:lnSpc>
              <a:spcBef>
                <a:spcPct val="0"/>
              </a:spcBef>
              <a:spcAft>
                <a:spcPct val="0"/>
              </a:spcAft>
              <a:buClrTx/>
              <a:buSzTx/>
              <a:buFontTx/>
              <a:buNone/>
              <a:tabLst/>
              <a:defRPr/>
            </a:pPr>
            <a:r>
              <a:rPr lang="zh-CN" altLang="en-US" sz="1200" b="0" i="0" kern="1200" dirty="0" smtClean="0">
                <a:solidFill>
                  <a:schemeClr val="tx1"/>
                </a:solidFill>
                <a:latin typeface="+mn-lt"/>
                <a:ea typeface="+mn-ea"/>
                <a:cs typeface="+mn-cs"/>
              </a:rPr>
              <a:t>版权所有</a:t>
            </a:r>
            <a:r>
              <a:rPr lang="en-US" altLang="zh-CN" sz="1200" b="0" i="0" dirty="0" smtClean="0">
                <a:latin typeface="+mn-lt"/>
                <a:ea typeface="+mn-ea"/>
              </a:rPr>
              <a:t>©</a:t>
            </a:r>
            <a:r>
              <a:rPr lang="en-US" altLang="zh-CN" sz="1200" b="0" dirty="0" smtClean="0">
                <a:latin typeface="+mn-lt"/>
                <a:ea typeface="+mn-ea"/>
              </a:rPr>
              <a:t> 2017 </a:t>
            </a:r>
            <a:r>
              <a:rPr lang="zh-CN" altLang="en-US" sz="1200" b="0" dirty="0" smtClean="0">
                <a:latin typeface="+mn-lt"/>
                <a:ea typeface="+mn-ea"/>
              </a:rPr>
              <a:t>华为技术有限公司</a:t>
            </a:r>
            <a:endParaRPr lang="en-US" altLang="zh-CN" sz="1200" b="0" i="0" kern="1200" dirty="0">
              <a:solidFill>
                <a:schemeClr val="tx1"/>
              </a:solidFill>
              <a:latin typeface="+mn-lt"/>
              <a:ea typeface="+mn-ea"/>
              <a:cs typeface="+mn-cs"/>
            </a:endParaRPr>
          </a:p>
        </p:txBody>
      </p:sp>
      <p:sp>
        <p:nvSpPr>
          <p:cNvPr id="11" name="TextBox 10"/>
          <p:cNvSpPr txBox="1"/>
          <p:nvPr userDrawn="1"/>
        </p:nvSpPr>
        <p:spPr bwMode="auto">
          <a:xfrm>
            <a:off x="-1836712" y="2312876"/>
            <a:ext cx="1800200" cy="1178166"/>
          </a:xfrm>
          <a:prstGeom prst="rect">
            <a:avLst/>
          </a:prstGeom>
          <a:noFill/>
          <a:ln w="9525">
            <a:noFill/>
            <a:miter lim="800000"/>
            <a:headEnd/>
            <a:tailEnd/>
          </a:ln>
        </p:spPr>
        <p:txBody>
          <a:bodyPr wrap="square" lIns="99980" tIns="49986" rIns="99980" bIns="49986" rtlCol="0">
            <a:spAutoFit/>
          </a:bodyPr>
          <a:lstStyle/>
          <a:p>
            <a:pPr algn="l" defTabSz="1001649" eaLnBrk="0" hangingPunct="0"/>
            <a:r>
              <a:rPr lang="zh-CN" altLang="en-US" sz="1400" dirty="0" smtClean="0">
                <a:solidFill>
                  <a:srgbClr val="000000"/>
                </a:solidFill>
                <a:latin typeface="+mn-lt"/>
                <a:ea typeface="+mn-ea"/>
                <a:cs typeface="Arial" pitchFamily="34" charset="0"/>
              </a:rPr>
              <a:t>参考线：</a:t>
            </a:r>
            <a:endParaRPr lang="en-US" altLang="zh-CN" sz="1400" dirty="0" smtClean="0">
              <a:solidFill>
                <a:srgbClr val="000000"/>
              </a:solidFill>
              <a:latin typeface="+mn-lt"/>
              <a:ea typeface="+mn-ea"/>
              <a:cs typeface="Arial" pitchFamily="34" charset="0"/>
            </a:endParaRPr>
          </a:p>
          <a:p>
            <a:pPr algn="l" defTabSz="1001649" eaLnBrk="0" hangingPunct="0"/>
            <a:r>
              <a:rPr lang="zh-CN" altLang="en-US" sz="1400" dirty="0" smtClean="0">
                <a:solidFill>
                  <a:srgbClr val="000000"/>
                </a:solidFill>
                <a:latin typeface="+mn-lt"/>
                <a:ea typeface="+mn-ea"/>
                <a:cs typeface="Arial" pitchFamily="34" charset="0"/>
              </a:rPr>
              <a:t>左：</a:t>
            </a:r>
            <a:r>
              <a:rPr lang="en-US" altLang="zh-CN" sz="1400" dirty="0" smtClean="0">
                <a:solidFill>
                  <a:srgbClr val="000000"/>
                </a:solidFill>
                <a:latin typeface="+mn-lt"/>
                <a:ea typeface="+mn-ea"/>
                <a:cs typeface="Arial" pitchFamily="34" charset="0"/>
              </a:rPr>
              <a:t>10.6</a:t>
            </a:r>
          </a:p>
          <a:p>
            <a:pPr algn="l" defTabSz="1001649" eaLnBrk="0" hangingPunct="0"/>
            <a:r>
              <a:rPr lang="zh-CN" altLang="en-US" sz="1400" dirty="0" smtClean="0">
                <a:solidFill>
                  <a:srgbClr val="000000"/>
                </a:solidFill>
                <a:latin typeface="+mn-lt"/>
                <a:ea typeface="+mn-ea"/>
                <a:cs typeface="Arial" pitchFamily="34" charset="0"/>
              </a:rPr>
              <a:t>右：</a:t>
            </a:r>
            <a:r>
              <a:rPr lang="en-US" altLang="zh-CN" sz="1400" dirty="0" smtClean="0">
                <a:solidFill>
                  <a:srgbClr val="000000"/>
                </a:solidFill>
                <a:latin typeface="+mn-lt"/>
                <a:ea typeface="+mn-ea"/>
                <a:cs typeface="Arial" pitchFamily="34" charset="0"/>
              </a:rPr>
              <a:t>11.2</a:t>
            </a:r>
          </a:p>
          <a:p>
            <a:pPr algn="l" defTabSz="1001649" eaLnBrk="0" hangingPunct="0"/>
            <a:r>
              <a:rPr lang="zh-CN" altLang="en-US" sz="1400" dirty="0" smtClean="0">
                <a:solidFill>
                  <a:srgbClr val="000000"/>
                </a:solidFill>
                <a:latin typeface="+mn-lt"/>
                <a:ea typeface="+mn-ea"/>
                <a:cs typeface="Arial" pitchFamily="34" charset="0"/>
              </a:rPr>
              <a:t>上：</a:t>
            </a:r>
            <a:r>
              <a:rPr lang="en-US" altLang="zh-CN" sz="1400" dirty="0" smtClean="0">
                <a:solidFill>
                  <a:srgbClr val="000000"/>
                </a:solidFill>
                <a:latin typeface="+mn-lt"/>
                <a:ea typeface="+mn-ea"/>
                <a:cs typeface="Arial" pitchFamily="34" charset="0"/>
              </a:rPr>
              <a:t>5.7</a:t>
            </a:r>
          </a:p>
          <a:p>
            <a:pPr algn="l" defTabSz="1001649" eaLnBrk="0" hangingPunct="0"/>
            <a:r>
              <a:rPr lang="zh-CN" altLang="en-US" sz="1400" dirty="0" smtClean="0">
                <a:solidFill>
                  <a:srgbClr val="000000"/>
                </a:solidFill>
                <a:latin typeface="+mn-lt"/>
                <a:ea typeface="+mn-ea"/>
                <a:cs typeface="Arial" pitchFamily="34" charset="0"/>
              </a:rPr>
              <a:t>下：</a:t>
            </a:r>
            <a:r>
              <a:rPr lang="en-US" altLang="zh-CN" sz="1400" dirty="0" smtClean="0">
                <a:solidFill>
                  <a:srgbClr val="000000"/>
                </a:solidFill>
                <a:latin typeface="+mn-lt"/>
                <a:ea typeface="+mn-ea"/>
                <a:cs typeface="Arial" pitchFamily="34" charset="0"/>
              </a:rPr>
              <a:t>7.8</a:t>
            </a:r>
            <a:endParaRPr lang="zh-CN" altLang="en-US" sz="1400" dirty="0" smtClean="0">
              <a:solidFill>
                <a:srgbClr val="000000"/>
              </a:solidFill>
              <a:latin typeface="+mn-lt"/>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58" r:id="rId7"/>
    <p:sldLayoutId id="2147483828" r:id="rId8"/>
    <p:sldLayoutId id="2147483863" r:id="rId9"/>
    <p:sldLayoutId id="2147483862" r:id="rId10"/>
    <p:sldLayoutId id="2147483851" r:id="rId11"/>
    <p:sldLayoutId id="2147483852" r:id="rId12"/>
    <p:sldLayoutId id="2147483850" r:id="rId13"/>
    <p:sldLayoutId id="2147483861" r:id="rId14"/>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76" userDrawn="1">
          <p15:clr>
            <a:srgbClr val="F26B43"/>
          </p15:clr>
        </p15:guide>
        <p15:guide id="2" pos="5420" userDrawn="1">
          <p15:clr>
            <a:srgbClr val="F26B43"/>
          </p15:clr>
        </p15:guide>
        <p15:guide id="3" orient="horz" pos="867" userDrawn="1">
          <p15:clr>
            <a:srgbClr val="F26B43"/>
          </p15:clr>
        </p15:guide>
        <p15:guide id="4" orient="horz" pos="3929" userDrawn="1">
          <p15:clr>
            <a:srgbClr val="F26B43"/>
          </p15:clr>
        </p15:guide>
        <p15:guide id="6" orient="horz" pos="2341" userDrawn="1">
          <p15:clr>
            <a:srgbClr val="F26B43"/>
          </p15:clr>
        </p15:guide>
        <p15:guide id="7"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1418249" name="Text Box 9"/>
          <p:cNvSpPr txBox="1">
            <a:spLocks noChangeArrowheads="1"/>
          </p:cNvSpPr>
          <p:nvPr/>
        </p:nvSpPr>
        <p:spPr bwMode="auto">
          <a:xfrm>
            <a:off x="3436938" y="3189288"/>
            <a:ext cx="2530475" cy="444500"/>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2400">
                <a:solidFill>
                  <a:srgbClr val="666666"/>
                </a:solidFill>
                <a:latin typeface="Arial" pitchFamily="34" charset="0"/>
                <a:ea typeface="MS PGothic" pitchFamily="34" charset="-128"/>
                <a:sym typeface="FrutigerNext LT Regular" pitchFamily="34" charset="0"/>
              </a:rPr>
              <a:t>www.huawei.com</a:t>
            </a:r>
          </a:p>
        </p:txBody>
      </p:sp>
    </p:spTree>
    <p:extLst>
      <p:ext uri="{BB962C8B-B14F-4D97-AF65-F5344CB8AC3E}">
        <p14:creationId xmlns:p14="http://schemas.microsoft.com/office/powerpoint/2010/main" val="849833947"/>
      </p:ext>
    </p:extLst>
  </p:cSld>
  <p:clrMap bg1="lt1" tx1="dk1" bg2="lt2" tx2="dk2" accent1="accent1" accent2="accent2" accent3="accent3" accent4="accent4" accent5="accent5" accent6="accent6" hlink="hlink" folHlink="folHlink"/>
  <p:sldLayoutIdLst>
    <p:sldLayoutId id="2147483860" r:id="rId1"/>
  </p:sldLayoutIdLst>
  <p:timing>
    <p:tnLst>
      <p:par>
        <p:cTn id="1" dur="indefinite" restart="never" nodeType="tmRoot"/>
      </p:par>
    </p:tnLst>
  </p:timing>
  <p:txStyles>
    <p:titleStyle>
      <a:lvl1pPr algn="ctr" defTabSz="801688" rtl="0" eaLnBrk="0" fontAlgn="base" hangingPunct="0">
        <a:spcBef>
          <a:spcPct val="0"/>
        </a:spcBef>
        <a:spcAft>
          <a:spcPct val="0"/>
        </a:spcAft>
        <a:defRPr sz="3700" baseline="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55.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jpeg"/><Relationship Id="rId12"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jpeg"/></Relationships>
</file>

<file path=ppt/slides/_rels/slide26.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image" Target="../media/image58.png"/><Relationship Id="rId7" Type="http://schemas.openxmlformats.org/officeDocument/2006/relationships/image" Target="../media/image71.jpeg"/><Relationship Id="rId12" Type="http://schemas.openxmlformats.org/officeDocument/2006/relationships/image" Target="../media/image75.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67.jpe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81.png"/><Relationship Id="rId3" Type="http://schemas.openxmlformats.org/officeDocument/2006/relationships/image" Target="../media/image58.png"/><Relationship Id="rId7" Type="http://schemas.openxmlformats.org/officeDocument/2006/relationships/image" Target="../media/image46.png"/><Relationship Id="rId12"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79.wmf"/><Relationship Id="rId5" Type="http://schemas.openxmlformats.org/officeDocument/2006/relationships/image" Target="../media/image77.png"/><Relationship Id="rId10" Type="http://schemas.openxmlformats.org/officeDocument/2006/relationships/image" Target="../media/image27.png"/><Relationship Id="rId4" Type="http://schemas.openxmlformats.org/officeDocument/2006/relationships/image" Target="../media/image61.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86.png"/><Relationship Id="rId18" Type="http://schemas.openxmlformats.org/officeDocument/2006/relationships/image" Target="../media/image90.png"/><Relationship Id="rId3" Type="http://schemas.openxmlformats.org/officeDocument/2006/relationships/image" Target="../media/image58.png"/><Relationship Id="rId21" Type="http://schemas.openxmlformats.org/officeDocument/2006/relationships/image" Target="../media/image27.png"/><Relationship Id="rId7" Type="http://schemas.openxmlformats.org/officeDocument/2006/relationships/image" Target="../media/image46.png"/><Relationship Id="rId12" Type="http://schemas.openxmlformats.org/officeDocument/2006/relationships/image" Target="../media/image85.png"/><Relationship Id="rId17" Type="http://schemas.openxmlformats.org/officeDocument/2006/relationships/image" Target="../media/image89.jpeg"/><Relationship Id="rId2" Type="http://schemas.openxmlformats.org/officeDocument/2006/relationships/notesSlide" Target="../notesSlides/notesSlide27.xml"/><Relationship Id="rId16" Type="http://schemas.openxmlformats.org/officeDocument/2006/relationships/image" Target="../media/image88.jpeg"/><Relationship Id="rId20"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84.png"/><Relationship Id="rId5" Type="http://schemas.openxmlformats.org/officeDocument/2006/relationships/image" Target="../media/image77.png"/><Relationship Id="rId15" Type="http://schemas.openxmlformats.org/officeDocument/2006/relationships/image" Target="../media/image87.jpeg"/><Relationship Id="rId10" Type="http://schemas.openxmlformats.org/officeDocument/2006/relationships/image" Target="../media/image83.png"/><Relationship Id="rId19" Type="http://schemas.openxmlformats.org/officeDocument/2006/relationships/image" Target="../media/image28.png"/><Relationship Id="rId4" Type="http://schemas.openxmlformats.org/officeDocument/2006/relationships/image" Target="../media/image61.png"/><Relationship Id="rId9" Type="http://schemas.openxmlformats.org/officeDocument/2006/relationships/image" Target="../media/image82.png"/><Relationship Id="rId14" Type="http://schemas.openxmlformats.org/officeDocument/2006/relationships/hyperlink" Target="http://tech.sina.com.cn/n/2010-07-21/12211427772.shtml" TargetMode="External"/><Relationship Id="rId22"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jpeg"/><Relationship Id="rId2" Type="http://schemas.openxmlformats.org/officeDocument/2006/relationships/notesSlide" Target="../notesSlides/notesSlide6.xml"/><Relationship Id="rId16"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jpe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文本占位符 12"/>
          <p:cNvSpPr>
            <a:spLocks noGrp="1"/>
          </p:cNvSpPr>
          <p:nvPr>
            <p:ph type="body" sz="quarter" idx="17"/>
          </p:nvPr>
        </p:nvSpPr>
        <p:spPr/>
        <p:txBody>
          <a:bodyPr/>
          <a:lstStyle/>
          <a:p>
            <a:r>
              <a:rPr lang="en-US" altLang="zh-CN" dirty="0"/>
              <a:t>HC12082</a:t>
            </a:r>
            <a:endParaRPr lang="zh-CN" altLang="zh-CN" dirty="0"/>
          </a:p>
        </p:txBody>
      </p:sp>
      <p:sp>
        <p:nvSpPr>
          <p:cNvPr id="10" name="文本占位符 9"/>
          <p:cNvSpPr>
            <a:spLocks noGrp="1"/>
          </p:cNvSpPr>
          <p:nvPr>
            <p:ph type="body" sz="quarter" idx="18"/>
          </p:nvPr>
        </p:nvSpPr>
        <p:spPr/>
        <p:txBody>
          <a:bodyPr/>
          <a:lstStyle/>
          <a:p>
            <a:r>
              <a:rPr lang="en-US" altLang="zh-CN" dirty="0" smtClean="0"/>
              <a:t>FusionAccess</a:t>
            </a:r>
          </a:p>
        </p:txBody>
      </p:sp>
      <p:sp>
        <p:nvSpPr>
          <p:cNvPr id="14" name="文本占位符 13"/>
          <p:cNvSpPr>
            <a:spLocks noGrp="1"/>
          </p:cNvSpPr>
          <p:nvPr>
            <p:ph type="body" sz="quarter" idx="19"/>
          </p:nvPr>
        </p:nvSpPr>
        <p:spPr/>
        <p:txBody>
          <a:bodyPr/>
          <a:lstStyle/>
          <a:p>
            <a:r>
              <a:rPr lang="en-US" dirty="0" smtClean="0"/>
              <a:t>R6</a:t>
            </a:r>
            <a:endParaRPr lang="en-US" dirty="0"/>
          </a:p>
        </p:txBody>
      </p:sp>
      <p:sp>
        <p:nvSpPr>
          <p:cNvPr id="15" name="文本占位符 14"/>
          <p:cNvSpPr>
            <a:spLocks noGrp="1"/>
          </p:cNvSpPr>
          <p:nvPr>
            <p:ph type="body" sz="quarter" idx="20"/>
          </p:nvPr>
        </p:nvSpPr>
        <p:spPr/>
        <p:txBody>
          <a:bodyPr/>
          <a:lstStyle/>
          <a:p>
            <a:r>
              <a:rPr lang="en-US" dirty="0" smtClean="0"/>
              <a:t>V3.0</a:t>
            </a:r>
            <a:endParaRPr lang="en-US" dirty="0"/>
          </a:p>
        </p:txBody>
      </p:sp>
      <p:sp>
        <p:nvSpPr>
          <p:cNvPr id="3" name="文本占位符 2"/>
          <p:cNvSpPr>
            <a:spLocks noGrp="1"/>
          </p:cNvSpPr>
          <p:nvPr>
            <p:ph type="body" sz="quarter" idx="13"/>
          </p:nvPr>
        </p:nvSpPr>
        <p:spPr/>
        <p:txBody>
          <a:bodyPr/>
          <a:lstStyle/>
          <a:p>
            <a:r>
              <a:rPr lang="zh-CN" altLang="en-US" dirty="0"/>
              <a:t>洪飞泷</a:t>
            </a:r>
            <a:r>
              <a:rPr lang="en-US" altLang="zh-CN" dirty="0" smtClean="0"/>
              <a:t>/wx350110</a:t>
            </a:r>
            <a:endParaRPr lang="zh-CN" altLang="en-US" dirty="0"/>
          </a:p>
        </p:txBody>
      </p:sp>
      <p:sp>
        <p:nvSpPr>
          <p:cNvPr id="4" name="文本占位符 3"/>
          <p:cNvSpPr>
            <a:spLocks noGrp="1"/>
          </p:cNvSpPr>
          <p:nvPr>
            <p:ph type="body" sz="quarter" idx="14"/>
          </p:nvPr>
        </p:nvSpPr>
        <p:spPr/>
        <p:txBody>
          <a:bodyPr/>
          <a:lstStyle/>
          <a:p>
            <a:r>
              <a:rPr lang="en-US" altLang="zh-CN" dirty="0" smtClean="0"/>
              <a:t>2017.11.11</a:t>
            </a:r>
            <a:endParaRPr lang="zh-CN" altLang="en-US" dirty="0"/>
          </a:p>
        </p:txBody>
      </p:sp>
      <p:sp>
        <p:nvSpPr>
          <p:cNvPr id="5" name="文本占位符 4"/>
          <p:cNvSpPr>
            <a:spLocks noGrp="1"/>
          </p:cNvSpPr>
          <p:nvPr>
            <p:ph type="body" sz="quarter" idx="15"/>
          </p:nvPr>
        </p:nvSpPr>
        <p:spPr/>
        <p:txBody>
          <a:bodyPr/>
          <a:lstStyle/>
          <a:p>
            <a:endParaRPr lang="zh-CN" altLang="en-US" dirty="0"/>
          </a:p>
        </p:txBody>
      </p:sp>
      <p:sp>
        <p:nvSpPr>
          <p:cNvPr id="6" name="文本占位符 5"/>
          <p:cNvSpPr>
            <a:spLocks noGrp="1"/>
          </p:cNvSpPr>
          <p:nvPr>
            <p:ph type="body" sz="quarter" idx="16"/>
          </p:nvPr>
        </p:nvSpPr>
        <p:spPr/>
        <p:txBody>
          <a:bodyPr/>
          <a:lstStyle/>
          <a:p>
            <a:r>
              <a:rPr lang="zh-CN" altLang="en-US" dirty="0" smtClean="0"/>
              <a:t>新开发</a:t>
            </a:r>
            <a:endParaRPr lang="zh-CN" altLang="en-US" dirty="0"/>
          </a:p>
        </p:txBody>
      </p:sp>
    </p:spTree>
    <p:extLst>
      <p:ext uri="{BB962C8B-B14F-4D97-AF65-F5344CB8AC3E}">
        <p14:creationId xmlns:p14="http://schemas.microsoft.com/office/powerpoint/2010/main" val="38805087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应用虚拟化两种形态</a:t>
            </a:r>
            <a:endParaRPr lang="en-US" dirty="0"/>
          </a:p>
        </p:txBody>
      </p:sp>
      <p:pic>
        <p:nvPicPr>
          <p:cNvPr id="4" name="Content Placeholder 4"/>
          <p:cNvPicPr>
            <a:picLocks noChangeAspect="1"/>
          </p:cNvPicPr>
          <p:nvPr/>
        </p:nvPicPr>
        <p:blipFill rotWithShape="1">
          <a:blip r:embed="rId3" cstate="email">
            <a:extLst>
              <a:ext uri="{28A0092B-C50C-407E-A947-70E740481C1C}">
                <a14:useLocalDpi xmlns:a14="http://schemas.microsoft.com/office/drawing/2010/main"/>
              </a:ext>
            </a:extLst>
          </a:blip>
          <a:stretch/>
        </p:blipFill>
        <p:spPr bwMode="auto">
          <a:xfrm>
            <a:off x="935596" y="1772816"/>
            <a:ext cx="3310961" cy="2232248"/>
          </a:xfrm>
          <a:prstGeom prst="rect">
            <a:avLst/>
          </a:prstGeom>
          <a:noFill/>
          <a:ln>
            <a:noFill/>
          </a:ln>
        </p:spPr>
      </p:pic>
      <p:sp>
        <p:nvSpPr>
          <p:cNvPr id="5" name="Content Placeholder 3"/>
          <p:cNvSpPr txBox="1">
            <a:spLocks/>
          </p:cNvSpPr>
          <p:nvPr/>
        </p:nvSpPr>
        <p:spPr>
          <a:xfrm>
            <a:off x="755576" y="3903447"/>
            <a:ext cx="3816424" cy="2213529"/>
          </a:xfrm>
          <a:prstGeom prst="rect">
            <a:avLst/>
          </a:prstGeom>
        </p:spPr>
        <p:txBody>
          <a:bodyPr/>
          <a:lstStyle/>
          <a:p>
            <a:pPr marL="301625" marR="0" lvl="1" indent="-301625" defTabSz="801688" eaLnBrk="0" fontAlgn="base" latinLnBrk="0" hangingPunct="0">
              <a:lnSpc>
                <a:spcPct val="140000"/>
              </a:lnSpc>
              <a:spcBef>
                <a:spcPct val="30000"/>
              </a:spcBef>
              <a:buClr>
                <a:srgbClr val="808080"/>
              </a:buClr>
              <a:buSzPct val="60000"/>
              <a:buFont typeface="Wingdings" pitchFamily="2" charset="2"/>
              <a:buChar char="l"/>
              <a:tabLst/>
              <a:defRPr/>
            </a:pPr>
            <a:r>
              <a:rPr lang="zh-CN" altLang="zh-CN" sz="1600" dirty="0" smtClean="0">
                <a:latin typeface="+mn-ea"/>
                <a:ea typeface="+mn-ea"/>
              </a:rPr>
              <a:t>桌面上呈现熟悉的</a:t>
            </a:r>
            <a:r>
              <a:rPr lang="en-US" altLang="ja-JP" sz="1600" dirty="0" smtClean="0">
                <a:latin typeface="+mn-lt"/>
                <a:ea typeface="+mn-ea"/>
              </a:rPr>
              <a:t>Windows7</a:t>
            </a:r>
            <a:r>
              <a:rPr lang="zh-CN" altLang="zh-CN" sz="1600" dirty="0" smtClean="0">
                <a:latin typeface="+mn-ea"/>
                <a:ea typeface="+mn-ea"/>
              </a:rPr>
              <a:t>外观</a:t>
            </a:r>
            <a:r>
              <a:rPr lang="zh-CN" altLang="en-US" sz="1600" dirty="0" smtClean="0">
                <a:latin typeface="+mn-ea"/>
                <a:ea typeface="+mn-ea"/>
              </a:rPr>
              <a:t>。</a:t>
            </a:r>
            <a:endParaRPr lang="en-US" altLang="zh-CN" sz="1600" dirty="0" smtClean="0">
              <a:latin typeface="+mn-ea"/>
              <a:ea typeface="+mn-ea"/>
            </a:endParaRPr>
          </a:p>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en-US" sz="1600" dirty="0" smtClean="0">
                <a:latin typeface="+mn-ea"/>
                <a:ea typeface="+mn-ea"/>
              </a:rPr>
              <a:t>能够在共享桌面上打开各种应用进行办公。</a:t>
            </a:r>
          </a:p>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en-US" sz="1600" dirty="0" smtClean="0">
                <a:latin typeface="+mn-ea"/>
                <a:ea typeface="+mn-ea"/>
              </a:rPr>
              <a:t>用户无法越权对操作系统进行更改。</a:t>
            </a:r>
          </a:p>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en-US" sz="1600" dirty="0" smtClean="0">
                <a:latin typeface="+mn-ea"/>
                <a:ea typeface="+mn-ea"/>
              </a:rPr>
              <a:t>用户无法越权看到其他用户的数据。</a:t>
            </a:r>
            <a:endParaRPr lang="en-US" altLang="ja-JP" sz="1600" dirty="0" smtClean="0">
              <a:latin typeface="+mn-ea"/>
              <a:ea typeface="+mn-ea"/>
            </a:endParaRPr>
          </a:p>
        </p:txBody>
      </p:sp>
      <p:sp>
        <p:nvSpPr>
          <p:cNvPr id="6" name="TextBox 5"/>
          <p:cNvSpPr txBox="1"/>
          <p:nvPr/>
        </p:nvSpPr>
        <p:spPr>
          <a:xfrm>
            <a:off x="1159064" y="1423017"/>
            <a:ext cx="3009448" cy="400110"/>
          </a:xfrm>
          <a:prstGeom prst="rect">
            <a:avLst/>
          </a:prstGeom>
          <a:noFill/>
        </p:spPr>
        <p:txBody>
          <a:bodyPr wrap="square" rtlCol="0">
            <a:spAutoFit/>
          </a:bodyPr>
          <a:lstStyle/>
          <a:p>
            <a:pPr algn="ctr"/>
            <a:r>
              <a:rPr lang="zh-CN" altLang="en-US" sz="2000" b="1" dirty="0" smtClean="0">
                <a:solidFill>
                  <a:srgbClr val="C00000"/>
                </a:solidFill>
                <a:latin typeface="华文细黑" pitchFamily="2" charset="-122"/>
                <a:ea typeface="华文细黑" pitchFamily="2" charset="-122"/>
              </a:rPr>
              <a:t>共享会话桌面</a:t>
            </a:r>
          </a:p>
        </p:txBody>
      </p:sp>
      <p:pic>
        <p:nvPicPr>
          <p:cNvPr id="7" name="图片 6" descr="E:\10 云计算\24 VDI\02 应用虚拟化\系统设计\终稿归档\UCD\WI-我的应用.png"/>
          <p:cNvPicPr/>
          <p:nvPr/>
        </p:nvPicPr>
        <p:blipFill>
          <a:blip r:embed="rId4" cstate="print"/>
          <a:srcRect/>
          <a:stretch>
            <a:fillRect/>
          </a:stretch>
        </p:blipFill>
        <p:spPr bwMode="auto">
          <a:xfrm>
            <a:off x="5076056" y="1772816"/>
            <a:ext cx="3276364" cy="2232447"/>
          </a:xfrm>
          <a:prstGeom prst="rect">
            <a:avLst/>
          </a:prstGeom>
          <a:noFill/>
          <a:ln w="9525">
            <a:noFill/>
            <a:miter lim="800000"/>
            <a:headEnd/>
            <a:tailEnd/>
          </a:ln>
        </p:spPr>
      </p:pic>
      <p:sp>
        <p:nvSpPr>
          <p:cNvPr id="8" name="TextBox 7"/>
          <p:cNvSpPr txBox="1"/>
          <p:nvPr/>
        </p:nvSpPr>
        <p:spPr>
          <a:xfrm>
            <a:off x="5209514" y="1423017"/>
            <a:ext cx="3009448" cy="400110"/>
          </a:xfrm>
          <a:prstGeom prst="rect">
            <a:avLst/>
          </a:prstGeom>
          <a:noFill/>
        </p:spPr>
        <p:txBody>
          <a:bodyPr wrap="square" rtlCol="0">
            <a:spAutoFit/>
          </a:bodyPr>
          <a:lstStyle/>
          <a:p>
            <a:pPr algn="ctr">
              <a:buNone/>
            </a:pPr>
            <a:r>
              <a:rPr lang="zh-CN" altLang="en-US" sz="2000" b="1" dirty="0" smtClean="0">
                <a:solidFill>
                  <a:srgbClr val="C00000"/>
                </a:solidFill>
                <a:latin typeface="华文细黑" pitchFamily="2" charset="-122"/>
                <a:ea typeface="华文细黑" pitchFamily="2" charset="-122"/>
              </a:rPr>
              <a:t>共享会话应用</a:t>
            </a:r>
          </a:p>
        </p:txBody>
      </p:sp>
      <p:sp>
        <p:nvSpPr>
          <p:cNvPr id="9" name="矩形 8"/>
          <p:cNvSpPr/>
          <p:nvPr/>
        </p:nvSpPr>
        <p:spPr>
          <a:xfrm>
            <a:off x="4593116" y="3903447"/>
            <a:ext cx="4104258" cy="2382191"/>
          </a:xfrm>
          <a:prstGeom prst="rect">
            <a:avLst/>
          </a:prstGeom>
        </p:spPr>
        <p:txBody>
          <a:bodyPr wrap="square">
            <a:spAutoFit/>
          </a:bodyPr>
          <a:lstStyle/>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zh-CN" sz="1600" dirty="0" smtClean="0">
                <a:latin typeface="+mn-ea"/>
                <a:ea typeface="+mn-ea"/>
              </a:rPr>
              <a:t>终端用户可以打开多个应用，并且能够切换应用。</a:t>
            </a:r>
            <a:endParaRPr lang="en-US" altLang="zh-CN" sz="1600" dirty="0" smtClean="0">
              <a:latin typeface="+mn-ea"/>
              <a:ea typeface="+mn-ea"/>
            </a:endParaRPr>
          </a:p>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en-US" sz="1600" dirty="0" smtClean="0">
                <a:latin typeface="+mn-ea"/>
                <a:ea typeface="+mn-ea"/>
              </a:rPr>
              <a:t>各种操作（键鼠音视外设）与其他用户隔离。</a:t>
            </a:r>
            <a:endParaRPr lang="en-US" altLang="zh-CN" sz="1600" dirty="0" smtClean="0">
              <a:latin typeface="+mn-ea"/>
              <a:ea typeface="+mn-ea"/>
            </a:endParaRPr>
          </a:p>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en-US" sz="1600" dirty="0" smtClean="0">
                <a:latin typeface="+mn-ea"/>
                <a:ea typeface="+mn-ea"/>
              </a:rPr>
              <a:t>用户无法越权对操作系统进行更改。</a:t>
            </a:r>
          </a:p>
          <a:p>
            <a:pPr marL="301625" lvl="1" indent="-301625" defTabSz="801688" eaLnBrk="0" fontAlgn="base" hangingPunct="0">
              <a:lnSpc>
                <a:spcPct val="140000"/>
              </a:lnSpc>
              <a:spcBef>
                <a:spcPct val="30000"/>
              </a:spcBef>
              <a:buClr>
                <a:srgbClr val="808080"/>
              </a:buClr>
              <a:buSzPct val="60000"/>
              <a:buFont typeface="Wingdings" pitchFamily="2" charset="2"/>
              <a:buChar char="l"/>
              <a:defRPr/>
            </a:pPr>
            <a:r>
              <a:rPr lang="zh-CN" altLang="en-US" sz="1600" dirty="0" smtClean="0">
                <a:latin typeface="+mn-ea"/>
                <a:ea typeface="+mn-ea"/>
              </a:rPr>
              <a:t>用户无法越权看到其他用户的数据。</a:t>
            </a:r>
          </a:p>
        </p:txBody>
      </p:sp>
    </p:spTree>
    <p:extLst>
      <p:ext uri="{BB962C8B-B14F-4D97-AF65-F5344CB8AC3E}">
        <p14:creationId xmlns:p14="http://schemas.microsoft.com/office/powerpoint/2010/main" val="1416036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应用虚拟化和本地应用对比</a:t>
            </a:r>
            <a:endParaRPr lang="zh-CN" altLang="en-US" dirty="0"/>
          </a:p>
        </p:txBody>
      </p:sp>
      <p:graphicFrame>
        <p:nvGraphicFramePr>
          <p:cNvPr id="4" name="表格 3"/>
          <p:cNvGraphicFramePr>
            <a:graphicFrameLocks noGrp="1"/>
          </p:cNvGraphicFramePr>
          <p:nvPr>
            <p:extLst/>
          </p:nvPr>
        </p:nvGraphicFramePr>
        <p:xfrm>
          <a:off x="755650" y="1376363"/>
          <a:ext cx="7848598" cy="4428318"/>
        </p:xfrm>
        <a:graphic>
          <a:graphicData uri="http://schemas.openxmlformats.org/drawingml/2006/table">
            <a:tbl>
              <a:tblPr firstRow="1" firstCol="1" bandRow="1"/>
              <a:tblGrid>
                <a:gridCol w="1440086"/>
                <a:gridCol w="2340260"/>
                <a:gridCol w="2016224"/>
                <a:gridCol w="2052028"/>
              </a:tblGrid>
              <a:tr h="468000">
                <a:tc rowSpan="2">
                  <a:txBody>
                    <a:bodyPr/>
                    <a:lstStyle/>
                    <a:p>
                      <a:pPr marL="227965" indent="304800" algn="just">
                        <a:lnSpc>
                          <a:spcPct val="150000"/>
                        </a:lnSpc>
                        <a:spcAft>
                          <a:spcPts val="0"/>
                        </a:spcAft>
                      </a:pPr>
                      <a:r>
                        <a:rPr lang="en-US" sz="1200" kern="100" dirty="0">
                          <a:effectLst/>
                          <a:latin typeface="+mn-lt"/>
                          <a:ea typeface="+mn-ea"/>
                        </a:rPr>
                        <a:t> </a:t>
                      </a:r>
                      <a:endParaRPr lang="zh-CN" sz="1200" kern="100" dirty="0">
                        <a:solidFill>
                          <a:schemeClr val="accent5">
                            <a:lumMod val="25000"/>
                          </a:schemeClr>
                        </a:solidFill>
                        <a:effectLst/>
                        <a:latin typeface="+mn-lt"/>
                        <a:ea typeface="+mn-ea"/>
                        <a:cs typeface="Arial" panose="020B0604020202020204" pitchFamily="34" charset="0"/>
                      </a:endParaRPr>
                    </a:p>
                  </a:txBody>
                  <a:tcPr marL="72000" marR="72000" marT="36000" marB="3600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rowSpan="2">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本地应用</a:t>
                      </a:r>
                    </a:p>
                  </a:txBody>
                  <a:tcPr marL="72000" marR="72000" marT="36000" marB="36000" anchor="ctr">
                    <a:lnT w="28575" cap="flat" cmpd="sng" algn="ctr">
                      <a:solidFill>
                        <a:schemeClr val="tx1"/>
                      </a:solidFill>
                      <a:prstDash val="solid"/>
                      <a:round/>
                      <a:headEnd type="none" w="med" len="med"/>
                      <a:tailEnd type="none" w="med" len="med"/>
                    </a:lnT>
                    <a:solidFill>
                      <a:schemeClr val="bg1">
                        <a:lumMod val="85000"/>
                      </a:schemeClr>
                    </a:solidFill>
                  </a:tcPr>
                </a:tc>
                <a:tc gridSpan="2">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虚拟应用</a:t>
                      </a:r>
                      <a:r>
                        <a:rPr lang="en-US" sz="1600" b="1" kern="100" dirty="0">
                          <a:solidFill>
                            <a:schemeClr val="tx1"/>
                          </a:solidFill>
                          <a:effectLst/>
                          <a:latin typeface="+mn-lt"/>
                          <a:ea typeface="+mn-ea"/>
                          <a:cs typeface="+mn-cs"/>
                        </a:rPr>
                        <a:t>SBC</a:t>
                      </a:r>
                      <a:endParaRPr lang="zh-CN" sz="1600" b="1" kern="100" dirty="0">
                        <a:solidFill>
                          <a:schemeClr val="tx1"/>
                        </a:solidFill>
                        <a:effectLst/>
                        <a:latin typeface="+mn-lt"/>
                        <a:ea typeface="+mn-ea"/>
                        <a:cs typeface="+mn-cs"/>
                      </a:endParaRPr>
                    </a:p>
                  </a:txBody>
                  <a:tcPr marL="72000" marR="72000" marT="36000" marB="3600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zh-CN" altLang="en-US"/>
                    </a:p>
                  </a:txBody>
                  <a:tcPr/>
                </a:tc>
              </a:tr>
              <a:tr h="468000">
                <a:tc vMerge="1">
                  <a:txBody>
                    <a:bodyPr/>
                    <a:lstStyle/>
                    <a:p>
                      <a:endParaRPr lang="zh-CN" altLang="en-US"/>
                    </a:p>
                  </a:txBody>
                  <a:tcPr/>
                </a:tc>
                <a:tc vMerge="1">
                  <a:txBody>
                    <a:bodyPr/>
                    <a:lstStyle/>
                    <a:p>
                      <a:endParaRPr lang="zh-CN" altLang="en-US"/>
                    </a:p>
                  </a:txBody>
                  <a:tcPr/>
                </a:tc>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共享桌面</a:t>
                      </a:r>
                    </a:p>
                  </a:txBody>
                  <a:tcPr marL="72000" marR="72000" marT="36000" marB="36000" anchor="ctr">
                    <a:solidFill>
                      <a:schemeClr val="bg1">
                        <a:lumMod val="85000"/>
                      </a:schemeClr>
                    </a:solidFill>
                  </a:tcPr>
                </a:tc>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共享应用</a:t>
                      </a:r>
                    </a:p>
                  </a:txBody>
                  <a:tcPr marL="72000" marR="72000" marT="36000" marB="36000" anchor="ctr">
                    <a:lnR w="28575" cap="flat" cmpd="sng" algn="ctr">
                      <a:solidFill>
                        <a:schemeClr val="tx1"/>
                      </a:solidFill>
                      <a:prstDash val="solid"/>
                      <a:round/>
                      <a:headEnd type="none" w="med" len="med"/>
                      <a:tailEnd type="none" w="med" len="med"/>
                    </a:lnR>
                    <a:solidFill>
                      <a:schemeClr val="bg1">
                        <a:lumMod val="85000"/>
                      </a:schemeClr>
                    </a:solidFill>
                  </a:tcPr>
                </a:tc>
              </a:tr>
              <a:tr h="648000">
                <a:tc>
                  <a:txBody>
                    <a:bodyPr/>
                    <a:lstStyle/>
                    <a:p>
                      <a:pPr marL="0" indent="0" algn="ctr">
                        <a:lnSpc>
                          <a:spcPct val="150000"/>
                        </a:lnSpc>
                        <a:spcAft>
                          <a:spcPts val="0"/>
                        </a:spcAft>
                      </a:pPr>
                      <a:r>
                        <a:rPr lang="zh-CN" sz="1600" b="1" kern="100" dirty="0">
                          <a:effectLst/>
                          <a:latin typeface="+mn-lt"/>
                          <a:ea typeface="+mn-ea"/>
                        </a:rPr>
                        <a:t>用户体验</a:t>
                      </a:r>
                      <a:endParaRPr lang="zh-CN" sz="1600" b="1" kern="100" dirty="0">
                        <a:solidFill>
                          <a:schemeClr val="accent5">
                            <a:lumMod val="25000"/>
                          </a:schemeClr>
                        </a:solidFill>
                        <a:effectLst/>
                        <a:latin typeface="+mn-lt"/>
                        <a:ea typeface="+mn-ea"/>
                        <a:cs typeface="Arial" panose="020B0604020202020204" pitchFamily="34" charset="0"/>
                      </a:endParaRP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indent="0" algn="l">
                        <a:lnSpc>
                          <a:spcPct val="150000"/>
                        </a:lnSpc>
                        <a:spcAft>
                          <a:spcPts val="0"/>
                        </a:spcAft>
                      </a:pPr>
                      <a:r>
                        <a:rPr lang="zh-CN" sz="1200" kern="100" dirty="0">
                          <a:effectLst/>
                          <a:latin typeface="+mn-lt"/>
                          <a:ea typeface="+mn-ea"/>
                        </a:rPr>
                        <a:t>用户具有独立的操作系统，体验较好</a:t>
                      </a:r>
                      <a:endParaRPr lang="zh-CN" sz="1200" kern="100" dirty="0">
                        <a:effectLst/>
                        <a:latin typeface="+mn-lt"/>
                        <a:ea typeface="+mn-ea"/>
                        <a:cs typeface="Arial" panose="020B0604020202020204" pitchFamily="34" charset="0"/>
                      </a:endParaRP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每用户具有基于同一操作系统不同的桌面</a:t>
                      </a: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仅看到应用，与运行本地应用体验几乎完全一致</a:t>
                      </a:r>
                    </a:p>
                  </a:txBody>
                  <a:tcPr marL="72000" marR="72000" marT="36000" marB="36000" anchor="ctr">
                    <a:lnR w="28575" cap="flat" cmpd="sng" algn="ctr">
                      <a:solidFill>
                        <a:schemeClr val="tx1"/>
                      </a:solidFill>
                      <a:prstDash val="solid"/>
                      <a:round/>
                      <a:headEnd type="none" w="med" len="med"/>
                      <a:tailEnd type="none" w="med" len="med"/>
                    </a:lnR>
                  </a:tcPr>
                </a:tc>
              </a:tr>
              <a:tr h="648072">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硬件资源占用</a:t>
                      </a: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高，每用户独占一定的硬件资源</a:t>
                      </a: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较低，每用户仅占用桌面所需资源</a:t>
                      </a: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低，每用户仅占用其运行的应用所需的资源。</a:t>
                      </a:r>
                    </a:p>
                  </a:txBody>
                  <a:tcPr marL="72000" marR="72000" marT="36000" marB="36000" anchor="ctr">
                    <a:lnR w="28575" cap="flat" cmpd="sng" algn="ctr">
                      <a:solidFill>
                        <a:schemeClr val="tx1"/>
                      </a:solidFill>
                      <a:prstDash val="solid"/>
                      <a:round/>
                      <a:headEnd type="none" w="med" len="med"/>
                      <a:tailEnd type="none" w="med" len="med"/>
                    </a:lnR>
                  </a:tcPr>
                </a:tc>
              </a:tr>
              <a:tr h="648123">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数据安全性</a:t>
                      </a: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低，数据与计算在终端本地，存在数据泄密风险</a:t>
                      </a: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高，数据与计算在数据中心</a:t>
                      </a: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高，数据与计算在数据中心</a:t>
                      </a:r>
                    </a:p>
                  </a:txBody>
                  <a:tcPr marL="72000" marR="72000" marT="36000" marB="36000" anchor="ctr">
                    <a:lnR w="28575" cap="flat" cmpd="sng" algn="ctr">
                      <a:solidFill>
                        <a:schemeClr val="tx1"/>
                      </a:solidFill>
                      <a:prstDash val="solid"/>
                      <a:round/>
                      <a:headEnd type="none" w="med" len="med"/>
                      <a:tailEnd type="none" w="med" len="med"/>
                    </a:lnR>
                  </a:tcPr>
                </a:tc>
              </a:tr>
              <a:tr h="648123">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应用移动化</a:t>
                      </a:r>
                    </a:p>
                  </a:txBody>
                  <a:tcPr marL="72000" marR="72000" marT="36000" marB="36000" anchor="ctr">
                    <a:lnL w="28575" cap="flat" cmpd="sng" algn="ctr">
                      <a:solidFill>
                        <a:schemeClr val="tx1"/>
                      </a:solidFill>
                      <a:prstDash val="solid"/>
                      <a:round/>
                      <a:headEnd type="none" w="med" len="med"/>
                      <a:tailEnd type="none" w="med" len="med"/>
                    </a:lnL>
                  </a:tcP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难，需要专门开发移动</a:t>
                      </a:r>
                      <a:r>
                        <a:rPr lang="en-US" sz="1200" kern="100" dirty="0">
                          <a:solidFill>
                            <a:schemeClr val="tx1"/>
                          </a:solidFill>
                          <a:effectLst/>
                          <a:latin typeface="+mn-lt"/>
                          <a:ea typeface="+mn-ea"/>
                          <a:cs typeface="+mn-cs"/>
                        </a:rPr>
                        <a:t>APP</a:t>
                      </a:r>
                      <a:endParaRPr lang="zh-CN" sz="1200" kern="100" dirty="0">
                        <a:solidFill>
                          <a:schemeClr val="tx1"/>
                        </a:solidFill>
                        <a:effectLst/>
                        <a:latin typeface="+mn-lt"/>
                        <a:ea typeface="+mn-ea"/>
                        <a:cs typeface="+mn-cs"/>
                      </a:endParaRP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易，直接使用桌面云移动客户端</a:t>
                      </a:r>
                    </a:p>
                  </a:txBody>
                  <a:tcPr marL="72000" marR="72000" marT="36000" marB="36000" anchor="ct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易，直接使用桌面云移动客户端</a:t>
                      </a:r>
                    </a:p>
                  </a:txBody>
                  <a:tcPr marL="72000" marR="72000" marT="36000" marB="36000" anchor="ctr">
                    <a:lnR w="28575" cap="flat" cmpd="sng" algn="ctr">
                      <a:solidFill>
                        <a:schemeClr val="tx1"/>
                      </a:solidFill>
                      <a:prstDash val="solid"/>
                      <a:round/>
                      <a:headEnd type="none" w="med" len="med"/>
                      <a:tailEnd type="none" w="med" len="med"/>
                    </a:lnR>
                  </a:tcPr>
                </a:tc>
              </a:tr>
              <a:tr h="900000">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管理难度</a:t>
                      </a:r>
                    </a:p>
                  </a:txBody>
                  <a:tcPr marL="72000" marR="72000" marT="36000" marB="3600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高，用户的数据和系统都在服务器端，应用软件升级须逐个终端分别进行</a:t>
                      </a:r>
                    </a:p>
                  </a:txBody>
                  <a:tcPr marL="72000" marR="72000" marT="36000" marB="36000" anchor="ctr">
                    <a:lnB w="28575"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低，仅需要管理共享的操作系统，以及发布的共享操作系统</a:t>
                      </a:r>
                    </a:p>
                  </a:txBody>
                  <a:tcPr marL="72000" marR="72000" marT="36000" marB="36000" anchor="ctr">
                    <a:lnB w="28575"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Aft>
                          <a:spcPts val="0"/>
                        </a:spcAft>
                      </a:pPr>
                      <a:r>
                        <a:rPr lang="zh-CN" sz="1200" kern="100" dirty="0">
                          <a:solidFill>
                            <a:schemeClr val="tx1"/>
                          </a:solidFill>
                          <a:effectLst/>
                          <a:latin typeface="+mn-lt"/>
                          <a:ea typeface="+mn-ea"/>
                          <a:cs typeface="+mn-cs"/>
                        </a:rPr>
                        <a:t>低，仅需要管理共享的操作系统以及发布的应用程序</a:t>
                      </a:r>
                    </a:p>
                  </a:txBody>
                  <a:tcPr marL="72000" marR="72000" marT="36000" marB="3600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3766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应用虚拟化与桌面虚拟化</a:t>
            </a:r>
            <a:endParaRPr lang="en-US" dirty="0"/>
          </a:p>
        </p:txBody>
      </p:sp>
      <p:sp>
        <p:nvSpPr>
          <p:cNvPr id="4" name="矩形 3"/>
          <p:cNvSpPr/>
          <p:nvPr/>
        </p:nvSpPr>
        <p:spPr bwMode="auto">
          <a:xfrm>
            <a:off x="2465513" y="2957431"/>
            <a:ext cx="6138736" cy="1263656"/>
          </a:xfrm>
          <a:prstGeom prst="rect">
            <a:avLst/>
          </a:prstGeom>
          <a:solidFill>
            <a:schemeClr val="accent6">
              <a:lumMod val="40000"/>
              <a:lumOff val="60000"/>
            </a:schemeClr>
          </a:solidFill>
          <a:ln w="6350">
            <a:noFill/>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None/>
              <a:tabLst/>
            </a:pPr>
            <a:endParaRPr kumimoji="0" lang="zh-CN" altLang="en-US" sz="3200" b="0" i="0" u="none" strike="noStrike" cap="none" normalizeH="0" baseline="0" smtClean="0">
              <a:ln>
                <a:noFill/>
              </a:ln>
              <a:solidFill>
                <a:schemeClr val="tx1"/>
              </a:solidFill>
              <a:effectLst/>
            </a:endParaRPr>
          </a:p>
        </p:txBody>
      </p:sp>
      <p:sp>
        <p:nvSpPr>
          <p:cNvPr id="5" name="Rectangle 140"/>
          <p:cNvSpPr>
            <a:spLocks noChangeArrowheads="1"/>
          </p:cNvSpPr>
          <p:nvPr/>
        </p:nvSpPr>
        <p:spPr bwMode="auto">
          <a:xfrm>
            <a:off x="2473963" y="4230812"/>
            <a:ext cx="6138736" cy="1188519"/>
          </a:xfrm>
          <a:prstGeom prst="rect">
            <a:avLst/>
          </a:prstGeom>
          <a:solidFill>
            <a:srgbClr val="008080">
              <a:alpha val="32941"/>
            </a:srgbClr>
          </a:solidFill>
          <a:ln w="9525">
            <a:noFill/>
            <a:miter lim="800000"/>
            <a:headEnd/>
            <a:tailEnd/>
          </a:ln>
        </p:spPr>
        <p:txBody>
          <a:bodyPr wrap="none" lIns="91432" tIns="45715" rIns="91432" bIns="45715" anchor="ctr"/>
          <a:lstStyle/>
          <a:p>
            <a:pPr algn="ctr">
              <a:buNone/>
            </a:pPr>
            <a:endParaRPr lang="zh-CN" altLang="en-US" sz="1400">
              <a:latin typeface="+mn-lt"/>
              <a:ea typeface="+mn-ea"/>
            </a:endParaRPr>
          </a:p>
        </p:txBody>
      </p:sp>
      <p:sp>
        <p:nvSpPr>
          <p:cNvPr id="6" name="Rectangle 139"/>
          <p:cNvSpPr>
            <a:spLocks noChangeArrowheads="1"/>
          </p:cNvSpPr>
          <p:nvPr/>
        </p:nvSpPr>
        <p:spPr bwMode="auto">
          <a:xfrm>
            <a:off x="2465513" y="5445224"/>
            <a:ext cx="6138736" cy="648072"/>
          </a:xfrm>
          <a:prstGeom prst="rect">
            <a:avLst/>
          </a:prstGeom>
          <a:solidFill>
            <a:srgbClr val="00CCFF">
              <a:alpha val="32941"/>
            </a:srgbClr>
          </a:solidFill>
          <a:ln w="9525">
            <a:noFill/>
            <a:miter lim="800000"/>
            <a:headEnd/>
            <a:tailEnd/>
          </a:ln>
        </p:spPr>
        <p:txBody>
          <a:bodyPr wrap="none" lIns="91432" tIns="45715" rIns="91432" bIns="45715" anchor="ctr"/>
          <a:lstStyle/>
          <a:p>
            <a:pPr algn="ctr">
              <a:buNone/>
            </a:pPr>
            <a:endParaRPr lang="zh-CN" altLang="en-US" sz="1400">
              <a:latin typeface="+mn-lt"/>
              <a:ea typeface="+mn-ea"/>
            </a:endParaRPr>
          </a:p>
        </p:txBody>
      </p:sp>
      <p:grpSp>
        <p:nvGrpSpPr>
          <p:cNvPr id="7" name="组合 138"/>
          <p:cNvGrpSpPr/>
          <p:nvPr/>
        </p:nvGrpSpPr>
        <p:grpSpPr>
          <a:xfrm>
            <a:off x="7171877" y="3035270"/>
            <a:ext cx="1125435" cy="1128017"/>
            <a:chOff x="1402979" y="2341205"/>
            <a:chExt cx="720749" cy="746442"/>
          </a:xfrm>
        </p:grpSpPr>
        <p:sp>
          <p:nvSpPr>
            <p:cNvPr id="8" name="AutoShape 18"/>
            <p:cNvSpPr>
              <a:spLocks noChangeArrowheads="1"/>
            </p:cNvSpPr>
            <p:nvPr/>
          </p:nvSpPr>
          <p:spPr bwMode="gray">
            <a:xfrm>
              <a:off x="1402979" y="2348880"/>
              <a:ext cx="720749" cy="217285"/>
            </a:xfrm>
            <a:prstGeom prst="can">
              <a:avLst>
                <a:gd name="adj" fmla="val 25000"/>
              </a:avLst>
            </a:prstGeom>
            <a:gradFill rotWithShape="1">
              <a:gsLst>
                <a:gs pos="0">
                  <a:srgbClr val="94B1EC">
                    <a:gamma/>
                    <a:shade val="46275"/>
                    <a:invGamma/>
                  </a:srgbClr>
                </a:gs>
                <a:gs pos="50000">
                  <a:srgbClr val="94B1EC"/>
                </a:gs>
                <a:gs pos="100000">
                  <a:srgbClr val="94B1EC">
                    <a:gamma/>
                    <a:shade val="46275"/>
                    <a:invGamma/>
                  </a:srgbClr>
                </a:gs>
              </a:gsLst>
              <a:lin ang="0" scaled="1"/>
            </a:gradFill>
            <a:ln w="9525">
              <a:noFill/>
              <a:round/>
              <a:headEnd/>
              <a:tailEnd/>
            </a:ln>
            <a:effectLst/>
          </p:spPr>
          <p:txBody>
            <a:bodyPr wrap="none" anchor="ctr"/>
            <a:lstStyle/>
            <a:p>
              <a:pPr fontAlgn="base">
                <a:spcBef>
                  <a:spcPct val="0"/>
                </a:spcBef>
                <a:spcAft>
                  <a:spcPct val="0"/>
                </a:spcAft>
                <a:buNone/>
              </a:pPr>
              <a:endParaRPr lang="zh-CN" altLang="en-US" sz="1800">
                <a:solidFill>
                  <a:srgbClr val="000000"/>
                </a:solidFill>
                <a:latin typeface="+mn-lt"/>
                <a:ea typeface="+mn-ea"/>
              </a:endParaRPr>
            </a:p>
          </p:txBody>
        </p:sp>
        <p:sp>
          <p:nvSpPr>
            <p:cNvPr id="9" name="AutoShape 17"/>
            <p:cNvSpPr>
              <a:spLocks noChangeArrowheads="1"/>
            </p:cNvSpPr>
            <p:nvPr/>
          </p:nvSpPr>
          <p:spPr bwMode="gray">
            <a:xfrm>
              <a:off x="1402979" y="2568097"/>
              <a:ext cx="720749" cy="251364"/>
            </a:xfrm>
            <a:prstGeom prst="can">
              <a:avLst>
                <a:gd name="adj" fmla="val 25000"/>
              </a:avLst>
            </a:prstGeom>
            <a:solidFill>
              <a:srgbClr val="99CCFF"/>
            </a:solidFill>
            <a:ln w="9525">
              <a:noFill/>
              <a:round/>
              <a:headEnd/>
              <a:tailEnd/>
            </a:ln>
            <a:effectLst/>
          </p:spPr>
          <p:txBody>
            <a:bodyPr wrap="none" anchor="ctr"/>
            <a:lstStyle/>
            <a:p>
              <a:pPr fontAlgn="base">
                <a:spcBef>
                  <a:spcPct val="0"/>
                </a:spcBef>
                <a:spcAft>
                  <a:spcPct val="0"/>
                </a:spcAft>
                <a:buNone/>
              </a:pPr>
              <a:endParaRPr lang="zh-CN" altLang="en-US" sz="2000">
                <a:solidFill>
                  <a:srgbClr val="000000"/>
                </a:solidFill>
                <a:latin typeface="+mn-lt"/>
                <a:ea typeface="+mn-ea"/>
              </a:endParaRPr>
            </a:p>
          </p:txBody>
        </p:sp>
        <p:sp>
          <p:nvSpPr>
            <p:cNvPr id="10" name="Text Box 20"/>
            <p:cNvSpPr txBox="1">
              <a:spLocks noChangeArrowheads="1"/>
            </p:cNvSpPr>
            <p:nvPr/>
          </p:nvSpPr>
          <p:spPr bwMode="gray">
            <a:xfrm>
              <a:off x="1570101" y="2567786"/>
              <a:ext cx="364646" cy="264765"/>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buNone/>
              </a:pPr>
              <a:r>
                <a:rPr lang="en-US" altLang="zh-CN" sz="2000" dirty="0" smtClean="0">
                  <a:latin typeface="+mn-lt"/>
                  <a:ea typeface="+mn-ea"/>
                </a:rPr>
                <a:t>app</a:t>
              </a:r>
              <a:endParaRPr lang="en-US" altLang="zh-CN" sz="1800" dirty="0">
                <a:latin typeface="+mn-lt"/>
                <a:ea typeface="+mn-ea"/>
              </a:endParaRPr>
            </a:p>
          </p:txBody>
        </p:sp>
        <p:sp>
          <p:nvSpPr>
            <p:cNvPr id="11" name="AutoShape 16"/>
            <p:cNvSpPr>
              <a:spLocks noChangeArrowheads="1"/>
            </p:cNvSpPr>
            <p:nvPr/>
          </p:nvSpPr>
          <p:spPr bwMode="gray">
            <a:xfrm>
              <a:off x="1402979" y="2831158"/>
              <a:ext cx="720749" cy="219217"/>
            </a:xfrm>
            <a:prstGeom prst="can">
              <a:avLst>
                <a:gd name="adj" fmla="val 25000"/>
              </a:avLst>
            </a:prstGeom>
            <a:solidFill>
              <a:srgbClr val="00B050"/>
            </a:solidFill>
            <a:ln w="9525">
              <a:noFill/>
              <a:round/>
              <a:headEnd/>
              <a:tailEnd/>
            </a:ln>
            <a:effectLst/>
          </p:spPr>
          <p:txBody>
            <a:bodyPr wrap="none" anchor="ctr"/>
            <a:lstStyle/>
            <a:p>
              <a:pPr fontAlgn="base">
                <a:spcBef>
                  <a:spcPct val="0"/>
                </a:spcBef>
                <a:spcAft>
                  <a:spcPct val="0"/>
                </a:spcAft>
                <a:buNone/>
              </a:pPr>
              <a:endParaRPr lang="zh-CN" altLang="en-US" sz="2000">
                <a:solidFill>
                  <a:srgbClr val="000000"/>
                </a:solidFill>
                <a:latin typeface="+mn-lt"/>
                <a:ea typeface="+mn-ea"/>
              </a:endParaRPr>
            </a:p>
          </p:txBody>
        </p:sp>
        <p:sp>
          <p:nvSpPr>
            <p:cNvPr id="12" name="Text Box 19"/>
            <p:cNvSpPr txBox="1">
              <a:spLocks noChangeArrowheads="1"/>
            </p:cNvSpPr>
            <p:nvPr/>
          </p:nvSpPr>
          <p:spPr bwMode="gray">
            <a:xfrm>
              <a:off x="1493073" y="2843249"/>
              <a:ext cx="432449" cy="244398"/>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buNone/>
              </a:pPr>
              <a:r>
                <a:rPr lang="en-US" altLang="zh-CN" sz="1800" dirty="0" smtClean="0">
                  <a:latin typeface="+mn-lt"/>
                  <a:ea typeface="+mn-ea"/>
                </a:rPr>
                <a:t>OS</a:t>
              </a:r>
              <a:endParaRPr lang="en-US" altLang="zh-CN" sz="1800" dirty="0">
                <a:latin typeface="+mn-lt"/>
                <a:ea typeface="+mn-ea"/>
              </a:endParaRPr>
            </a:p>
          </p:txBody>
        </p:sp>
        <p:sp>
          <p:nvSpPr>
            <p:cNvPr id="13" name="Text Box 19"/>
            <p:cNvSpPr txBox="1">
              <a:spLocks noChangeArrowheads="1"/>
            </p:cNvSpPr>
            <p:nvPr/>
          </p:nvSpPr>
          <p:spPr bwMode="gray">
            <a:xfrm>
              <a:off x="1468501" y="2341205"/>
              <a:ext cx="648072" cy="244398"/>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buNone/>
              </a:pPr>
              <a:r>
                <a:rPr lang="en-US" altLang="zh-CN" sz="1800" dirty="0" smtClean="0">
                  <a:latin typeface="+mn-lt"/>
                  <a:ea typeface="+mn-ea"/>
                </a:rPr>
                <a:t>Profile</a:t>
              </a:r>
              <a:endParaRPr lang="en-US" altLang="zh-CN" sz="1800" dirty="0">
                <a:latin typeface="+mn-lt"/>
                <a:ea typeface="+mn-ea"/>
              </a:endParaRPr>
            </a:p>
          </p:txBody>
        </p:sp>
      </p:grpSp>
      <p:sp>
        <p:nvSpPr>
          <p:cNvPr id="14" name="TextBox 13"/>
          <p:cNvSpPr txBox="1">
            <a:spLocks noChangeArrowheads="1"/>
          </p:cNvSpPr>
          <p:nvPr/>
        </p:nvSpPr>
        <p:spPr bwMode="auto">
          <a:xfrm>
            <a:off x="719572" y="5549170"/>
            <a:ext cx="1865153" cy="400110"/>
          </a:xfrm>
          <a:prstGeom prst="rect">
            <a:avLst/>
          </a:prstGeom>
          <a:noFill/>
          <a:ln w="9525">
            <a:noFill/>
            <a:miter lim="800000"/>
            <a:headEnd/>
            <a:tailEnd/>
          </a:ln>
        </p:spPr>
        <p:txBody>
          <a:bodyPr wrap="square">
            <a:spAutoFit/>
          </a:bodyPr>
          <a:lstStyle/>
          <a:p>
            <a:pPr>
              <a:buNone/>
            </a:pPr>
            <a:r>
              <a:rPr lang="zh-CN" altLang="en-US" sz="2000" b="1" dirty="0">
                <a:latin typeface="+mn-lt"/>
                <a:ea typeface="+mn-ea"/>
              </a:rPr>
              <a:t>服务</a:t>
            </a:r>
            <a:r>
              <a:rPr lang="zh-CN" altLang="en-US" sz="2000" b="1" dirty="0" smtClean="0">
                <a:latin typeface="+mn-lt"/>
                <a:ea typeface="+mn-ea"/>
              </a:rPr>
              <a:t>器和存储</a:t>
            </a:r>
            <a:endParaRPr lang="zh-CN" altLang="en-US" sz="2000" b="1" dirty="0">
              <a:latin typeface="+mn-lt"/>
              <a:ea typeface="+mn-ea"/>
            </a:endParaRPr>
          </a:p>
        </p:txBody>
      </p:sp>
      <p:sp>
        <p:nvSpPr>
          <p:cNvPr id="15" name="TextBox 14"/>
          <p:cNvSpPr txBox="1">
            <a:spLocks noChangeArrowheads="1"/>
          </p:cNvSpPr>
          <p:nvPr/>
        </p:nvSpPr>
        <p:spPr bwMode="auto">
          <a:xfrm>
            <a:off x="1200180" y="4626404"/>
            <a:ext cx="1500514" cy="400110"/>
          </a:xfrm>
          <a:prstGeom prst="rect">
            <a:avLst/>
          </a:prstGeom>
          <a:noFill/>
          <a:ln w="9525">
            <a:noFill/>
            <a:miter lim="800000"/>
            <a:headEnd/>
            <a:tailEnd/>
          </a:ln>
        </p:spPr>
        <p:txBody>
          <a:bodyPr wrap="square">
            <a:spAutoFit/>
          </a:bodyPr>
          <a:lstStyle/>
          <a:p>
            <a:pPr algn="ctr">
              <a:buNone/>
            </a:pPr>
            <a:r>
              <a:rPr lang="zh-CN" altLang="en-US" sz="2000" b="1" dirty="0" smtClean="0">
                <a:latin typeface="+mn-lt"/>
                <a:ea typeface="+mn-ea"/>
              </a:rPr>
              <a:t>云平台</a:t>
            </a:r>
            <a:endParaRPr lang="zh-CN" altLang="en-US" sz="2000" b="1" dirty="0">
              <a:latin typeface="+mn-lt"/>
              <a:ea typeface="+mn-ea"/>
            </a:endParaRPr>
          </a:p>
        </p:txBody>
      </p:sp>
      <p:sp>
        <p:nvSpPr>
          <p:cNvPr id="16" name="TextBox 21"/>
          <p:cNvSpPr txBox="1">
            <a:spLocks noChangeArrowheads="1"/>
          </p:cNvSpPr>
          <p:nvPr/>
        </p:nvSpPr>
        <p:spPr bwMode="auto">
          <a:xfrm>
            <a:off x="1724483" y="2375657"/>
            <a:ext cx="976211" cy="400110"/>
          </a:xfrm>
          <a:prstGeom prst="rect">
            <a:avLst/>
          </a:prstGeom>
          <a:noFill/>
          <a:ln w="9525">
            <a:noFill/>
            <a:miter lim="800000"/>
            <a:headEnd/>
            <a:tailEnd/>
          </a:ln>
        </p:spPr>
        <p:txBody>
          <a:bodyPr wrap="square">
            <a:spAutoFit/>
          </a:bodyPr>
          <a:lstStyle/>
          <a:p>
            <a:pPr>
              <a:buNone/>
            </a:pPr>
            <a:r>
              <a:rPr lang="zh-CN" altLang="en-US" sz="2000" b="1" dirty="0">
                <a:latin typeface="+mn-lt"/>
                <a:ea typeface="+mn-ea"/>
              </a:rPr>
              <a:t>终</a:t>
            </a:r>
            <a:r>
              <a:rPr lang="zh-CN" altLang="en-US" sz="2000" b="1" dirty="0" smtClean="0">
                <a:latin typeface="+mn-lt"/>
                <a:ea typeface="+mn-ea"/>
              </a:rPr>
              <a:t>端</a:t>
            </a:r>
            <a:endParaRPr lang="zh-CN" altLang="en-US" sz="2000" b="1" dirty="0">
              <a:latin typeface="+mn-lt"/>
              <a:ea typeface="+mn-ea"/>
            </a:endParaRPr>
          </a:p>
        </p:txBody>
      </p:sp>
      <p:sp>
        <p:nvSpPr>
          <p:cNvPr id="17" name="TextBox 28"/>
          <p:cNvSpPr txBox="1">
            <a:spLocks noChangeArrowheads="1"/>
          </p:cNvSpPr>
          <p:nvPr/>
        </p:nvSpPr>
        <p:spPr bwMode="auto">
          <a:xfrm>
            <a:off x="1212527" y="3369279"/>
            <a:ext cx="1643630" cy="400110"/>
          </a:xfrm>
          <a:prstGeom prst="rect">
            <a:avLst/>
          </a:prstGeom>
          <a:noFill/>
          <a:ln w="9525">
            <a:noFill/>
            <a:miter lim="800000"/>
            <a:headEnd/>
            <a:tailEnd/>
          </a:ln>
        </p:spPr>
        <p:txBody>
          <a:bodyPr wrap="square">
            <a:spAutoFit/>
          </a:bodyPr>
          <a:lstStyle/>
          <a:p>
            <a:pPr>
              <a:buNone/>
            </a:pPr>
            <a:r>
              <a:rPr lang="zh-CN" altLang="en-US" sz="2000" b="1" dirty="0" smtClean="0">
                <a:latin typeface="+mn-lt"/>
                <a:ea typeface="+mn-ea"/>
              </a:rPr>
              <a:t>桌面管理</a:t>
            </a:r>
            <a:endParaRPr lang="zh-CN" altLang="en-US" sz="2000" b="1" dirty="0">
              <a:latin typeface="+mn-lt"/>
              <a:ea typeface="+mn-ea"/>
            </a:endParaRPr>
          </a:p>
        </p:txBody>
      </p:sp>
      <p:sp>
        <p:nvSpPr>
          <p:cNvPr id="18" name="TextBox 7"/>
          <p:cNvSpPr txBox="1">
            <a:spLocks noChangeArrowheads="1"/>
          </p:cNvSpPr>
          <p:nvPr/>
        </p:nvSpPr>
        <p:spPr bwMode="auto">
          <a:xfrm>
            <a:off x="5752228" y="1835653"/>
            <a:ext cx="2227084" cy="369332"/>
          </a:xfrm>
          <a:prstGeom prst="rect">
            <a:avLst/>
          </a:prstGeom>
          <a:noFill/>
          <a:ln w="9525">
            <a:noFill/>
            <a:miter lim="800000"/>
            <a:headEnd/>
            <a:tailEnd/>
          </a:ln>
        </p:spPr>
        <p:txBody>
          <a:bodyPr wrap="square">
            <a:spAutoFit/>
          </a:bodyPr>
          <a:lstStyle/>
          <a:p>
            <a:pPr algn="ctr">
              <a:buNone/>
            </a:pPr>
            <a:r>
              <a:rPr lang="zh-CN" altLang="en-US" sz="1800" b="1" dirty="0" smtClean="0">
                <a:solidFill>
                  <a:srgbClr val="C00000"/>
                </a:solidFill>
                <a:latin typeface="+mn-lt"/>
                <a:ea typeface="+mn-ea"/>
              </a:rPr>
              <a:t>桌面虚拟化</a:t>
            </a:r>
            <a:r>
              <a:rPr lang="en-US" altLang="zh-CN" sz="1800" b="1" dirty="0" smtClean="0">
                <a:solidFill>
                  <a:srgbClr val="C00000"/>
                </a:solidFill>
                <a:latin typeface="+mn-lt"/>
                <a:ea typeface="+mn-ea"/>
              </a:rPr>
              <a:t>(VDI)</a:t>
            </a:r>
            <a:endParaRPr lang="en-US" altLang="zh-CN" sz="1800" b="1" dirty="0">
              <a:solidFill>
                <a:srgbClr val="C00000"/>
              </a:solidFill>
              <a:latin typeface="+mn-lt"/>
              <a:ea typeface="+mn-ea"/>
            </a:endParaRPr>
          </a:p>
        </p:txBody>
      </p:sp>
      <p:sp>
        <p:nvSpPr>
          <p:cNvPr id="19" name="TextBox 8"/>
          <p:cNvSpPr txBox="1">
            <a:spLocks noChangeArrowheads="1"/>
          </p:cNvSpPr>
          <p:nvPr/>
        </p:nvSpPr>
        <p:spPr bwMode="auto">
          <a:xfrm>
            <a:off x="3094952" y="1838635"/>
            <a:ext cx="2267258" cy="400110"/>
          </a:xfrm>
          <a:prstGeom prst="rect">
            <a:avLst/>
          </a:prstGeom>
          <a:noFill/>
          <a:ln w="9525">
            <a:noFill/>
            <a:miter lim="800000"/>
            <a:headEnd/>
            <a:tailEnd/>
          </a:ln>
        </p:spPr>
        <p:txBody>
          <a:bodyPr wrap="square">
            <a:spAutoFit/>
          </a:bodyPr>
          <a:lstStyle/>
          <a:p>
            <a:pPr algn="ctr">
              <a:buNone/>
            </a:pPr>
            <a:r>
              <a:rPr lang="zh-CN" altLang="en-US" sz="2000" b="1" dirty="0" smtClean="0">
                <a:solidFill>
                  <a:srgbClr val="C00000"/>
                </a:solidFill>
                <a:latin typeface="+mn-lt"/>
                <a:ea typeface="+mn-ea"/>
              </a:rPr>
              <a:t>应用虚拟化</a:t>
            </a:r>
            <a:r>
              <a:rPr lang="en-US" altLang="zh-CN" sz="2000" b="1" dirty="0">
                <a:solidFill>
                  <a:srgbClr val="C00000"/>
                </a:solidFill>
                <a:latin typeface="+mn-lt"/>
                <a:ea typeface="+mn-ea"/>
              </a:rPr>
              <a:t>(SBC</a:t>
            </a:r>
            <a:r>
              <a:rPr lang="en-US" altLang="zh-CN" sz="2000" b="1" dirty="0" smtClean="0">
                <a:solidFill>
                  <a:srgbClr val="C00000"/>
                </a:solidFill>
                <a:latin typeface="+mn-lt"/>
                <a:ea typeface="+mn-ea"/>
              </a:rPr>
              <a:t>)</a:t>
            </a:r>
            <a:endParaRPr lang="zh-CN" altLang="en-US" sz="2000" b="1" dirty="0">
              <a:solidFill>
                <a:srgbClr val="C00000"/>
              </a:solidFill>
              <a:latin typeface="+mn-lt"/>
              <a:ea typeface="+mn-ea"/>
            </a:endParaRPr>
          </a:p>
        </p:txBody>
      </p:sp>
      <p:pic>
        <p:nvPicPr>
          <p:cNvPr id="20" name="Picture 3" descr="E:\产品管理\OSCA\OSCA侧视图-111.JPG"/>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5227944" y="5499874"/>
            <a:ext cx="613874" cy="521413"/>
          </a:xfrm>
          <a:prstGeom prst="rect">
            <a:avLst/>
          </a:prstGeom>
          <a:noFill/>
          <a:ln w="9525">
            <a:noFill/>
            <a:miter lim="800000"/>
            <a:headEnd/>
            <a:tailEnd/>
          </a:ln>
        </p:spPr>
      </p:pic>
      <p:pic>
        <p:nvPicPr>
          <p:cNvPr id="21" name="Picture 8"/>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6056909" y="5589239"/>
            <a:ext cx="1114967" cy="216024"/>
          </a:xfrm>
          <a:prstGeom prst="rect">
            <a:avLst/>
          </a:prstGeom>
          <a:noFill/>
          <a:ln w="9525">
            <a:noFill/>
            <a:miter lim="800000"/>
            <a:headEnd/>
            <a:tailEnd/>
          </a:ln>
          <a:effectLst/>
        </p:spPr>
      </p:pic>
      <p:pic>
        <p:nvPicPr>
          <p:cNvPr id="22" name="Picture 17" descr="图片235"/>
          <p:cNvPicPr>
            <a:picLocks noChangeAspect="1" noChangeArrowheads="1"/>
          </p:cNvPicPr>
          <p:nvPr/>
        </p:nvPicPr>
        <p:blipFill>
          <a:blip r:embed="rId5" cstate="print"/>
          <a:srcRect/>
          <a:stretch>
            <a:fillRect/>
          </a:stretch>
        </p:blipFill>
        <p:spPr bwMode="auto">
          <a:xfrm>
            <a:off x="7376501" y="5517232"/>
            <a:ext cx="716186" cy="360040"/>
          </a:xfrm>
          <a:prstGeom prst="rect">
            <a:avLst/>
          </a:prstGeom>
          <a:noFill/>
          <a:ln w="9525">
            <a:noFill/>
            <a:miter lim="800000"/>
            <a:headEnd/>
            <a:tailEnd/>
          </a:ln>
        </p:spPr>
      </p:pic>
      <p:sp>
        <p:nvSpPr>
          <p:cNvPr id="23" name="Rounded Rectangle 104"/>
          <p:cNvSpPr/>
          <p:nvPr/>
        </p:nvSpPr>
        <p:spPr bwMode="auto">
          <a:xfrm>
            <a:off x="2772450" y="5013175"/>
            <a:ext cx="5831800" cy="354329"/>
          </a:xfrm>
          <a:prstGeom prst="roundRect">
            <a:avLst/>
          </a:prstGeom>
          <a:ln>
            <a:headEnd type="none" w="med" len="med"/>
            <a:tailEnd type="none" w="med" len="med"/>
          </a:ln>
          <a:scene3d>
            <a:camera prst="orthographicFront">
              <a:rot lat="0" lon="0" rev="0"/>
            </a:camera>
            <a:lightRig rig="threePt" dir="t">
              <a:rot lat="0" lon="0" rev="1200000"/>
            </a:lightRig>
          </a:scene3d>
          <a:sp3d>
            <a:bevelT w="63500" h="25400"/>
          </a:sp3d>
          <a:extLst/>
        </p:spPr>
        <p:style>
          <a:lnRef idx="0">
            <a:schemeClr val="accent3"/>
          </a:lnRef>
          <a:fillRef idx="3">
            <a:schemeClr val="accent3"/>
          </a:fillRef>
          <a:effectRef idx="3">
            <a:schemeClr val="accent3"/>
          </a:effectRef>
          <a:fontRef idx="minor">
            <a:schemeClr val="lt1"/>
          </a:fontRef>
        </p:style>
        <p:txBody>
          <a:bodyPr anchor="ctr" anchorCtr="0"/>
          <a:lstStyle/>
          <a:p>
            <a:pPr algn="ctr">
              <a:buClr>
                <a:srgbClr val="CC9900"/>
              </a:buClr>
              <a:buNone/>
            </a:pPr>
            <a:r>
              <a:rPr lang="zh-CN" altLang="en-US" sz="2000" b="1" dirty="0" smtClean="0">
                <a:solidFill>
                  <a:srgbClr val="C00000"/>
                </a:solidFill>
              </a:rPr>
              <a:t>云平台</a:t>
            </a:r>
            <a:endParaRPr lang="en-US" altLang="zh-CN" sz="2000" b="1" dirty="0">
              <a:solidFill>
                <a:srgbClr val="C00000"/>
              </a:solidFill>
            </a:endParaRPr>
          </a:p>
        </p:txBody>
      </p:sp>
      <p:sp>
        <p:nvSpPr>
          <p:cNvPr id="24" name="Rectangle 138"/>
          <p:cNvSpPr>
            <a:spLocks noChangeArrowheads="1"/>
          </p:cNvSpPr>
          <p:nvPr/>
        </p:nvSpPr>
        <p:spPr bwMode="auto">
          <a:xfrm>
            <a:off x="2465513" y="2309360"/>
            <a:ext cx="6138736" cy="576064"/>
          </a:xfrm>
          <a:prstGeom prst="rect">
            <a:avLst/>
          </a:prstGeom>
          <a:solidFill>
            <a:srgbClr val="3366FF">
              <a:alpha val="32941"/>
            </a:srgbClr>
          </a:solidFill>
          <a:ln w="9525">
            <a:noFill/>
            <a:miter lim="800000"/>
            <a:headEnd/>
            <a:tailEnd/>
          </a:ln>
        </p:spPr>
        <p:txBody>
          <a:bodyPr wrap="none" lIns="91432" tIns="45715" rIns="91432" bIns="45715" anchor="ctr"/>
          <a:lstStyle/>
          <a:p>
            <a:pPr algn="ctr">
              <a:buNone/>
            </a:pPr>
            <a:endParaRPr lang="zh-CN" altLang="en-US" sz="1400">
              <a:latin typeface="+mn-lt"/>
              <a:ea typeface="+mn-ea"/>
            </a:endParaRPr>
          </a:p>
        </p:txBody>
      </p:sp>
      <p:pic>
        <p:nvPicPr>
          <p:cNvPr id="25" name="Picture 2" descr="IE"/>
          <p:cNvPicPr>
            <a:picLocks noChangeAspect="1" noChangeArrowheads="1"/>
          </p:cNvPicPr>
          <p:nvPr/>
        </p:nvPicPr>
        <p:blipFill>
          <a:blip r:embed="rId6" cstate="print"/>
          <a:srcRect l="17647" r="58824" b="10614"/>
          <a:stretch>
            <a:fillRect/>
          </a:stretch>
        </p:blipFill>
        <p:spPr bwMode="auto">
          <a:xfrm>
            <a:off x="4416772" y="3025232"/>
            <a:ext cx="404555" cy="292240"/>
          </a:xfrm>
          <a:prstGeom prst="rect">
            <a:avLst/>
          </a:prstGeom>
          <a:noFill/>
          <a:ln w="9525">
            <a:noFill/>
            <a:miter lim="800000"/>
            <a:headEnd/>
            <a:tailEnd/>
          </a:ln>
        </p:spPr>
      </p:pic>
      <p:pic>
        <p:nvPicPr>
          <p:cNvPr id="26" name="Picture 36" descr="1ptrans"/>
          <p:cNvPicPr>
            <a:picLocks noChangeAspect="1" noChangeArrowheads="1"/>
          </p:cNvPicPr>
          <p:nvPr/>
        </p:nvPicPr>
        <p:blipFill>
          <a:blip r:embed="rId7" cstate="print"/>
          <a:srcRect r="39131" b="-29033"/>
          <a:stretch>
            <a:fillRect/>
          </a:stretch>
        </p:blipFill>
        <p:spPr bwMode="auto">
          <a:xfrm>
            <a:off x="3795572" y="3012122"/>
            <a:ext cx="613874" cy="305350"/>
          </a:xfrm>
          <a:prstGeom prst="rect">
            <a:avLst/>
          </a:prstGeom>
          <a:noFill/>
          <a:ln w="9525">
            <a:noFill/>
            <a:miter lim="800000"/>
            <a:headEnd/>
            <a:tailEnd/>
          </a:ln>
        </p:spPr>
      </p:pic>
      <p:sp>
        <p:nvSpPr>
          <p:cNvPr id="27" name="矩形 26"/>
          <p:cNvSpPr/>
          <p:nvPr/>
        </p:nvSpPr>
        <p:spPr>
          <a:xfrm>
            <a:off x="5301818" y="3533495"/>
            <a:ext cx="938077" cy="33855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lvl="0" algn="ctr">
              <a:buClr>
                <a:srgbClr val="CC9900"/>
              </a:buClr>
              <a:buNone/>
            </a:pPr>
            <a:r>
              <a:rPr lang="en-US" altLang="zh-CN" sz="1600" b="1" dirty="0" smtClean="0">
                <a:solidFill>
                  <a:srgbClr val="C00000"/>
                </a:solidFill>
                <a:latin typeface="+mn-lt"/>
                <a:ea typeface="+mn-ea"/>
              </a:rPr>
              <a:t>VDI</a:t>
            </a:r>
            <a:r>
              <a:rPr lang="zh-CN" altLang="en-US" sz="1600" b="1" dirty="0" smtClean="0">
                <a:solidFill>
                  <a:srgbClr val="C00000"/>
                </a:solidFill>
                <a:latin typeface="+mn-lt"/>
                <a:ea typeface="+mn-ea"/>
              </a:rPr>
              <a:t>管理</a:t>
            </a:r>
            <a:endParaRPr lang="en-US" altLang="zh-CN" sz="1600" b="1" dirty="0">
              <a:solidFill>
                <a:srgbClr val="C00000"/>
              </a:solidFill>
              <a:latin typeface="+mn-lt"/>
              <a:ea typeface="+mn-ea"/>
            </a:endParaRPr>
          </a:p>
        </p:txBody>
      </p:sp>
      <p:pic>
        <p:nvPicPr>
          <p:cNvPr id="28" name="Picture 163" descr="111"/>
          <p:cNvPicPr>
            <a:picLocks noChangeAspect="1" noChangeArrowheads="1"/>
          </p:cNvPicPr>
          <p:nvPr/>
        </p:nvPicPr>
        <p:blipFill>
          <a:blip r:embed="rId8" cstate="print"/>
          <a:srcRect/>
          <a:stretch>
            <a:fillRect/>
          </a:stretch>
        </p:blipFill>
        <p:spPr bwMode="auto">
          <a:xfrm>
            <a:off x="5188996" y="2381367"/>
            <a:ext cx="676678" cy="360040"/>
          </a:xfrm>
          <a:prstGeom prst="rect">
            <a:avLst/>
          </a:prstGeom>
          <a:noFill/>
          <a:ln w="9525">
            <a:noFill/>
            <a:miter lim="800000"/>
            <a:headEnd/>
            <a:tailEnd/>
          </a:ln>
        </p:spPr>
      </p:pic>
      <p:pic>
        <p:nvPicPr>
          <p:cNvPr id="29" name="Picture 165" descr="3D_30"/>
          <p:cNvPicPr>
            <a:picLocks noChangeAspect="1" noChangeArrowheads="1"/>
          </p:cNvPicPr>
          <p:nvPr/>
        </p:nvPicPr>
        <p:blipFill>
          <a:blip r:embed="rId9" cstate="print"/>
          <a:srcRect/>
          <a:stretch>
            <a:fillRect/>
          </a:stretch>
        </p:blipFill>
        <p:spPr bwMode="auto">
          <a:xfrm>
            <a:off x="5907615" y="2237352"/>
            <a:ext cx="548076" cy="504056"/>
          </a:xfrm>
          <a:prstGeom prst="rect">
            <a:avLst/>
          </a:prstGeom>
          <a:noFill/>
          <a:ln w="9525">
            <a:noFill/>
            <a:miter lim="800000"/>
            <a:headEnd/>
            <a:tailEnd/>
          </a:ln>
        </p:spPr>
      </p:pic>
      <p:pic>
        <p:nvPicPr>
          <p:cNvPr id="30" name="Picture 12" descr="Wyse Vista Desktop"/>
          <p:cNvPicPr>
            <a:picLocks noChangeAspect="1" noChangeArrowheads="1"/>
          </p:cNvPicPr>
          <p:nvPr/>
        </p:nvPicPr>
        <p:blipFill>
          <a:blip r:embed="rId10" cstate="print"/>
          <a:srcRect/>
          <a:stretch>
            <a:fillRect/>
          </a:stretch>
        </p:blipFill>
        <p:spPr bwMode="auto">
          <a:xfrm>
            <a:off x="4268185" y="2375657"/>
            <a:ext cx="676004" cy="437758"/>
          </a:xfrm>
          <a:prstGeom prst="rect">
            <a:avLst/>
          </a:prstGeom>
          <a:noFill/>
          <a:ln w="9525">
            <a:noFill/>
            <a:miter lim="800000"/>
            <a:headEnd/>
            <a:tailEnd/>
          </a:ln>
        </p:spPr>
      </p:pic>
      <p:grpSp>
        <p:nvGrpSpPr>
          <p:cNvPr id="34" name="组合 129"/>
          <p:cNvGrpSpPr/>
          <p:nvPr/>
        </p:nvGrpSpPr>
        <p:grpSpPr>
          <a:xfrm>
            <a:off x="6910451" y="4307302"/>
            <a:ext cx="558969" cy="432048"/>
            <a:chOff x="1763688" y="3789040"/>
            <a:chExt cx="393406" cy="432048"/>
          </a:xfrm>
        </p:grpSpPr>
        <p:sp>
          <p:nvSpPr>
            <p:cNvPr id="35" name="Oval 43"/>
            <p:cNvSpPr/>
            <p:nvPr/>
          </p:nvSpPr>
          <p:spPr bwMode="auto">
            <a:xfrm>
              <a:off x="1835696" y="3789040"/>
              <a:ext cx="264311" cy="257217"/>
            </a:xfrm>
            <a:prstGeom prst="ellipse">
              <a:avLst/>
            </a:prstGeom>
            <a:blipFill dpi="0" rotWithShape="1">
              <a:blip r:embed="rId11" cstate="email"/>
              <a:srcRect/>
              <a:stretch>
                <a:fillRect l="-26000" t="-26000" r="-26000" b="-27000"/>
              </a:stretch>
            </a:blip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91416" tIns="45709" rIns="91416" bIns="45709" anchor="ctr"/>
            <a:lstStyle/>
            <a:p>
              <a:pPr algn="ctr" defTabSz="966508">
                <a:buNone/>
                <a:defRPr/>
              </a:pPr>
              <a:endParaRPr lang="en-US" sz="1400" dirty="0">
                <a:solidFill>
                  <a:srgbClr val="FFFFFF"/>
                </a:solidFill>
                <a:latin typeface="+mn-lt"/>
                <a:ea typeface="+mn-ea"/>
                <a:cs typeface="Arial" charset="0"/>
              </a:endParaRPr>
            </a:p>
          </p:txBody>
        </p:sp>
        <p:sp>
          <p:nvSpPr>
            <p:cNvPr id="36" name="矩形 35"/>
            <p:cNvSpPr/>
            <p:nvPr/>
          </p:nvSpPr>
          <p:spPr bwMode="auto">
            <a:xfrm>
              <a:off x="1763688" y="4050967"/>
              <a:ext cx="393406" cy="17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buNone/>
                <a:tabLst/>
              </a:pPr>
              <a:r>
                <a:rPr kumimoji="0" lang="en-US" altLang="zh-CN" sz="1400" b="1" i="0" u="none" strike="noStrike" cap="none" normalizeH="0" baseline="0" dirty="0" smtClean="0">
                  <a:ln>
                    <a:noFill/>
                  </a:ln>
                  <a:solidFill>
                    <a:schemeClr val="tx1"/>
                  </a:solidFill>
                  <a:effectLst/>
                  <a:latin typeface="+mn-lt"/>
                  <a:ea typeface="+mn-ea"/>
                </a:rPr>
                <a:t>VM</a:t>
              </a:r>
              <a:endParaRPr kumimoji="0" lang="zh-CN" altLang="en-US" sz="1400" b="1" i="0" u="none" strike="noStrike" cap="none" normalizeH="0" baseline="0" dirty="0" smtClean="0">
                <a:ln>
                  <a:noFill/>
                </a:ln>
                <a:solidFill>
                  <a:schemeClr val="tx1"/>
                </a:solidFill>
                <a:effectLst/>
                <a:latin typeface="+mn-lt"/>
                <a:ea typeface="+mn-ea"/>
              </a:endParaRPr>
            </a:p>
          </p:txBody>
        </p:sp>
      </p:grpSp>
      <p:pic>
        <p:nvPicPr>
          <p:cNvPr id="43" name="Picture 26" descr="图片328"/>
          <p:cNvPicPr>
            <a:picLocks noChangeAspect="1" noChangeArrowheads="1"/>
          </p:cNvPicPr>
          <p:nvPr/>
        </p:nvPicPr>
        <p:blipFill>
          <a:blip r:embed="rId12" cstate="print"/>
          <a:srcRect/>
          <a:stretch>
            <a:fillRect/>
          </a:stretch>
        </p:blipFill>
        <p:spPr bwMode="auto">
          <a:xfrm>
            <a:off x="5227944" y="2996106"/>
            <a:ext cx="451936" cy="465382"/>
          </a:xfrm>
          <a:prstGeom prst="rect">
            <a:avLst/>
          </a:prstGeom>
          <a:noFill/>
          <a:ln w="9525">
            <a:noFill/>
            <a:miter lim="800000"/>
            <a:headEnd/>
            <a:tailEnd/>
          </a:ln>
        </p:spPr>
      </p:pic>
      <p:grpSp>
        <p:nvGrpSpPr>
          <p:cNvPr id="44" name="Group 921"/>
          <p:cNvGrpSpPr>
            <a:grpSpLocks noChangeAspect="1"/>
          </p:cNvGrpSpPr>
          <p:nvPr/>
        </p:nvGrpSpPr>
        <p:grpSpPr bwMode="auto">
          <a:xfrm>
            <a:off x="5841818" y="3029440"/>
            <a:ext cx="511561" cy="405919"/>
            <a:chOff x="4078" y="1157"/>
            <a:chExt cx="394" cy="602"/>
          </a:xfrm>
        </p:grpSpPr>
        <p:sp>
          <p:nvSpPr>
            <p:cNvPr id="45" name="Freeform 922"/>
            <p:cNvSpPr>
              <a:spLocks noChangeAspect="1"/>
            </p:cNvSpPr>
            <p:nvPr/>
          </p:nvSpPr>
          <p:spPr bwMode="auto">
            <a:xfrm>
              <a:off x="4396" y="1209"/>
              <a:ext cx="76" cy="550"/>
            </a:xfrm>
            <a:custGeom>
              <a:avLst/>
              <a:gdLst/>
              <a:ahLst/>
              <a:cxnLst>
                <a:cxn ang="0">
                  <a:pos x="37" y="5"/>
                </a:cxn>
                <a:cxn ang="0">
                  <a:pos x="2" y="22"/>
                </a:cxn>
                <a:cxn ang="0">
                  <a:pos x="0" y="272"/>
                </a:cxn>
                <a:cxn ang="0">
                  <a:pos x="8" y="269"/>
                </a:cxn>
                <a:cxn ang="0">
                  <a:pos x="33" y="244"/>
                </a:cxn>
                <a:cxn ang="0">
                  <a:pos x="38" y="230"/>
                </a:cxn>
                <a:cxn ang="0">
                  <a:pos x="38" y="13"/>
                </a:cxn>
                <a:cxn ang="0">
                  <a:pos x="37" y="5"/>
                </a:cxn>
              </a:cxnLst>
              <a:rect l="0" t="0" r="r" b="b"/>
              <a:pathLst>
                <a:path w="38" h="275">
                  <a:moveTo>
                    <a:pt x="37" y="5"/>
                  </a:moveTo>
                  <a:cubicBezTo>
                    <a:pt x="34" y="0"/>
                    <a:pt x="2" y="22"/>
                    <a:pt x="2" y="22"/>
                  </a:cubicBezTo>
                  <a:cubicBezTo>
                    <a:pt x="0" y="272"/>
                    <a:pt x="0" y="272"/>
                    <a:pt x="0" y="272"/>
                  </a:cubicBezTo>
                  <a:cubicBezTo>
                    <a:pt x="0" y="272"/>
                    <a:pt x="1" y="275"/>
                    <a:pt x="8" y="269"/>
                  </a:cubicBezTo>
                  <a:cubicBezTo>
                    <a:pt x="15" y="263"/>
                    <a:pt x="30" y="247"/>
                    <a:pt x="33" y="244"/>
                  </a:cubicBezTo>
                  <a:cubicBezTo>
                    <a:pt x="36" y="240"/>
                    <a:pt x="37" y="238"/>
                    <a:pt x="38" y="230"/>
                  </a:cubicBezTo>
                  <a:cubicBezTo>
                    <a:pt x="38" y="13"/>
                    <a:pt x="38" y="13"/>
                    <a:pt x="38" y="13"/>
                  </a:cubicBezTo>
                  <a:cubicBezTo>
                    <a:pt x="38" y="6"/>
                    <a:pt x="37" y="5"/>
                    <a:pt x="37" y="5"/>
                  </a:cubicBezTo>
                  <a:close/>
                </a:path>
              </a:pathLst>
            </a:custGeom>
            <a:solidFill>
              <a:srgbClr val="E48E1A"/>
            </a:solidFill>
            <a:ln w="9525">
              <a:noFill/>
              <a:round/>
              <a:headEnd/>
              <a:tailEnd/>
            </a:ln>
          </p:spPr>
          <p:txBody>
            <a:bodyPr/>
            <a:lstStyle/>
            <a:p>
              <a:pPr>
                <a:buNone/>
              </a:pPr>
              <a:endParaRPr lang="zh-CN" altLang="en-US" sz="1400">
                <a:latin typeface="+mn-lt"/>
                <a:ea typeface="+mn-ea"/>
              </a:endParaRPr>
            </a:p>
          </p:txBody>
        </p:sp>
        <p:sp>
          <p:nvSpPr>
            <p:cNvPr id="46" name="Freeform 923"/>
            <p:cNvSpPr>
              <a:spLocks noChangeAspect="1"/>
            </p:cNvSpPr>
            <p:nvPr/>
          </p:nvSpPr>
          <p:spPr bwMode="auto">
            <a:xfrm>
              <a:off x="4078" y="1157"/>
              <a:ext cx="388" cy="98"/>
            </a:xfrm>
            <a:custGeom>
              <a:avLst/>
              <a:gdLst/>
              <a:ahLst/>
              <a:cxnLst>
                <a:cxn ang="0">
                  <a:pos x="194" y="28"/>
                </a:cxn>
                <a:cxn ang="0">
                  <a:pos x="164" y="49"/>
                </a:cxn>
                <a:cxn ang="0">
                  <a:pos x="7" y="19"/>
                </a:cxn>
                <a:cxn ang="0">
                  <a:pos x="1" y="24"/>
                </a:cxn>
                <a:cxn ang="0">
                  <a:pos x="4" y="17"/>
                </a:cxn>
                <a:cxn ang="0">
                  <a:pos x="28" y="1"/>
                </a:cxn>
                <a:cxn ang="0">
                  <a:pos x="32" y="0"/>
                </a:cxn>
                <a:cxn ang="0">
                  <a:pos x="187" y="26"/>
                </a:cxn>
                <a:cxn ang="0">
                  <a:pos x="194" y="28"/>
                </a:cxn>
              </a:cxnLst>
              <a:rect l="0" t="0" r="r" b="b"/>
              <a:pathLst>
                <a:path w="194" h="49">
                  <a:moveTo>
                    <a:pt x="194" y="28"/>
                  </a:moveTo>
                  <a:cubicBezTo>
                    <a:pt x="164" y="49"/>
                    <a:pt x="164" y="49"/>
                    <a:pt x="164" y="49"/>
                  </a:cubicBezTo>
                  <a:cubicBezTo>
                    <a:pt x="72" y="32"/>
                    <a:pt x="14" y="21"/>
                    <a:pt x="7" y="19"/>
                  </a:cubicBezTo>
                  <a:cubicBezTo>
                    <a:pt x="2" y="19"/>
                    <a:pt x="1" y="24"/>
                    <a:pt x="1" y="24"/>
                  </a:cubicBezTo>
                  <a:cubicBezTo>
                    <a:pt x="1" y="24"/>
                    <a:pt x="0" y="19"/>
                    <a:pt x="4" y="17"/>
                  </a:cubicBezTo>
                  <a:cubicBezTo>
                    <a:pt x="6" y="15"/>
                    <a:pt x="22" y="5"/>
                    <a:pt x="28" y="1"/>
                  </a:cubicBezTo>
                  <a:cubicBezTo>
                    <a:pt x="30" y="0"/>
                    <a:pt x="32" y="0"/>
                    <a:pt x="32" y="0"/>
                  </a:cubicBezTo>
                  <a:cubicBezTo>
                    <a:pt x="32" y="0"/>
                    <a:pt x="185" y="26"/>
                    <a:pt x="187" y="26"/>
                  </a:cubicBezTo>
                  <a:cubicBezTo>
                    <a:pt x="193" y="28"/>
                    <a:pt x="194" y="28"/>
                    <a:pt x="194" y="28"/>
                  </a:cubicBezTo>
                  <a:close/>
                </a:path>
              </a:pathLst>
            </a:custGeom>
            <a:solidFill>
              <a:srgbClr val="F7B249"/>
            </a:solidFill>
            <a:ln w="9525">
              <a:noFill/>
              <a:round/>
              <a:headEnd/>
              <a:tailEnd/>
            </a:ln>
          </p:spPr>
          <p:txBody>
            <a:bodyPr/>
            <a:lstStyle/>
            <a:p>
              <a:pPr>
                <a:buNone/>
              </a:pPr>
              <a:endParaRPr lang="zh-CN" altLang="en-US" sz="1400">
                <a:latin typeface="+mn-lt"/>
                <a:ea typeface="+mn-ea"/>
              </a:endParaRPr>
            </a:p>
          </p:txBody>
        </p:sp>
        <p:sp>
          <p:nvSpPr>
            <p:cNvPr id="47" name="Freeform 924"/>
            <p:cNvSpPr>
              <a:spLocks noChangeAspect="1"/>
            </p:cNvSpPr>
            <p:nvPr/>
          </p:nvSpPr>
          <p:spPr bwMode="auto">
            <a:xfrm>
              <a:off x="4392" y="1213"/>
              <a:ext cx="78" cy="54"/>
            </a:xfrm>
            <a:custGeom>
              <a:avLst/>
              <a:gdLst/>
              <a:ahLst/>
              <a:cxnLst>
                <a:cxn ang="0">
                  <a:pos x="0" y="20"/>
                </a:cxn>
                <a:cxn ang="0">
                  <a:pos x="35" y="0"/>
                </a:cxn>
                <a:cxn ang="0">
                  <a:pos x="39" y="5"/>
                </a:cxn>
                <a:cxn ang="0">
                  <a:pos x="6" y="27"/>
                </a:cxn>
                <a:cxn ang="0">
                  <a:pos x="0" y="20"/>
                </a:cxn>
              </a:cxnLst>
              <a:rect l="0" t="0" r="r" b="b"/>
              <a:pathLst>
                <a:path w="39" h="27">
                  <a:moveTo>
                    <a:pt x="0" y="20"/>
                  </a:moveTo>
                  <a:cubicBezTo>
                    <a:pt x="0" y="20"/>
                    <a:pt x="32" y="1"/>
                    <a:pt x="35" y="0"/>
                  </a:cubicBezTo>
                  <a:cubicBezTo>
                    <a:pt x="38" y="1"/>
                    <a:pt x="39" y="2"/>
                    <a:pt x="39" y="5"/>
                  </a:cubicBezTo>
                  <a:cubicBezTo>
                    <a:pt x="6" y="27"/>
                    <a:pt x="6" y="27"/>
                    <a:pt x="6" y="27"/>
                  </a:cubicBezTo>
                  <a:lnTo>
                    <a:pt x="0" y="20"/>
                  </a:lnTo>
                  <a:close/>
                </a:path>
              </a:pathLst>
            </a:custGeom>
            <a:solidFill>
              <a:srgbClr val="F9C270"/>
            </a:solidFill>
            <a:ln w="9525">
              <a:noFill/>
              <a:round/>
              <a:headEnd/>
              <a:tailEnd/>
            </a:ln>
          </p:spPr>
          <p:txBody>
            <a:bodyPr/>
            <a:lstStyle/>
            <a:p>
              <a:pPr>
                <a:buNone/>
              </a:pPr>
              <a:endParaRPr lang="zh-CN" altLang="en-US" sz="1400">
                <a:latin typeface="+mn-lt"/>
                <a:ea typeface="+mn-ea"/>
              </a:endParaRPr>
            </a:p>
          </p:txBody>
        </p:sp>
        <p:sp>
          <p:nvSpPr>
            <p:cNvPr id="48" name="Freeform 925"/>
            <p:cNvSpPr>
              <a:spLocks noChangeAspect="1"/>
            </p:cNvSpPr>
            <p:nvPr/>
          </p:nvSpPr>
          <p:spPr bwMode="auto">
            <a:xfrm>
              <a:off x="4080" y="1193"/>
              <a:ext cx="328" cy="566"/>
            </a:xfrm>
            <a:custGeom>
              <a:avLst/>
              <a:gdLst/>
              <a:ahLst/>
              <a:cxnLst>
                <a:cxn ang="0">
                  <a:pos x="159" y="29"/>
                </a:cxn>
                <a:cxn ang="0">
                  <a:pos x="6" y="1"/>
                </a:cxn>
                <a:cxn ang="0">
                  <a:pos x="0" y="5"/>
                </a:cxn>
                <a:cxn ang="0">
                  <a:pos x="0" y="237"/>
                </a:cxn>
                <a:cxn ang="0">
                  <a:pos x="5" y="248"/>
                </a:cxn>
                <a:cxn ang="0">
                  <a:pos x="154" y="280"/>
                </a:cxn>
                <a:cxn ang="0">
                  <a:pos x="163" y="274"/>
                </a:cxn>
                <a:cxn ang="0">
                  <a:pos x="163" y="37"/>
                </a:cxn>
                <a:cxn ang="0">
                  <a:pos x="159" y="29"/>
                </a:cxn>
              </a:cxnLst>
              <a:rect l="0" t="0" r="r" b="b"/>
              <a:pathLst>
                <a:path w="164" h="283">
                  <a:moveTo>
                    <a:pt x="159" y="29"/>
                  </a:moveTo>
                  <a:cubicBezTo>
                    <a:pt x="71" y="14"/>
                    <a:pt x="13" y="3"/>
                    <a:pt x="6" y="1"/>
                  </a:cubicBezTo>
                  <a:cubicBezTo>
                    <a:pt x="0" y="0"/>
                    <a:pt x="0" y="5"/>
                    <a:pt x="0" y="5"/>
                  </a:cubicBezTo>
                  <a:cubicBezTo>
                    <a:pt x="0" y="5"/>
                    <a:pt x="0" y="228"/>
                    <a:pt x="0" y="237"/>
                  </a:cubicBezTo>
                  <a:cubicBezTo>
                    <a:pt x="0" y="246"/>
                    <a:pt x="1" y="247"/>
                    <a:pt x="5" y="248"/>
                  </a:cubicBezTo>
                  <a:cubicBezTo>
                    <a:pt x="8" y="249"/>
                    <a:pt x="127" y="274"/>
                    <a:pt x="154" y="280"/>
                  </a:cubicBezTo>
                  <a:cubicBezTo>
                    <a:pt x="164" y="283"/>
                    <a:pt x="163" y="277"/>
                    <a:pt x="163" y="274"/>
                  </a:cubicBezTo>
                  <a:cubicBezTo>
                    <a:pt x="163" y="274"/>
                    <a:pt x="163" y="42"/>
                    <a:pt x="163" y="37"/>
                  </a:cubicBezTo>
                  <a:cubicBezTo>
                    <a:pt x="163" y="33"/>
                    <a:pt x="160" y="30"/>
                    <a:pt x="159" y="29"/>
                  </a:cubicBezTo>
                  <a:close/>
                </a:path>
              </a:pathLst>
            </a:custGeom>
            <a:solidFill>
              <a:srgbClr val="FCD68C"/>
            </a:solidFill>
            <a:ln w="9525">
              <a:noFill/>
              <a:round/>
              <a:headEnd/>
              <a:tailEnd/>
            </a:ln>
          </p:spPr>
          <p:txBody>
            <a:bodyPr/>
            <a:lstStyle/>
            <a:p>
              <a:pPr>
                <a:buNone/>
              </a:pPr>
              <a:endParaRPr lang="zh-CN" altLang="en-US" sz="1400">
                <a:latin typeface="+mn-lt"/>
                <a:ea typeface="+mn-ea"/>
              </a:endParaRPr>
            </a:p>
          </p:txBody>
        </p:sp>
        <p:sp>
          <p:nvSpPr>
            <p:cNvPr id="49" name="Freeform 926"/>
            <p:cNvSpPr>
              <a:spLocks noChangeAspect="1"/>
            </p:cNvSpPr>
            <p:nvPr/>
          </p:nvSpPr>
          <p:spPr bwMode="auto">
            <a:xfrm>
              <a:off x="4090" y="1205"/>
              <a:ext cx="306" cy="540"/>
            </a:xfrm>
            <a:custGeom>
              <a:avLst/>
              <a:gdLst/>
              <a:ahLst/>
              <a:cxnLst>
                <a:cxn ang="0">
                  <a:pos x="148" y="27"/>
                </a:cxn>
                <a:cxn ang="0">
                  <a:pos x="5" y="1"/>
                </a:cxn>
                <a:cxn ang="0">
                  <a:pos x="0" y="4"/>
                </a:cxn>
                <a:cxn ang="0">
                  <a:pos x="0" y="226"/>
                </a:cxn>
                <a:cxn ang="0">
                  <a:pos x="5" y="237"/>
                </a:cxn>
                <a:cxn ang="0">
                  <a:pos x="144" y="267"/>
                </a:cxn>
                <a:cxn ang="0">
                  <a:pos x="152" y="261"/>
                </a:cxn>
                <a:cxn ang="0">
                  <a:pos x="152" y="34"/>
                </a:cxn>
                <a:cxn ang="0">
                  <a:pos x="148" y="27"/>
                </a:cxn>
              </a:cxnLst>
              <a:rect l="0" t="0" r="r" b="b"/>
              <a:pathLst>
                <a:path w="153" h="270">
                  <a:moveTo>
                    <a:pt x="148" y="27"/>
                  </a:moveTo>
                  <a:cubicBezTo>
                    <a:pt x="66" y="12"/>
                    <a:pt x="12" y="2"/>
                    <a:pt x="5" y="1"/>
                  </a:cubicBezTo>
                  <a:cubicBezTo>
                    <a:pt x="0" y="0"/>
                    <a:pt x="0" y="4"/>
                    <a:pt x="0" y="4"/>
                  </a:cubicBezTo>
                  <a:cubicBezTo>
                    <a:pt x="0" y="4"/>
                    <a:pt x="0" y="218"/>
                    <a:pt x="0" y="226"/>
                  </a:cubicBezTo>
                  <a:cubicBezTo>
                    <a:pt x="0" y="235"/>
                    <a:pt x="1" y="236"/>
                    <a:pt x="5" y="237"/>
                  </a:cubicBezTo>
                  <a:cubicBezTo>
                    <a:pt x="7" y="238"/>
                    <a:pt x="119" y="262"/>
                    <a:pt x="144" y="267"/>
                  </a:cubicBezTo>
                  <a:cubicBezTo>
                    <a:pt x="153" y="270"/>
                    <a:pt x="152" y="264"/>
                    <a:pt x="152" y="261"/>
                  </a:cubicBezTo>
                  <a:cubicBezTo>
                    <a:pt x="152" y="261"/>
                    <a:pt x="152" y="39"/>
                    <a:pt x="152" y="34"/>
                  </a:cubicBezTo>
                  <a:cubicBezTo>
                    <a:pt x="152" y="30"/>
                    <a:pt x="151" y="27"/>
                    <a:pt x="148" y="27"/>
                  </a:cubicBezTo>
                  <a:close/>
                </a:path>
              </a:pathLst>
            </a:custGeom>
            <a:solidFill>
              <a:srgbClr val="F6AD3C"/>
            </a:solidFill>
            <a:ln w="9525">
              <a:noFill/>
              <a:round/>
              <a:headEnd/>
              <a:tailEnd/>
            </a:ln>
          </p:spPr>
          <p:txBody>
            <a:bodyPr/>
            <a:lstStyle/>
            <a:p>
              <a:pPr>
                <a:buNone/>
              </a:pPr>
              <a:endParaRPr lang="zh-CN" altLang="en-US" sz="1400">
                <a:latin typeface="+mn-lt"/>
                <a:ea typeface="+mn-ea"/>
              </a:endParaRPr>
            </a:p>
          </p:txBody>
        </p:sp>
        <p:sp>
          <p:nvSpPr>
            <p:cNvPr id="50" name="Freeform 927"/>
            <p:cNvSpPr>
              <a:spLocks noChangeAspect="1" noEditPoints="1"/>
            </p:cNvSpPr>
            <p:nvPr/>
          </p:nvSpPr>
          <p:spPr bwMode="auto">
            <a:xfrm>
              <a:off x="4088" y="1205"/>
              <a:ext cx="308" cy="538"/>
            </a:xfrm>
            <a:custGeom>
              <a:avLst/>
              <a:gdLst/>
              <a:ahLst/>
              <a:cxnLst>
                <a:cxn ang="0">
                  <a:pos x="2" y="1"/>
                </a:cxn>
                <a:cxn ang="0">
                  <a:pos x="0" y="4"/>
                </a:cxn>
                <a:cxn ang="0">
                  <a:pos x="0" y="226"/>
                </a:cxn>
                <a:cxn ang="0">
                  <a:pos x="6" y="237"/>
                </a:cxn>
                <a:cxn ang="0">
                  <a:pos x="57" y="249"/>
                </a:cxn>
                <a:cxn ang="0">
                  <a:pos x="145" y="268"/>
                </a:cxn>
                <a:cxn ang="0">
                  <a:pos x="151" y="268"/>
                </a:cxn>
                <a:cxn ang="0">
                  <a:pos x="154" y="261"/>
                </a:cxn>
                <a:cxn ang="0">
                  <a:pos x="153" y="34"/>
                </a:cxn>
                <a:cxn ang="0">
                  <a:pos x="149" y="26"/>
                </a:cxn>
                <a:cxn ang="0">
                  <a:pos x="149" y="26"/>
                </a:cxn>
                <a:cxn ang="0">
                  <a:pos x="6" y="0"/>
                </a:cxn>
                <a:cxn ang="0">
                  <a:pos x="2" y="1"/>
                </a:cxn>
                <a:cxn ang="0">
                  <a:pos x="145" y="267"/>
                </a:cxn>
                <a:cxn ang="0">
                  <a:pos x="57" y="247"/>
                </a:cxn>
                <a:cxn ang="0">
                  <a:pos x="6" y="236"/>
                </a:cxn>
                <a:cxn ang="0">
                  <a:pos x="1" y="226"/>
                </a:cxn>
                <a:cxn ang="0">
                  <a:pos x="1" y="4"/>
                </a:cxn>
                <a:cxn ang="0">
                  <a:pos x="2" y="2"/>
                </a:cxn>
                <a:cxn ang="0">
                  <a:pos x="6" y="1"/>
                </a:cxn>
                <a:cxn ang="0">
                  <a:pos x="149" y="27"/>
                </a:cxn>
                <a:cxn ang="0">
                  <a:pos x="152" y="34"/>
                </a:cxn>
                <a:cxn ang="0">
                  <a:pos x="152" y="261"/>
                </a:cxn>
                <a:cxn ang="0">
                  <a:pos x="151" y="267"/>
                </a:cxn>
                <a:cxn ang="0">
                  <a:pos x="145" y="267"/>
                </a:cxn>
              </a:cxnLst>
              <a:rect l="0" t="0" r="r" b="b"/>
              <a:pathLst>
                <a:path w="154" h="269">
                  <a:moveTo>
                    <a:pt x="2" y="1"/>
                  </a:moveTo>
                  <a:cubicBezTo>
                    <a:pt x="0" y="2"/>
                    <a:pt x="0" y="4"/>
                    <a:pt x="0" y="4"/>
                  </a:cubicBezTo>
                  <a:cubicBezTo>
                    <a:pt x="0" y="226"/>
                    <a:pt x="0" y="226"/>
                    <a:pt x="0" y="226"/>
                  </a:cubicBezTo>
                  <a:cubicBezTo>
                    <a:pt x="0" y="235"/>
                    <a:pt x="1" y="236"/>
                    <a:pt x="6" y="237"/>
                  </a:cubicBezTo>
                  <a:cubicBezTo>
                    <a:pt x="7" y="238"/>
                    <a:pt x="26" y="242"/>
                    <a:pt x="57" y="249"/>
                  </a:cubicBezTo>
                  <a:cubicBezTo>
                    <a:pt x="145" y="268"/>
                    <a:pt x="145" y="268"/>
                    <a:pt x="145" y="268"/>
                  </a:cubicBezTo>
                  <a:cubicBezTo>
                    <a:pt x="147" y="268"/>
                    <a:pt x="150" y="269"/>
                    <a:pt x="151" y="268"/>
                  </a:cubicBezTo>
                  <a:cubicBezTo>
                    <a:pt x="154" y="266"/>
                    <a:pt x="154" y="262"/>
                    <a:pt x="154" y="261"/>
                  </a:cubicBezTo>
                  <a:cubicBezTo>
                    <a:pt x="153" y="34"/>
                    <a:pt x="153" y="34"/>
                    <a:pt x="153" y="34"/>
                  </a:cubicBezTo>
                  <a:cubicBezTo>
                    <a:pt x="153" y="30"/>
                    <a:pt x="153" y="27"/>
                    <a:pt x="149" y="26"/>
                  </a:cubicBezTo>
                  <a:cubicBezTo>
                    <a:pt x="149" y="26"/>
                    <a:pt x="149" y="26"/>
                    <a:pt x="149" y="26"/>
                  </a:cubicBezTo>
                  <a:cubicBezTo>
                    <a:pt x="6" y="0"/>
                    <a:pt x="6" y="0"/>
                    <a:pt x="6" y="0"/>
                  </a:cubicBezTo>
                  <a:cubicBezTo>
                    <a:pt x="4" y="0"/>
                    <a:pt x="3" y="0"/>
                    <a:pt x="2" y="1"/>
                  </a:cubicBezTo>
                  <a:close/>
                  <a:moveTo>
                    <a:pt x="145" y="267"/>
                  </a:moveTo>
                  <a:cubicBezTo>
                    <a:pt x="57" y="247"/>
                    <a:pt x="57" y="247"/>
                    <a:pt x="57" y="247"/>
                  </a:cubicBezTo>
                  <a:cubicBezTo>
                    <a:pt x="30" y="242"/>
                    <a:pt x="7" y="237"/>
                    <a:pt x="6" y="236"/>
                  </a:cubicBezTo>
                  <a:cubicBezTo>
                    <a:pt x="2" y="235"/>
                    <a:pt x="1" y="235"/>
                    <a:pt x="1" y="226"/>
                  </a:cubicBezTo>
                  <a:cubicBezTo>
                    <a:pt x="1" y="4"/>
                    <a:pt x="1" y="4"/>
                    <a:pt x="1" y="4"/>
                  </a:cubicBezTo>
                  <a:cubicBezTo>
                    <a:pt x="1" y="4"/>
                    <a:pt x="1" y="2"/>
                    <a:pt x="2" y="2"/>
                  </a:cubicBezTo>
                  <a:cubicBezTo>
                    <a:pt x="3" y="1"/>
                    <a:pt x="4" y="1"/>
                    <a:pt x="6" y="1"/>
                  </a:cubicBezTo>
                  <a:cubicBezTo>
                    <a:pt x="149" y="27"/>
                    <a:pt x="149" y="27"/>
                    <a:pt x="149" y="27"/>
                  </a:cubicBezTo>
                  <a:cubicBezTo>
                    <a:pt x="152" y="28"/>
                    <a:pt x="152" y="30"/>
                    <a:pt x="152" y="34"/>
                  </a:cubicBezTo>
                  <a:cubicBezTo>
                    <a:pt x="152" y="261"/>
                    <a:pt x="152" y="261"/>
                    <a:pt x="152" y="261"/>
                  </a:cubicBezTo>
                  <a:cubicBezTo>
                    <a:pt x="152" y="261"/>
                    <a:pt x="153" y="265"/>
                    <a:pt x="151" y="267"/>
                  </a:cubicBezTo>
                  <a:cubicBezTo>
                    <a:pt x="150" y="268"/>
                    <a:pt x="147" y="267"/>
                    <a:pt x="145" y="267"/>
                  </a:cubicBezTo>
                  <a:close/>
                </a:path>
              </a:pathLst>
            </a:custGeom>
            <a:solidFill>
              <a:srgbClr val="BE6600"/>
            </a:solidFill>
            <a:ln w="9525">
              <a:noFill/>
              <a:round/>
              <a:headEnd/>
              <a:tailEnd/>
            </a:ln>
          </p:spPr>
          <p:txBody>
            <a:bodyPr/>
            <a:lstStyle/>
            <a:p>
              <a:pPr>
                <a:buNone/>
              </a:pPr>
              <a:endParaRPr lang="zh-CN" altLang="en-US" sz="1400">
                <a:latin typeface="+mn-lt"/>
                <a:ea typeface="+mn-ea"/>
              </a:endParaRPr>
            </a:p>
          </p:txBody>
        </p:sp>
        <p:sp>
          <p:nvSpPr>
            <p:cNvPr id="51" name="Freeform 928"/>
            <p:cNvSpPr>
              <a:spLocks noChangeAspect="1"/>
            </p:cNvSpPr>
            <p:nvPr/>
          </p:nvSpPr>
          <p:spPr bwMode="auto">
            <a:xfrm>
              <a:off x="4090" y="1265"/>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a:buNone/>
              </a:pPr>
              <a:endParaRPr lang="zh-CN" altLang="en-US" sz="1400">
                <a:latin typeface="+mn-lt"/>
                <a:ea typeface="+mn-ea"/>
              </a:endParaRPr>
            </a:p>
          </p:txBody>
        </p:sp>
        <p:sp>
          <p:nvSpPr>
            <p:cNvPr id="52" name="Freeform 929"/>
            <p:cNvSpPr>
              <a:spLocks noChangeAspect="1"/>
            </p:cNvSpPr>
            <p:nvPr/>
          </p:nvSpPr>
          <p:spPr bwMode="auto">
            <a:xfrm>
              <a:off x="4090" y="1259"/>
              <a:ext cx="302" cy="68"/>
            </a:xfrm>
            <a:custGeom>
              <a:avLst/>
              <a:gdLst/>
              <a:ahLst/>
              <a:cxnLst>
                <a:cxn ang="0">
                  <a:pos x="302" y="68"/>
                </a:cxn>
                <a:cxn ang="0">
                  <a:pos x="0" y="8"/>
                </a:cxn>
                <a:cxn ang="0">
                  <a:pos x="0" y="0"/>
                </a:cxn>
                <a:cxn ang="0">
                  <a:pos x="302" y="60"/>
                </a:cxn>
                <a:cxn ang="0">
                  <a:pos x="302" y="68"/>
                </a:cxn>
              </a:cxnLst>
              <a:rect l="0" t="0" r="r" b="b"/>
              <a:pathLst>
                <a:path w="302" h="68">
                  <a:moveTo>
                    <a:pt x="302" y="68"/>
                  </a:moveTo>
                  <a:lnTo>
                    <a:pt x="0" y="8"/>
                  </a:lnTo>
                  <a:lnTo>
                    <a:pt x="0" y="0"/>
                  </a:lnTo>
                  <a:lnTo>
                    <a:pt x="302" y="60"/>
                  </a:lnTo>
                  <a:lnTo>
                    <a:pt x="302" y="68"/>
                  </a:lnTo>
                  <a:close/>
                </a:path>
              </a:pathLst>
            </a:custGeom>
            <a:solidFill>
              <a:srgbClr val="D28316"/>
            </a:solidFill>
            <a:ln w="9525">
              <a:noFill/>
              <a:round/>
              <a:headEnd/>
              <a:tailEnd/>
            </a:ln>
          </p:spPr>
          <p:txBody>
            <a:bodyPr/>
            <a:lstStyle/>
            <a:p>
              <a:pPr>
                <a:buNone/>
              </a:pPr>
              <a:endParaRPr lang="zh-CN" altLang="en-US" sz="1400">
                <a:latin typeface="+mn-lt"/>
                <a:ea typeface="+mn-ea"/>
              </a:endParaRPr>
            </a:p>
          </p:txBody>
        </p:sp>
        <p:sp>
          <p:nvSpPr>
            <p:cNvPr id="53" name="Freeform 930"/>
            <p:cNvSpPr>
              <a:spLocks noChangeAspect="1"/>
            </p:cNvSpPr>
            <p:nvPr/>
          </p:nvSpPr>
          <p:spPr bwMode="auto">
            <a:xfrm>
              <a:off x="4090" y="1333"/>
              <a:ext cx="302" cy="72"/>
            </a:xfrm>
            <a:custGeom>
              <a:avLst/>
              <a:gdLst/>
              <a:ahLst/>
              <a:cxnLst>
                <a:cxn ang="0">
                  <a:pos x="302" y="72"/>
                </a:cxn>
                <a:cxn ang="0">
                  <a:pos x="0" y="12"/>
                </a:cxn>
                <a:cxn ang="0">
                  <a:pos x="0" y="0"/>
                </a:cxn>
                <a:cxn ang="0">
                  <a:pos x="302" y="62"/>
                </a:cxn>
                <a:cxn ang="0">
                  <a:pos x="302" y="72"/>
                </a:cxn>
              </a:cxnLst>
              <a:rect l="0" t="0" r="r" b="b"/>
              <a:pathLst>
                <a:path w="302" h="72">
                  <a:moveTo>
                    <a:pt x="302" y="72"/>
                  </a:moveTo>
                  <a:lnTo>
                    <a:pt x="0" y="12"/>
                  </a:lnTo>
                  <a:lnTo>
                    <a:pt x="0" y="0"/>
                  </a:lnTo>
                  <a:lnTo>
                    <a:pt x="302" y="62"/>
                  </a:lnTo>
                  <a:lnTo>
                    <a:pt x="302" y="72"/>
                  </a:lnTo>
                  <a:close/>
                </a:path>
              </a:pathLst>
            </a:custGeom>
            <a:solidFill>
              <a:srgbClr val="FFFEF7"/>
            </a:solidFill>
            <a:ln w="9525">
              <a:noFill/>
              <a:round/>
              <a:headEnd/>
              <a:tailEnd/>
            </a:ln>
          </p:spPr>
          <p:txBody>
            <a:bodyPr/>
            <a:lstStyle/>
            <a:p>
              <a:pPr>
                <a:buNone/>
              </a:pPr>
              <a:endParaRPr lang="zh-CN" altLang="en-US" sz="1400">
                <a:latin typeface="+mn-lt"/>
                <a:ea typeface="+mn-ea"/>
              </a:endParaRPr>
            </a:p>
          </p:txBody>
        </p:sp>
        <p:sp>
          <p:nvSpPr>
            <p:cNvPr id="54" name="Freeform 931"/>
            <p:cNvSpPr>
              <a:spLocks noChangeAspect="1"/>
            </p:cNvSpPr>
            <p:nvPr/>
          </p:nvSpPr>
          <p:spPr bwMode="auto">
            <a:xfrm>
              <a:off x="4090" y="1327"/>
              <a:ext cx="302" cy="70"/>
            </a:xfrm>
            <a:custGeom>
              <a:avLst/>
              <a:gdLst/>
              <a:ahLst/>
              <a:cxnLst>
                <a:cxn ang="0">
                  <a:pos x="302" y="70"/>
                </a:cxn>
                <a:cxn ang="0">
                  <a:pos x="0" y="10"/>
                </a:cxn>
                <a:cxn ang="0">
                  <a:pos x="0" y="0"/>
                </a:cxn>
                <a:cxn ang="0">
                  <a:pos x="302" y="60"/>
                </a:cxn>
                <a:cxn ang="0">
                  <a:pos x="302" y="70"/>
                </a:cxn>
              </a:cxnLst>
              <a:rect l="0" t="0" r="r" b="b"/>
              <a:pathLst>
                <a:path w="302" h="70">
                  <a:moveTo>
                    <a:pt x="302" y="70"/>
                  </a:moveTo>
                  <a:lnTo>
                    <a:pt x="0" y="10"/>
                  </a:lnTo>
                  <a:lnTo>
                    <a:pt x="0" y="0"/>
                  </a:lnTo>
                  <a:lnTo>
                    <a:pt x="302" y="60"/>
                  </a:lnTo>
                  <a:lnTo>
                    <a:pt x="302" y="70"/>
                  </a:lnTo>
                  <a:close/>
                </a:path>
              </a:pathLst>
            </a:custGeom>
            <a:solidFill>
              <a:srgbClr val="D28316"/>
            </a:solidFill>
            <a:ln w="9525">
              <a:noFill/>
              <a:round/>
              <a:headEnd/>
              <a:tailEnd/>
            </a:ln>
          </p:spPr>
          <p:txBody>
            <a:bodyPr/>
            <a:lstStyle/>
            <a:p>
              <a:pPr>
                <a:buNone/>
              </a:pPr>
              <a:endParaRPr lang="zh-CN" altLang="en-US" sz="1400">
                <a:latin typeface="+mn-lt"/>
                <a:ea typeface="+mn-ea"/>
              </a:endParaRPr>
            </a:p>
          </p:txBody>
        </p:sp>
        <p:sp>
          <p:nvSpPr>
            <p:cNvPr id="55" name="Freeform 932"/>
            <p:cNvSpPr>
              <a:spLocks noChangeAspect="1" noEditPoints="1"/>
            </p:cNvSpPr>
            <p:nvPr/>
          </p:nvSpPr>
          <p:spPr bwMode="auto">
            <a:xfrm>
              <a:off x="4158" y="1401"/>
              <a:ext cx="172" cy="270"/>
            </a:xfrm>
            <a:custGeom>
              <a:avLst/>
              <a:gdLst/>
              <a:ahLst/>
              <a:cxnLst>
                <a:cxn ang="0">
                  <a:pos x="94" y="74"/>
                </a:cxn>
                <a:cxn ang="0">
                  <a:pos x="38" y="62"/>
                </a:cxn>
                <a:cxn ang="0">
                  <a:pos x="38" y="84"/>
                </a:cxn>
                <a:cxn ang="0">
                  <a:pos x="94" y="96"/>
                </a:cxn>
                <a:cxn ang="0">
                  <a:pos x="94" y="74"/>
                </a:cxn>
                <a:cxn ang="0">
                  <a:pos x="38" y="186"/>
                </a:cxn>
                <a:cxn ang="0">
                  <a:pos x="132" y="204"/>
                </a:cxn>
                <a:cxn ang="0">
                  <a:pos x="132" y="184"/>
                </a:cxn>
                <a:cxn ang="0">
                  <a:pos x="38" y="164"/>
                </a:cxn>
                <a:cxn ang="0">
                  <a:pos x="38" y="186"/>
                </a:cxn>
                <a:cxn ang="0">
                  <a:pos x="120" y="24"/>
                </a:cxn>
                <a:cxn ang="0">
                  <a:pos x="0" y="0"/>
                </a:cxn>
                <a:cxn ang="0">
                  <a:pos x="0" y="234"/>
                </a:cxn>
                <a:cxn ang="0">
                  <a:pos x="172" y="270"/>
                </a:cxn>
                <a:cxn ang="0">
                  <a:pos x="172" y="86"/>
                </a:cxn>
                <a:cxn ang="0">
                  <a:pos x="120" y="24"/>
                </a:cxn>
                <a:cxn ang="0">
                  <a:pos x="152" y="76"/>
                </a:cxn>
                <a:cxn ang="0">
                  <a:pos x="130" y="70"/>
                </a:cxn>
                <a:cxn ang="0">
                  <a:pos x="130" y="48"/>
                </a:cxn>
                <a:cxn ang="0">
                  <a:pos x="152" y="76"/>
                </a:cxn>
                <a:cxn ang="0">
                  <a:pos x="156" y="248"/>
                </a:cxn>
                <a:cxn ang="0">
                  <a:pos x="16" y="220"/>
                </a:cxn>
                <a:cxn ang="0">
                  <a:pos x="16" y="20"/>
                </a:cxn>
                <a:cxn ang="0">
                  <a:pos x="122" y="42"/>
                </a:cxn>
                <a:cxn ang="0">
                  <a:pos x="122" y="78"/>
                </a:cxn>
                <a:cxn ang="0">
                  <a:pos x="156" y="84"/>
                </a:cxn>
                <a:cxn ang="0">
                  <a:pos x="156" y="248"/>
                </a:cxn>
                <a:cxn ang="0">
                  <a:pos x="38" y="136"/>
                </a:cxn>
                <a:cxn ang="0">
                  <a:pos x="132" y="154"/>
                </a:cxn>
                <a:cxn ang="0">
                  <a:pos x="132" y="132"/>
                </a:cxn>
                <a:cxn ang="0">
                  <a:pos x="38" y="114"/>
                </a:cxn>
                <a:cxn ang="0">
                  <a:pos x="38" y="136"/>
                </a:cxn>
              </a:cxnLst>
              <a:rect l="0" t="0" r="r" b="b"/>
              <a:pathLst>
                <a:path w="172" h="270">
                  <a:moveTo>
                    <a:pt x="94" y="74"/>
                  </a:moveTo>
                  <a:lnTo>
                    <a:pt x="38" y="62"/>
                  </a:lnTo>
                  <a:lnTo>
                    <a:pt x="38" y="84"/>
                  </a:lnTo>
                  <a:lnTo>
                    <a:pt x="94" y="96"/>
                  </a:lnTo>
                  <a:lnTo>
                    <a:pt x="94" y="74"/>
                  </a:lnTo>
                  <a:close/>
                  <a:moveTo>
                    <a:pt x="38" y="186"/>
                  </a:moveTo>
                  <a:lnTo>
                    <a:pt x="132" y="204"/>
                  </a:lnTo>
                  <a:lnTo>
                    <a:pt x="132" y="184"/>
                  </a:lnTo>
                  <a:lnTo>
                    <a:pt x="38" y="164"/>
                  </a:lnTo>
                  <a:lnTo>
                    <a:pt x="38" y="186"/>
                  </a:lnTo>
                  <a:close/>
                  <a:moveTo>
                    <a:pt x="120" y="24"/>
                  </a:moveTo>
                  <a:lnTo>
                    <a:pt x="0" y="0"/>
                  </a:lnTo>
                  <a:lnTo>
                    <a:pt x="0" y="234"/>
                  </a:lnTo>
                  <a:lnTo>
                    <a:pt x="172" y="270"/>
                  </a:lnTo>
                  <a:lnTo>
                    <a:pt x="172" y="86"/>
                  </a:lnTo>
                  <a:lnTo>
                    <a:pt x="120" y="24"/>
                  </a:lnTo>
                  <a:close/>
                  <a:moveTo>
                    <a:pt x="152" y="76"/>
                  </a:moveTo>
                  <a:lnTo>
                    <a:pt x="130" y="70"/>
                  </a:lnTo>
                  <a:lnTo>
                    <a:pt x="130" y="48"/>
                  </a:lnTo>
                  <a:lnTo>
                    <a:pt x="152" y="76"/>
                  </a:lnTo>
                  <a:close/>
                  <a:moveTo>
                    <a:pt x="156" y="248"/>
                  </a:moveTo>
                  <a:lnTo>
                    <a:pt x="16" y="220"/>
                  </a:lnTo>
                  <a:lnTo>
                    <a:pt x="16" y="20"/>
                  </a:lnTo>
                  <a:lnTo>
                    <a:pt x="122" y="42"/>
                  </a:lnTo>
                  <a:lnTo>
                    <a:pt x="122" y="78"/>
                  </a:lnTo>
                  <a:lnTo>
                    <a:pt x="156" y="84"/>
                  </a:lnTo>
                  <a:lnTo>
                    <a:pt x="156" y="248"/>
                  </a:lnTo>
                  <a:close/>
                  <a:moveTo>
                    <a:pt x="38" y="136"/>
                  </a:moveTo>
                  <a:lnTo>
                    <a:pt x="132" y="154"/>
                  </a:lnTo>
                  <a:lnTo>
                    <a:pt x="132" y="132"/>
                  </a:lnTo>
                  <a:lnTo>
                    <a:pt x="38" y="114"/>
                  </a:lnTo>
                  <a:lnTo>
                    <a:pt x="38" y="136"/>
                  </a:lnTo>
                  <a:close/>
                </a:path>
              </a:pathLst>
            </a:custGeom>
            <a:solidFill>
              <a:srgbClr val="741F00"/>
            </a:solidFill>
            <a:ln w="9525">
              <a:noFill/>
              <a:round/>
              <a:headEnd/>
              <a:tailEnd/>
            </a:ln>
          </p:spPr>
          <p:txBody>
            <a:bodyPr/>
            <a:lstStyle/>
            <a:p>
              <a:pPr>
                <a:buNone/>
              </a:pPr>
              <a:endParaRPr lang="zh-CN" altLang="en-US" sz="1400">
                <a:latin typeface="+mn-lt"/>
                <a:ea typeface="+mn-ea"/>
              </a:endParaRPr>
            </a:p>
          </p:txBody>
        </p:sp>
        <p:sp>
          <p:nvSpPr>
            <p:cNvPr id="56" name="Freeform 933"/>
            <p:cNvSpPr>
              <a:spLocks noChangeAspect="1" noEditPoints="1"/>
            </p:cNvSpPr>
            <p:nvPr/>
          </p:nvSpPr>
          <p:spPr bwMode="auto">
            <a:xfrm>
              <a:off x="4148" y="1391"/>
              <a:ext cx="174" cy="270"/>
            </a:xfrm>
            <a:custGeom>
              <a:avLst/>
              <a:gdLst/>
              <a:ahLst/>
              <a:cxnLst>
                <a:cxn ang="0">
                  <a:pos x="94" y="74"/>
                </a:cxn>
                <a:cxn ang="0">
                  <a:pos x="38" y="64"/>
                </a:cxn>
                <a:cxn ang="0">
                  <a:pos x="38" y="84"/>
                </a:cxn>
                <a:cxn ang="0">
                  <a:pos x="94" y="96"/>
                </a:cxn>
                <a:cxn ang="0">
                  <a:pos x="94" y="74"/>
                </a:cxn>
                <a:cxn ang="0">
                  <a:pos x="38" y="186"/>
                </a:cxn>
                <a:cxn ang="0">
                  <a:pos x="132" y="206"/>
                </a:cxn>
                <a:cxn ang="0">
                  <a:pos x="132" y="184"/>
                </a:cxn>
                <a:cxn ang="0">
                  <a:pos x="38" y="164"/>
                </a:cxn>
                <a:cxn ang="0">
                  <a:pos x="38" y="186"/>
                </a:cxn>
                <a:cxn ang="0">
                  <a:pos x="122" y="26"/>
                </a:cxn>
                <a:cxn ang="0">
                  <a:pos x="0" y="0"/>
                </a:cxn>
                <a:cxn ang="0">
                  <a:pos x="0" y="234"/>
                </a:cxn>
                <a:cxn ang="0">
                  <a:pos x="174" y="270"/>
                </a:cxn>
                <a:cxn ang="0">
                  <a:pos x="174" y="86"/>
                </a:cxn>
                <a:cxn ang="0">
                  <a:pos x="122" y="26"/>
                </a:cxn>
                <a:cxn ang="0">
                  <a:pos x="152" y="76"/>
                </a:cxn>
                <a:cxn ang="0">
                  <a:pos x="130" y="72"/>
                </a:cxn>
                <a:cxn ang="0">
                  <a:pos x="130" y="48"/>
                </a:cxn>
                <a:cxn ang="0">
                  <a:pos x="152" y="76"/>
                </a:cxn>
                <a:cxn ang="0">
                  <a:pos x="156" y="250"/>
                </a:cxn>
                <a:cxn ang="0">
                  <a:pos x="18" y="222"/>
                </a:cxn>
                <a:cxn ang="0">
                  <a:pos x="18" y="22"/>
                </a:cxn>
                <a:cxn ang="0">
                  <a:pos x="122" y="42"/>
                </a:cxn>
                <a:cxn ang="0">
                  <a:pos x="122" y="78"/>
                </a:cxn>
                <a:cxn ang="0">
                  <a:pos x="156" y="86"/>
                </a:cxn>
                <a:cxn ang="0">
                  <a:pos x="156" y="250"/>
                </a:cxn>
                <a:cxn ang="0">
                  <a:pos x="38" y="136"/>
                </a:cxn>
                <a:cxn ang="0">
                  <a:pos x="132" y="156"/>
                </a:cxn>
                <a:cxn ang="0">
                  <a:pos x="132" y="134"/>
                </a:cxn>
                <a:cxn ang="0">
                  <a:pos x="38" y="114"/>
                </a:cxn>
                <a:cxn ang="0">
                  <a:pos x="38" y="136"/>
                </a:cxn>
              </a:cxnLst>
              <a:rect l="0" t="0" r="r" b="b"/>
              <a:pathLst>
                <a:path w="174" h="270">
                  <a:moveTo>
                    <a:pt x="94" y="74"/>
                  </a:moveTo>
                  <a:lnTo>
                    <a:pt x="38" y="64"/>
                  </a:lnTo>
                  <a:lnTo>
                    <a:pt x="38" y="84"/>
                  </a:lnTo>
                  <a:lnTo>
                    <a:pt x="94" y="96"/>
                  </a:lnTo>
                  <a:lnTo>
                    <a:pt x="94" y="74"/>
                  </a:lnTo>
                  <a:close/>
                  <a:moveTo>
                    <a:pt x="38" y="186"/>
                  </a:moveTo>
                  <a:lnTo>
                    <a:pt x="132" y="206"/>
                  </a:lnTo>
                  <a:lnTo>
                    <a:pt x="132" y="184"/>
                  </a:lnTo>
                  <a:lnTo>
                    <a:pt x="38" y="164"/>
                  </a:lnTo>
                  <a:lnTo>
                    <a:pt x="38" y="186"/>
                  </a:lnTo>
                  <a:close/>
                  <a:moveTo>
                    <a:pt x="122" y="26"/>
                  </a:moveTo>
                  <a:lnTo>
                    <a:pt x="0" y="0"/>
                  </a:lnTo>
                  <a:lnTo>
                    <a:pt x="0" y="234"/>
                  </a:lnTo>
                  <a:lnTo>
                    <a:pt x="174" y="270"/>
                  </a:lnTo>
                  <a:lnTo>
                    <a:pt x="174" y="86"/>
                  </a:lnTo>
                  <a:lnTo>
                    <a:pt x="122" y="26"/>
                  </a:lnTo>
                  <a:close/>
                  <a:moveTo>
                    <a:pt x="152" y="76"/>
                  </a:moveTo>
                  <a:lnTo>
                    <a:pt x="130" y="72"/>
                  </a:lnTo>
                  <a:lnTo>
                    <a:pt x="130" y="48"/>
                  </a:lnTo>
                  <a:lnTo>
                    <a:pt x="152" y="76"/>
                  </a:lnTo>
                  <a:close/>
                  <a:moveTo>
                    <a:pt x="156" y="250"/>
                  </a:moveTo>
                  <a:lnTo>
                    <a:pt x="18" y="222"/>
                  </a:lnTo>
                  <a:lnTo>
                    <a:pt x="18" y="22"/>
                  </a:lnTo>
                  <a:lnTo>
                    <a:pt x="122" y="42"/>
                  </a:lnTo>
                  <a:lnTo>
                    <a:pt x="122" y="78"/>
                  </a:lnTo>
                  <a:lnTo>
                    <a:pt x="156" y="86"/>
                  </a:lnTo>
                  <a:lnTo>
                    <a:pt x="156" y="250"/>
                  </a:lnTo>
                  <a:close/>
                  <a:moveTo>
                    <a:pt x="38" y="136"/>
                  </a:moveTo>
                  <a:lnTo>
                    <a:pt x="132" y="156"/>
                  </a:lnTo>
                  <a:lnTo>
                    <a:pt x="132" y="134"/>
                  </a:lnTo>
                  <a:lnTo>
                    <a:pt x="38" y="114"/>
                  </a:lnTo>
                  <a:lnTo>
                    <a:pt x="38" y="136"/>
                  </a:lnTo>
                  <a:close/>
                </a:path>
              </a:pathLst>
            </a:custGeom>
            <a:solidFill>
              <a:srgbClr val="FFFFFF"/>
            </a:solidFill>
            <a:ln w="9525">
              <a:noFill/>
              <a:round/>
              <a:headEnd/>
              <a:tailEnd/>
            </a:ln>
          </p:spPr>
          <p:txBody>
            <a:bodyPr/>
            <a:lstStyle/>
            <a:p>
              <a:pPr>
                <a:buNone/>
              </a:pPr>
              <a:endParaRPr lang="zh-CN" altLang="en-US" sz="1400">
                <a:latin typeface="+mn-lt"/>
                <a:ea typeface="+mn-ea"/>
              </a:endParaRPr>
            </a:p>
          </p:txBody>
        </p:sp>
        <p:sp>
          <p:nvSpPr>
            <p:cNvPr id="57" name="Freeform 934"/>
            <p:cNvSpPr>
              <a:spLocks noChangeAspect="1"/>
            </p:cNvSpPr>
            <p:nvPr/>
          </p:nvSpPr>
          <p:spPr bwMode="auto">
            <a:xfrm>
              <a:off x="4118" y="1605"/>
              <a:ext cx="174" cy="88"/>
            </a:xfrm>
            <a:custGeom>
              <a:avLst/>
              <a:gdLst/>
              <a:ahLst/>
              <a:cxnLst>
                <a:cxn ang="0">
                  <a:pos x="87" y="26"/>
                </a:cxn>
                <a:cxn ang="0">
                  <a:pos x="43" y="41"/>
                </a:cxn>
                <a:cxn ang="0">
                  <a:pos x="0" y="17"/>
                </a:cxn>
                <a:cxn ang="0">
                  <a:pos x="43" y="3"/>
                </a:cxn>
                <a:cxn ang="0">
                  <a:pos x="87" y="26"/>
                </a:cxn>
              </a:cxnLst>
              <a:rect l="0" t="0" r="r" b="b"/>
              <a:pathLst>
                <a:path w="87" h="44">
                  <a:moveTo>
                    <a:pt x="87" y="26"/>
                  </a:moveTo>
                  <a:cubicBezTo>
                    <a:pt x="87" y="37"/>
                    <a:pt x="67" y="44"/>
                    <a:pt x="43" y="41"/>
                  </a:cubicBezTo>
                  <a:cubicBezTo>
                    <a:pt x="19" y="39"/>
                    <a:pt x="0" y="28"/>
                    <a:pt x="0" y="17"/>
                  </a:cubicBezTo>
                  <a:cubicBezTo>
                    <a:pt x="0" y="7"/>
                    <a:pt x="19" y="0"/>
                    <a:pt x="43" y="3"/>
                  </a:cubicBezTo>
                  <a:cubicBezTo>
                    <a:pt x="67" y="5"/>
                    <a:pt x="87" y="16"/>
                    <a:pt x="87" y="26"/>
                  </a:cubicBezTo>
                  <a:close/>
                </a:path>
              </a:pathLst>
            </a:custGeom>
            <a:solidFill>
              <a:srgbClr val="E48E1A"/>
            </a:solidFill>
            <a:ln w="9525">
              <a:noFill/>
              <a:round/>
              <a:headEnd/>
              <a:tailEnd/>
            </a:ln>
          </p:spPr>
          <p:txBody>
            <a:bodyPr/>
            <a:lstStyle/>
            <a:p>
              <a:pPr>
                <a:buNone/>
              </a:pPr>
              <a:endParaRPr lang="zh-CN" altLang="en-US" sz="1400">
                <a:latin typeface="+mn-lt"/>
                <a:ea typeface="+mn-ea"/>
              </a:endParaRPr>
            </a:p>
          </p:txBody>
        </p:sp>
        <p:sp>
          <p:nvSpPr>
            <p:cNvPr id="58" name="Freeform 935"/>
            <p:cNvSpPr>
              <a:spLocks noChangeAspect="1"/>
            </p:cNvSpPr>
            <p:nvPr/>
          </p:nvSpPr>
          <p:spPr bwMode="auto">
            <a:xfrm>
              <a:off x="4118" y="159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FF6E5"/>
            </a:solidFill>
            <a:ln w="9525">
              <a:noFill/>
              <a:round/>
              <a:headEnd/>
              <a:tailEnd/>
            </a:ln>
          </p:spPr>
          <p:txBody>
            <a:bodyPr/>
            <a:lstStyle/>
            <a:p>
              <a:pPr>
                <a:buNone/>
              </a:pPr>
              <a:endParaRPr lang="zh-CN" altLang="en-US" sz="1400">
                <a:latin typeface="+mn-lt"/>
                <a:ea typeface="+mn-ea"/>
              </a:endParaRPr>
            </a:p>
          </p:txBody>
        </p:sp>
        <p:sp>
          <p:nvSpPr>
            <p:cNvPr id="59" name="Freeform 936"/>
            <p:cNvSpPr>
              <a:spLocks noChangeAspect="1"/>
            </p:cNvSpPr>
            <p:nvPr/>
          </p:nvSpPr>
          <p:spPr bwMode="auto">
            <a:xfrm>
              <a:off x="4118" y="159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a:buNone/>
              </a:pPr>
              <a:endParaRPr lang="zh-CN" altLang="en-US" sz="1400">
                <a:latin typeface="+mn-lt"/>
                <a:ea typeface="+mn-ea"/>
              </a:endParaRPr>
            </a:p>
          </p:txBody>
        </p:sp>
        <p:sp>
          <p:nvSpPr>
            <p:cNvPr id="60" name="Freeform 937"/>
            <p:cNvSpPr>
              <a:spLocks noChangeAspect="1"/>
            </p:cNvSpPr>
            <p:nvPr/>
          </p:nvSpPr>
          <p:spPr bwMode="auto">
            <a:xfrm>
              <a:off x="4118" y="1579"/>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E48E1A"/>
            </a:solidFill>
            <a:ln w="9525">
              <a:noFill/>
              <a:round/>
              <a:headEnd/>
              <a:tailEnd/>
            </a:ln>
          </p:spPr>
          <p:txBody>
            <a:bodyPr/>
            <a:lstStyle/>
            <a:p>
              <a:pPr>
                <a:buNone/>
              </a:pPr>
              <a:endParaRPr lang="zh-CN" altLang="en-US" sz="1400">
                <a:latin typeface="+mn-lt"/>
                <a:ea typeface="+mn-ea"/>
              </a:endParaRPr>
            </a:p>
          </p:txBody>
        </p:sp>
        <p:sp>
          <p:nvSpPr>
            <p:cNvPr id="61" name="Freeform 938"/>
            <p:cNvSpPr>
              <a:spLocks noChangeAspect="1"/>
            </p:cNvSpPr>
            <p:nvPr/>
          </p:nvSpPr>
          <p:spPr bwMode="auto">
            <a:xfrm>
              <a:off x="4118" y="1569"/>
              <a:ext cx="174" cy="88"/>
            </a:xfrm>
            <a:custGeom>
              <a:avLst/>
              <a:gdLst/>
              <a:ahLst/>
              <a:cxnLst>
                <a:cxn ang="0">
                  <a:pos x="87" y="27"/>
                </a:cxn>
                <a:cxn ang="0">
                  <a:pos x="43" y="41"/>
                </a:cxn>
                <a:cxn ang="0">
                  <a:pos x="0" y="17"/>
                </a:cxn>
                <a:cxn ang="0">
                  <a:pos x="43" y="3"/>
                </a:cxn>
                <a:cxn ang="0">
                  <a:pos x="87" y="27"/>
                </a:cxn>
              </a:cxnLst>
              <a:rect l="0" t="0" r="r" b="b"/>
              <a:pathLst>
                <a:path w="87" h="44">
                  <a:moveTo>
                    <a:pt x="87" y="27"/>
                  </a:moveTo>
                  <a:cubicBezTo>
                    <a:pt x="87" y="37"/>
                    <a:pt x="67" y="44"/>
                    <a:pt x="43" y="41"/>
                  </a:cubicBezTo>
                  <a:cubicBezTo>
                    <a:pt x="19" y="39"/>
                    <a:pt x="0" y="28"/>
                    <a:pt x="0" y="17"/>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a:buNone/>
              </a:pPr>
              <a:endParaRPr lang="zh-CN" altLang="en-US" sz="1400">
                <a:latin typeface="+mn-lt"/>
                <a:ea typeface="+mn-ea"/>
              </a:endParaRPr>
            </a:p>
          </p:txBody>
        </p:sp>
        <p:sp>
          <p:nvSpPr>
            <p:cNvPr id="62" name="Freeform 939"/>
            <p:cNvSpPr>
              <a:spLocks noChangeAspect="1"/>
            </p:cNvSpPr>
            <p:nvPr/>
          </p:nvSpPr>
          <p:spPr bwMode="auto">
            <a:xfrm>
              <a:off x="4118" y="1567"/>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FDE0AA"/>
            </a:solidFill>
            <a:ln w="9525">
              <a:noFill/>
              <a:round/>
              <a:headEnd/>
              <a:tailEnd/>
            </a:ln>
          </p:spPr>
          <p:txBody>
            <a:bodyPr/>
            <a:lstStyle/>
            <a:p>
              <a:pPr>
                <a:buNone/>
              </a:pPr>
              <a:endParaRPr lang="zh-CN" altLang="en-US" sz="1400">
                <a:latin typeface="+mn-lt"/>
                <a:ea typeface="+mn-ea"/>
              </a:endParaRPr>
            </a:p>
          </p:txBody>
        </p:sp>
        <p:sp>
          <p:nvSpPr>
            <p:cNvPr id="63" name="Freeform 940"/>
            <p:cNvSpPr>
              <a:spLocks noChangeAspect="1"/>
            </p:cNvSpPr>
            <p:nvPr/>
          </p:nvSpPr>
          <p:spPr bwMode="auto">
            <a:xfrm>
              <a:off x="4118" y="1553"/>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8"/>
                    <a:pt x="0" y="17"/>
                  </a:cubicBezTo>
                  <a:cubicBezTo>
                    <a:pt x="0" y="6"/>
                    <a:pt x="19" y="0"/>
                    <a:pt x="43" y="2"/>
                  </a:cubicBezTo>
                  <a:cubicBezTo>
                    <a:pt x="67" y="5"/>
                    <a:pt x="87" y="16"/>
                    <a:pt x="87" y="26"/>
                  </a:cubicBezTo>
                  <a:close/>
                </a:path>
              </a:pathLst>
            </a:custGeom>
            <a:solidFill>
              <a:srgbClr val="E48E1A"/>
            </a:solidFill>
            <a:ln w="9525">
              <a:noFill/>
              <a:round/>
              <a:headEnd/>
              <a:tailEnd/>
            </a:ln>
          </p:spPr>
          <p:txBody>
            <a:bodyPr/>
            <a:lstStyle/>
            <a:p>
              <a:pPr>
                <a:buNone/>
              </a:pPr>
              <a:endParaRPr lang="zh-CN" altLang="en-US" sz="1400">
                <a:latin typeface="+mn-lt"/>
                <a:ea typeface="+mn-ea"/>
              </a:endParaRPr>
            </a:p>
          </p:txBody>
        </p:sp>
        <p:sp>
          <p:nvSpPr>
            <p:cNvPr id="64" name="Freeform 941"/>
            <p:cNvSpPr>
              <a:spLocks noChangeAspect="1"/>
            </p:cNvSpPr>
            <p:nvPr/>
          </p:nvSpPr>
          <p:spPr bwMode="auto">
            <a:xfrm>
              <a:off x="4118" y="1543"/>
              <a:ext cx="174" cy="88"/>
            </a:xfrm>
            <a:custGeom>
              <a:avLst/>
              <a:gdLst/>
              <a:ahLst/>
              <a:cxnLst>
                <a:cxn ang="0">
                  <a:pos x="87" y="27"/>
                </a:cxn>
                <a:cxn ang="0">
                  <a:pos x="43" y="41"/>
                </a:cxn>
                <a:cxn ang="0">
                  <a:pos x="0" y="18"/>
                </a:cxn>
                <a:cxn ang="0">
                  <a:pos x="43" y="3"/>
                </a:cxn>
                <a:cxn ang="0">
                  <a:pos x="87" y="27"/>
                </a:cxn>
              </a:cxnLst>
              <a:rect l="0" t="0" r="r" b="b"/>
              <a:pathLst>
                <a:path w="87" h="44">
                  <a:moveTo>
                    <a:pt x="87" y="27"/>
                  </a:moveTo>
                  <a:cubicBezTo>
                    <a:pt x="87" y="37"/>
                    <a:pt x="67" y="44"/>
                    <a:pt x="43" y="41"/>
                  </a:cubicBezTo>
                  <a:cubicBezTo>
                    <a:pt x="19" y="39"/>
                    <a:pt x="0" y="28"/>
                    <a:pt x="0" y="18"/>
                  </a:cubicBezTo>
                  <a:cubicBezTo>
                    <a:pt x="0" y="7"/>
                    <a:pt x="19" y="0"/>
                    <a:pt x="43" y="3"/>
                  </a:cubicBezTo>
                  <a:cubicBezTo>
                    <a:pt x="67" y="5"/>
                    <a:pt x="87" y="16"/>
                    <a:pt x="87" y="27"/>
                  </a:cubicBezTo>
                  <a:close/>
                </a:path>
              </a:pathLst>
            </a:custGeom>
            <a:solidFill>
              <a:srgbClr val="FFF6E5"/>
            </a:solidFill>
            <a:ln w="9525">
              <a:noFill/>
              <a:round/>
              <a:headEnd/>
              <a:tailEnd/>
            </a:ln>
          </p:spPr>
          <p:txBody>
            <a:bodyPr/>
            <a:lstStyle/>
            <a:p>
              <a:pPr>
                <a:buNone/>
              </a:pPr>
              <a:endParaRPr lang="zh-CN" altLang="en-US" sz="1400">
                <a:latin typeface="+mn-lt"/>
                <a:ea typeface="+mn-ea"/>
              </a:endParaRPr>
            </a:p>
          </p:txBody>
        </p:sp>
        <p:sp>
          <p:nvSpPr>
            <p:cNvPr id="65" name="Freeform 942"/>
            <p:cNvSpPr>
              <a:spLocks noChangeAspect="1"/>
            </p:cNvSpPr>
            <p:nvPr/>
          </p:nvSpPr>
          <p:spPr bwMode="auto">
            <a:xfrm>
              <a:off x="4118" y="1541"/>
              <a:ext cx="174" cy="86"/>
            </a:xfrm>
            <a:custGeom>
              <a:avLst/>
              <a:gdLst/>
              <a:ahLst/>
              <a:cxnLst>
                <a:cxn ang="0">
                  <a:pos x="87" y="26"/>
                </a:cxn>
                <a:cxn ang="0">
                  <a:pos x="43" y="41"/>
                </a:cxn>
                <a:cxn ang="0">
                  <a:pos x="0" y="17"/>
                </a:cxn>
                <a:cxn ang="0">
                  <a:pos x="43" y="2"/>
                </a:cxn>
                <a:cxn ang="0">
                  <a:pos x="87" y="26"/>
                </a:cxn>
              </a:cxnLst>
              <a:rect l="0" t="0" r="r" b="b"/>
              <a:pathLst>
                <a:path w="87" h="43">
                  <a:moveTo>
                    <a:pt x="87" y="26"/>
                  </a:moveTo>
                  <a:cubicBezTo>
                    <a:pt x="87" y="37"/>
                    <a:pt x="67" y="43"/>
                    <a:pt x="43" y="41"/>
                  </a:cubicBezTo>
                  <a:cubicBezTo>
                    <a:pt x="19" y="38"/>
                    <a:pt x="0" y="27"/>
                    <a:pt x="0" y="17"/>
                  </a:cubicBezTo>
                  <a:cubicBezTo>
                    <a:pt x="0" y="6"/>
                    <a:pt x="19" y="0"/>
                    <a:pt x="43" y="2"/>
                  </a:cubicBezTo>
                  <a:cubicBezTo>
                    <a:pt x="67" y="5"/>
                    <a:pt x="87" y="15"/>
                    <a:pt x="87" y="26"/>
                  </a:cubicBezTo>
                  <a:close/>
                </a:path>
              </a:pathLst>
            </a:custGeom>
            <a:solidFill>
              <a:srgbClr val="FDE0AA"/>
            </a:solidFill>
            <a:ln w="9525">
              <a:noFill/>
              <a:round/>
              <a:headEnd/>
              <a:tailEnd/>
            </a:ln>
          </p:spPr>
          <p:txBody>
            <a:bodyPr/>
            <a:lstStyle/>
            <a:p>
              <a:pPr>
                <a:buNone/>
              </a:pPr>
              <a:endParaRPr lang="zh-CN" altLang="en-US" sz="1400">
                <a:latin typeface="+mn-lt"/>
                <a:ea typeface="+mn-ea"/>
              </a:endParaRPr>
            </a:p>
          </p:txBody>
        </p:sp>
        <p:sp>
          <p:nvSpPr>
            <p:cNvPr id="66" name="Freeform 943"/>
            <p:cNvSpPr>
              <a:spLocks noChangeAspect="1"/>
            </p:cNvSpPr>
            <p:nvPr/>
          </p:nvSpPr>
          <p:spPr bwMode="auto">
            <a:xfrm>
              <a:off x="4124" y="1565"/>
              <a:ext cx="88" cy="50"/>
            </a:xfrm>
            <a:custGeom>
              <a:avLst/>
              <a:gdLst/>
              <a:ahLst/>
              <a:cxnLst>
                <a:cxn ang="0">
                  <a:pos x="44" y="25"/>
                </a:cxn>
                <a:cxn ang="0">
                  <a:pos x="17" y="19"/>
                </a:cxn>
                <a:cxn ang="0">
                  <a:pos x="5" y="0"/>
                </a:cxn>
                <a:cxn ang="0">
                  <a:pos x="19" y="17"/>
                </a:cxn>
                <a:cxn ang="0">
                  <a:pos x="44" y="25"/>
                </a:cxn>
              </a:cxnLst>
              <a:rect l="0" t="0" r="r" b="b"/>
              <a:pathLst>
                <a:path w="44" h="25">
                  <a:moveTo>
                    <a:pt x="44" y="25"/>
                  </a:moveTo>
                  <a:cubicBezTo>
                    <a:pt x="35" y="25"/>
                    <a:pt x="26" y="23"/>
                    <a:pt x="17" y="19"/>
                  </a:cubicBezTo>
                  <a:cubicBezTo>
                    <a:pt x="11" y="16"/>
                    <a:pt x="0" y="8"/>
                    <a:pt x="5" y="0"/>
                  </a:cubicBezTo>
                  <a:cubicBezTo>
                    <a:pt x="4" y="8"/>
                    <a:pt x="12" y="14"/>
                    <a:pt x="19" y="17"/>
                  </a:cubicBezTo>
                  <a:cubicBezTo>
                    <a:pt x="27" y="22"/>
                    <a:pt x="36" y="24"/>
                    <a:pt x="44" y="25"/>
                  </a:cubicBezTo>
                </a:path>
              </a:pathLst>
            </a:custGeom>
            <a:solidFill>
              <a:srgbClr val="F8B856"/>
            </a:solidFill>
            <a:ln w="9525">
              <a:noFill/>
              <a:round/>
              <a:headEnd/>
              <a:tailEnd/>
            </a:ln>
          </p:spPr>
          <p:txBody>
            <a:bodyPr/>
            <a:lstStyle/>
            <a:p>
              <a:pPr>
                <a:buNone/>
              </a:pPr>
              <a:endParaRPr lang="zh-CN" altLang="en-US" sz="1400">
                <a:latin typeface="+mn-lt"/>
                <a:ea typeface="+mn-ea"/>
              </a:endParaRPr>
            </a:p>
          </p:txBody>
        </p:sp>
        <p:sp>
          <p:nvSpPr>
            <p:cNvPr id="67" name="Freeform 944"/>
            <p:cNvSpPr>
              <a:spLocks noChangeAspect="1"/>
            </p:cNvSpPr>
            <p:nvPr/>
          </p:nvSpPr>
          <p:spPr bwMode="auto">
            <a:xfrm>
              <a:off x="4190" y="1547"/>
              <a:ext cx="98" cy="62"/>
            </a:xfrm>
            <a:custGeom>
              <a:avLst/>
              <a:gdLst/>
              <a:ahLst/>
              <a:cxnLst>
                <a:cxn ang="0">
                  <a:pos x="3" y="1"/>
                </a:cxn>
                <a:cxn ang="0">
                  <a:pos x="41" y="14"/>
                </a:cxn>
                <a:cxn ang="0">
                  <a:pos x="39" y="31"/>
                </a:cxn>
                <a:cxn ang="0">
                  <a:pos x="33" y="12"/>
                </a:cxn>
                <a:cxn ang="0">
                  <a:pos x="0" y="0"/>
                </a:cxn>
                <a:cxn ang="0">
                  <a:pos x="3" y="1"/>
                </a:cxn>
              </a:cxnLst>
              <a:rect l="0" t="0" r="r" b="b"/>
              <a:pathLst>
                <a:path w="49" h="31">
                  <a:moveTo>
                    <a:pt x="3" y="1"/>
                  </a:moveTo>
                  <a:cubicBezTo>
                    <a:pt x="16" y="3"/>
                    <a:pt x="31" y="6"/>
                    <a:pt x="41" y="14"/>
                  </a:cubicBezTo>
                  <a:cubicBezTo>
                    <a:pt x="49" y="20"/>
                    <a:pt x="48" y="28"/>
                    <a:pt x="39" y="31"/>
                  </a:cubicBezTo>
                  <a:cubicBezTo>
                    <a:pt x="47" y="26"/>
                    <a:pt x="41" y="17"/>
                    <a:pt x="33" y="12"/>
                  </a:cubicBezTo>
                  <a:cubicBezTo>
                    <a:pt x="23" y="6"/>
                    <a:pt x="11" y="3"/>
                    <a:pt x="0" y="0"/>
                  </a:cubicBezTo>
                  <a:cubicBezTo>
                    <a:pt x="1" y="1"/>
                    <a:pt x="2" y="1"/>
                    <a:pt x="3" y="1"/>
                  </a:cubicBezTo>
                </a:path>
              </a:pathLst>
            </a:custGeom>
            <a:solidFill>
              <a:srgbClr val="FFFFFF"/>
            </a:solidFill>
            <a:ln w="9525">
              <a:noFill/>
              <a:round/>
              <a:headEnd/>
              <a:tailEnd/>
            </a:ln>
          </p:spPr>
          <p:txBody>
            <a:bodyPr/>
            <a:lstStyle/>
            <a:p>
              <a:pPr>
                <a:buNone/>
              </a:pPr>
              <a:endParaRPr lang="zh-CN" altLang="en-US" sz="1400">
                <a:latin typeface="+mn-lt"/>
                <a:ea typeface="+mn-ea"/>
              </a:endParaRPr>
            </a:p>
          </p:txBody>
        </p:sp>
      </p:grpSp>
      <p:sp>
        <p:nvSpPr>
          <p:cNvPr id="68" name="Oval 43"/>
          <p:cNvSpPr/>
          <p:nvPr/>
        </p:nvSpPr>
        <p:spPr bwMode="auto">
          <a:xfrm>
            <a:off x="2914010" y="4185084"/>
            <a:ext cx="613874" cy="401233"/>
          </a:xfrm>
          <a:prstGeom prst="ellipse">
            <a:avLst/>
          </a:prstGeom>
          <a:blipFill dpi="0" rotWithShape="1">
            <a:blip r:embed="rId11" cstate="email"/>
            <a:srcRect/>
            <a:stretch>
              <a:fillRect l="-26000" t="-26000" r="-26000" b="-27000"/>
            </a:stretch>
          </a:blip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91416" tIns="45709" rIns="91416" bIns="45709" anchor="ctr"/>
          <a:lstStyle/>
          <a:p>
            <a:pPr algn="ctr" defTabSz="966508">
              <a:buNone/>
              <a:defRPr/>
            </a:pPr>
            <a:endParaRPr lang="en-US" sz="1400" dirty="0">
              <a:solidFill>
                <a:srgbClr val="FFFFFF"/>
              </a:solidFill>
              <a:latin typeface="+mn-lt"/>
              <a:ea typeface="+mn-ea"/>
              <a:cs typeface="Arial" charset="0"/>
            </a:endParaRPr>
          </a:p>
        </p:txBody>
      </p:sp>
      <p:sp>
        <p:nvSpPr>
          <p:cNvPr id="69" name="矩形 68"/>
          <p:cNvSpPr/>
          <p:nvPr/>
        </p:nvSpPr>
        <p:spPr bwMode="auto">
          <a:xfrm>
            <a:off x="2585848" y="4528556"/>
            <a:ext cx="1227747" cy="31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buNone/>
              <a:tabLst/>
            </a:pPr>
            <a:r>
              <a:rPr kumimoji="0" lang="en-US" altLang="zh-CN" sz="1400" b="1" i="0" u="none" strike="noStrike" cap="none" normalizeH="0" baseline="0" dirty="0" smtClean="0">
                <a:ln>
                  <a:noFill/>
                </a:ln>
                <a:solidFill>
                  <a:schemeClr val="tx1"/>
                </a:solidFill>
                <a:effectLst/>
                <a:latin typeface="+mn-lt"/>
                <a:ea typeface="+mn-ea"/>
              </a:rPr>
              <a:t>Windows server</a:t>
            </a:r>
            <a:endParaRPr kumimoji="0" lang="zh-CN" altLang="en-US" sz="1400" b="1" i="0" u="none" strike="noStrike" cap="none" normalizeH="0" baseline="0" dirty="0" smtClean="0">
              <a:ln>
                <a:noFill/>
              </a:ln>
              <a:solidFill>
                <a:schemeClr val="tx1"/>
              </a:solidFill>
              <a:effectLst/>
              <a:latin typeface="+mn-lt"/>
              <a:ea typeface="+mn-ea"/>
            </a:endParaRPr>
          </a:p>
        </p:txBody>
      </p:sp>
      <p:sp>
        <p:nvSpPr>
          <p:cNvPr id="70" name="Oval 43"/>
          <p:cNvSpPr/>
          <p:nvPr/>
        </p:nvSpPr>
        <p:spPr bwMode="auto">
          <a:xfrm>
            <a:off x="3885351" y="4191497"/>
            <a:ext cx="613874" cy="401233"/>
          </a:xfrm>
          <a:prstGeom prst="ellipse">
            <a:avLst/>
          </a:prstGeom>
          <a:blipFill dpi="0" rotWithShape="1">
            <a:blip r:embed="rId11" cstate="email"/>
            <a:srcRect/>
            <a:stretch>
              <a:fillRect l="-26000" t="-26000" r="-26000" b="-27000"/>
            </a:stretch>
          </a:blip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91416" tIns="45709" rIns="91416" bIns="45709" anchor="ctr"/>
          <a:lstStyle/>
          <a:p>
            <a:pPr algn="ctr" defTabSz="966508">
              <a:buNone/>
              <a:defRPr/>
            </a:pPr>
            <a:endParaRPr lang="en-US" sz="1400" dirty="0">
              <a:solidFill>
                <a:srgbClr val="FFFFFF"/>
              </a:solidFill>
              <a:latin typeface="+mn-lt"/>
              <a:ea typeface="+mn-ea"/>
              <a:cs typeface="Arial" charset="0"/>
            </a:endParaRPr>
          </a:p>
        </p:txBody>
      </p:sp>
      <p:sp>
        <p:nvSpPr>
          <p:cNvPr id="71" name="矩形 70"/>
          <p:cNvSpPr/>
          <p:nvPr/>
        </p:nvSpPr>
        <p:spPr bwMode="auto">
          <a:xfrm>
            <a:off x="3577507" y="4518921"/>
            <a:ext cx="1186283" cy="23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buNone/>
              <a:tabLst/>
            </a:pPr>
            <a:r>
              <a:rPr kumimoji="0" lang="en-US" altLang="zh-CN" sz="1400" b="1" i="0" u="none" strike="noStrike" cap="none" normalizeH="0" baseline="0" dirty="0" smtClean="0">
                <a:ln>
                  <a:noFill/>
                </a:ln>
                <a:solidFill>
                  <a:schemeClr val="tx1"/>
                </a:solidFill>
                <a:effectLst/>
                <a:latin typeface="+mn-lt"/>
                <a:ea typeface="+mn-ea"/>
              </a:rPr>
              <a:t>Windows server</a:t>
            </a:r>
            <a:endParaRPr kumimoji="0" lang="zh-CN" altLang="en-US" sz="1400" b="1" i="0" u="none" strike="noStrike" cap="none" normalizeH="0" baseline="0" dirty="0" smtClean="0">
              <a:ln>
                <a:noFill/>
              </a:ln>
              <a:solidFill>
                <a:schemeClr val="tx1"/>
              </a:solidFill>
              <a:effectLst/>
              <a:latin typeface="+mn-lt"/>
              <a:ea typeface="+mn-ea"/>
            </a:endParaRPr>
          </a:p>
        </p:txBody>
      </p:sp>
      <p:pic>
        <p:nvPicPr>
          <p:cNvPr id="72" name="Picture 3" descr="E:\产品管理\OSCA\OSCA侧视图-111.JPG"/>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3284011" y="5445224"/>
            <a:ext cx="613874" cy="521413"/>
          </a:xfrm>
          <a:prstGeom prst="rect">
            <a:avLst/>
          </a:prstGeom>
          <a:noFill/>
          <a:ln w="9525">
            <a:noFill/>
            <a:miter lim="800000"/>
            <a:headEnd/>
            <a:tailEnd/>
          </a:ln>
        </p:spPr>
      </p:pic>
      <p:sp>
        <p:nvSpPr>
          <p:cNvPr id="73" name="矩形 72"/>
          <p:cNvSpPr/>
          <p:nvPr/>
        </p:nvSpPr>
        <p:spPr>
          <a:xfrm>
            <a:off x="2474580" y="3533495"/>
            <a:ext cx="907621" cy="33855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lvl="0" algn="ctr">
              <a:buClr>
                <a:srgbClr val="CC9900"/>
              </a:buClr>
              <a:buNone/>
            </a:pPr>
            <a:r>
              <a:rPr lang="en-US" altLang="zh-CN" sz="1600" b="1" dirty="0" smtClean="0">
                <a:solidFill>
                  <a:srgbClr val="C00000"/>
                </a:solidFill>
                <a:latin typeface="+mn-lt"/>
                <a:ea typeface="+mn-ea"/>
              </a:rPr>
              <a:t>SBC</a:t>
            </a:r>
            <a:r>
              <a:rPr lang="zh-CN" altLang="en-US" sz="1600" b="1" dirty="0" smtClean="0">
                <a:solidFill>
                  <a:srgbClr val="C00000"/>
                </a:solidFill>
                <a:latin typeface="+mn-lt"/>
                <a:ea typeface="+mn-ea"/>
              </a:rPr>
              <a:t>管理</a:t>
            </a:r>
            <a:endParaRPr lang="en-US" altLang="zh-CN" sz="1600" b="1" dirty="0">
              <a:solidFill>
                <a:srgbClr val="C00000"/>
              </a:solidFill>
              <a:latin typeface="+mn-lt"/>
              <a:ea typeface="+mn-ea"/>
            </a:endParaRPr>
          </a:p>
        </p:txBody>
      </p:sp>
      <p:pic>
        <p:nvPicPr>
          <p:cNvPr id="74" name="Picture 26" descr="图片328"/>
          <p:cNvPicPr>
            <a:picLocks noChangeAspect="1" noChangeArrowheads="1"/>
          </p:cNvPicPr>
          <p:nvPr/>
        </p:nvPicPr>
        <p:blipFill>
          <a:blip r:embed="rId12" cstate="print"/>
          <a:srcRect/>
          <a:stretch>
            <a:fillRect/>
          </a:stretch>
        </p:blipFill>
        <p:spPr bwMode="auto">
          <a:xfrm>
            <a:off x="2627784" y="2996106"/>
            <a:ext cx="451936" cy="465382"/>
          </a:xfrm>
          <a:prstGeom prst="rect">
            <a:avLst/>
          </a:prstGeom>
          <a:noFill/>
          <a:ln w="9525">
            <a:noFill/>
            <a:miter lim="800000"/>
            <a:headEnd/>
            <a:tailEnd/>
          </a:ln>
        </p:spPr>
      </p:pic>
      <p:grpSp>
        <p:nvGrpSpPr>
          <p:cNvPr id="75" name="组合 208"/>
          <p:cNvGrpSpPr/>
          <p:nvPr/>
        </p:nvGrpSpPr>
        <p:grpSpPr>
          <a:xfrm>
            <a:off x="3897884" y="3671152"/>
            <a:ext cx="818498" cy="369332"/>
            <a:chOff x="1763688" y="4280624"/>
            <a:chExt cx="576064" cy="369332"/>
          </a:xfrm>
        </p:grpSpPr>
        <p:sp>
          <p:nvSpPr>
            <p:cNvPr id="76" name="AutoShape 17"/>
            <p:cNvSpPr>
              <a:spLocks noChangeArrowheads="1"/>
            </p:cNvSpPr>
            <p:nvPr/>
          </p:nvSpPr>
          <p:spPr bwMode="gray">
            <a:xfrm>
              <a:off x="1763688" y="4365104"/>
              <a:ext cx="576064" cy="219674"/>
            </a:xfrm>
            <a:prstGeom prst="can">
              <a:avLst>
                <a:gd name="adj" fmla="val 25000"/>
              </a:avLst>
            </a:prstGeom>
            <a:solidFill>
              <a:srgbClr val="99CCFF"/>
            </a:solidFill>
            <a:ln w="9525">
              <a:noFill/>
              <a:round/>
              <a:headEnd/>
              <a:tailEnd/>
            </a:ln>
            <a:effectLst/>
          </p:spPr>
          <p:txBody>
            <a:bodyPr wrap="none" anchor="ctr"/>
            <a:lstStyle/>
            <a:p>
              <a:pPr fontAlgn="base">
                <a:spcBef>
                  <a:spcPct val="0"/>
                </a:spcBef>
                <a:spcAft>
                  <a:spcPct val="0"/>
                </a:spcAft>
                <a:buNone/>
              </a:pPr>
              <a:endParaRPr lang="zh-CN" altLang="en-US" sz="2000">
                <a:solidFill>
                  <a:srgbClr val="000000"/>
                </a:solidFill>
                <a:latin typeface="+mn-lt"/>
                <a:ea typeface="+mn-ea"/>
              </a:endParaRPr>
            </a:p>
          </p:txBody>
        </p:sp>
        <p:sp>
          <p:nvSpPr>
            <p:cNvPr id="77" name="Text Box 20"/>
            <p:cNvSpPr txBox="1">
              <a:spLocks noChangeArrowheads="1"/>
            </p:cNvSpPr>
            <p:nvPr/>
          </p:nvSpPr>
          <p:spPr bwMode="gray">
            <a:xfrm>
              <a:off x="1833141" y="4280624"/>
              <a:ext cx="377045" cy="369332"/>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buNone/>
              </a:pPr>
              <a:r>
                <a:rPr lang="en-US" altLang="zh-CN" sz="1800" b="1" dirty="0" smtClean="0">
                  <a:solidFill>
                    <a:srgbClr val="FFFFFF"/>
                  </a:solidFill>
                  <a:latin typeface="+mn-lt"/>
                  <a:ea typeface="+mn-ea"/>
                </a:rPr>
                <a:t>app</a:t>
              </a:r>
              <a:endParaRPr lang="en-US" altLang="zh-CN" sz="1600" b="1" dirty="0">
                <a:solidFill>
                  <a:srgbClr val="FFFFFF"/>
                </a:solidFill>
                <a:latin typeface="+mn-lt"/>
                <a:ea typeface="+mn-ea"/>
              </a:endParaRPr>
            </a:p>
          </p:txBody>
        </p:sp>
      </p:grpSp>
      <p:grpSp>
        <p:nvGrpSpPr>
          <p:cNvPr id="78" name="组合 209"/>
          <p:cNvGrpSpPr/>
          <p:nvPr/>
        </p:nvGrpSpPr>
        <p:grpSpPr>
          <a:xfrm>
            <a:off x="3795572" y="3301146"/>
            <a:ext cx="818498" cy="369332"/>
            <a:chOff x="1763688" y="4276770"/>
            <a:chExt cx="576064" cy="369332"/>
          </a:xfrm>
        </p:grpSpPr>
        <p:sp>
          <p:nvSpPr>
            <p:cNvPr id="79" name="AutoShape 17"/>
            <p:cNvSpPr>
              <a:spLocks noChangeArrowheads="1"/>
            </p:cNvSpPr>
            <p:nvPr/>
          </p:nvSpPr>
          <p:spPr bwMode="gray">
            <a:xfrm>
              <a:off x="1763688" y="4365104"/>
              <a:ext cx="576064" cy="219674"/>
            </a:xfrm>
            <a:prstGeom prst="can">
              <a:avLst>
                <a:gd name="adj" fmla="val 25000"/>
              </a:avLst>
            </a:prstGeom>
            <a:solidFill>
              <a:srgbClr val="99CCFF"/>
            </a:solidFill>
            <a:ln w="9525">
              <a:noFill/>
              <a:round/>
              <a:headEnd/>
              <a:tailEnd/>
            </a:ln>
            <a:effectLst/>
          </p:spPr>
          <p:txBody>
            <a:bodyPr wrap="none" anchor="ctr"/>
            <a:lstStyle/>
            <a:p>
              <a:pPr fontAlgn="base">
                <a:spcBef>
                  <a:spcPct val="0"/>
                </a:spcBef>
                <a:spcAft>
                  <a:spcPct val="0"/>
                </a:spcAft>
                <a:buNone/>
              </a:pPr>
              <a:endParaRPr lang="zh-CN" altLang="en-US" sz="2000">
                <a:solidFill>
                  <a:srgbClr val="000000"/>
                </a:solidFill>
                <a:latin typeface="+mn-lt"/>
                <a:ea typeface="+mn-ea"/>
              </a:endParaRPr>
            </a:p>
          </p:txBody>
        </p:sp>
        <p:sp>
          <p:nvSpPr>
            <p:cNvPr id="80" name="Text Box 20"/>
            <p:cNvSpPr txBox="1">
              <a:spLocks noChangeArrowheads="1"/>
            </p:cNvSpPr>
            <p:nvPr/>
          </p:nvSpPr>
          <p:spPr bwMode="gray">
            <a:xfrm>
              <a:off x="1871692" y="4276770"/>
              <a:ext cx="377045" cy="369332"/>
            </a:xfrm>
            <a:prstGeom prst="rect">
              <a:avLst/>
            </a:prstGeom>
            <a:noFill/>
            <a:ln w="9525">
              <a:noFill/>
              <a:miter lim="800000"/>
              <a:headEnd/>
              <a:tailEnd/>
            </a:ln>
            <a:effectLst/>
          </p:spPr>
          <p:txBody>
            <a:bodyPr wrap="none">
              <a:spAutoFit/>
            </a:bodyPr>
            <a:lstStyle/>
            <a:p>
              <a:pPr algn="ctr" eaLnBrk="0" fontAlgn="base" hangingPunct="0">
                <a:spcBef>
                  <a:spcPct val="0"/>
                </a:spcBef>
                <a:spcAft>
                  <a:spcPct val="0"/>
                </a:spcAft>
                <a:buNone/>
              </a:pPr>
              <a:r>
                <a:rPr lang="en-US" altLang="zh-CN" sz="1800" b="1" dirty="0" smtClean="0">
                  <a:solidFill>
                    <a:srgbClr val="FFFFFF"/>
                  </a:solidFill>
                  <a:latin typeface="+mn-lt"/>
                  <a:ea typeface="+mn-ea"/>
                </a:rPr>
                <a:t>app</a:t>
              </a:r>
              <a:endParaRPr lang="en-US" altLang="zh-CN" sz="1800" b="1" dirty="0">
                <a:solidFill>
                  <a:srgbClr val="FFFFFF"/>
                </a:solidFill>
                <a:latin typeface="+mn-lt"/>
                <a:ea typeface="+mn-ea"/>
              </a:endParaRPr>
            </a:p>
          </p:txBody>
        </p:sp>
      </p:grpSp>
      <p:cxnSp>
        <p:nvCxnSpPr>
          <p:cNvPr id="81" name="直接连接符 80"/>
          <p:cNvCxnSpPr/>
          <p:nvPr/>
        </p:nvCxnSpPr>
        <p:spPr bwMode="auto">
          <a:xfrm>
            <a:off x="5023319" y="2957431"/>
            <a:ext cx="1" cy="3134124"/>
          </a:xfrm>
          <a:prstGeom prst="line">
            <a:avLst/>
          </a:prstGeom>
          <a:noFill/>
          <a:ln w="28575" cap="flat" cmpd="sng" algn="ctr">
            <a:solidFill>
              <a:srgbClr val="002060"/>
            </a:solidFill>
            <a:prstDash val="solid"/>
            <a:round/>
            <a:headEnd type="none" w="med" len="med"/>
            <a:tailEnd type="none" w="med" len="med"/>
          </a:ln>
          <a:effectLst/>
        </p:spPr>
      </p:cxnSp>
      <p:sp>
        <p:nvSpPr>
          <p:cNvPr id="82" name="圆角矩形 81"/>
          <p:cNvSpPr/>
          <p:nvPr/>
        </p:nvSpPr>
        <p:spPr bwMode="auto">
          <a:xfrm>
            <a:off x="3493357" y="2940016"/>
            <a:ext cx="1450833" cy="118552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smtClean="0">
              <a:ln>
                <a:noFill/>
              </a:ln>
              <a:solidFill>
                <a:schemeClr val="tx1"/>
              </a:solidFill>
              <a:effectLst/>
              <a:latin typeface="+mn-lt"/>
              <a:ea typeface="+mn-ea"/>
            </a:endParaRPr>
          </a:p>
        </p:txBody>
      </p:sp>
      <p:sp>
        <p:nvSpPr>
          <p:cNvPr id="83" name="圆角矩形 82"/>
          <p:cNvSpPr/>
          <p:nvPr/>
        </p:nvSpPr>
        <p:spPr bwMode="auto">
          <a:xfrm>
            <a:off x="7004399" y="2957431"/>
            <a:ext cx="1450833" cy="1185528"/>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smtClean="0">
              <a:ln>
                <a:noFill/>
              </a:ln>
              <a:solidFill>
                <a:schemeClr val="tx1"/>
              </a:solidFill>
              <a:effectLst/>
              <a:latin typeface="+mn-lt"/>
              <a:ea typeface="+mn-ea"/>
            </a:endParaRPr>
          </a:p>
        </p:txBody>
      </p:sp>
      <p:grpSp>
        <p:nvGrpSpPr>
          <p:cNvPr id="90" name="组合 129"/>
          <p:cNvGrpSpPr/>
          <p:nvPr/>
        </p:nvGrpSpPr>
        <p:grpSpPr>
          <a:xfrm>
            <a:off x="5345174" y="4297299"/>
            <a:ext cx="558969" cy="432048"/>
            <a:chOff x="1763688" y="3789040"/>
            <a:chExt cx="393406" cy="432048"/>
          </a:xfrm>
        </p:grpSpPr>
        <p:sp>
          <p:nvSpPr>
            <p:cNvPr id="91" name="Oval 43"/>
            <p:cNvSpPr/>
            <p:nvPr/>
          </p:nvSpPr>
          <p:spPr bwMode="auto">
            <a:xfrm>
              <a:off x="1835696" y="3789040"/>
              <a:ext cx="264311" cy="257217"/>
            </a:xfrm>
            <a:prstGeom prst="ellipse">
              <a:avLst/>
            </a:prstGeom>
            <a:blipFill dpi="0" rotWithShape="1">
              <a:blip r:embed="rId11" cstate="email"/>
              <a:srcRect/>
              <a:stretch>
                <a:fillRect l="-26000" t="-26000" r="-26000" b="-27000"/>
              </a:stretch>
            </a:blip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91416" tIns="45709" rIns="91416" bIns="45709" anchor="ctr"/>
            <a:lstStyle/>
            <a:p>
              <a:pPr algn="ctr" defTabSz="966508">
                <a:buNone/>
                <a:defRPr/>
              </a:pPr>
              <a:endParaRPr lang="en-US" sz="1400" dirty="0">
                <a:solidFill>
                  <a:srgbClr val="FFFFFF"/>
                </a:solidFill>
                <a:latin typeface="+mn-lt"/>
                <a:ea typeface="+mn-ea"/>
                <a:cs typeface="Arial" charset="0"/>
              </a:endParaRPr>
            </a:p>
          </p:txBody>
        </p:sp>
        <p:sp>
          <p:nvSpPr>
            <p:cNvPr id="92" name="矩形 91"/>
            <p:cNvSpPr/>
            <p:nvPr/>
          </p:nvSpPr>
          <p:spPr bwMode="auto">
            <a:xfrm>
              <a:off x="1763688" y="4050967"/>
              <a:ext cx="393406" cy="17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buNone/>
                <a:tabLst/>
              </a:pPr>
              <a:r>
                <a:rPr kumimoji="0" lang="en-US" altLang="zh-CN" sz="1400" b="1" i="0" u="none" strike="noStrike" cap="none" normalizeH="0" baseline="0" dirty="0" smtClean="0">
                  <a:ln>
                    <a:noFill/>
                  </a:ln>
                  <a:solidFill>
                    <a:schemeClr val="tx1"/>
                  </a:solidFill>
                  <a:effectLst/>
                  <a:latin typeface="+mn-lt"/>
                  <a:ea typeface="+mn-ea"/>
                </a:rPr>
                <a:t>VM</a:t>
              </a:r>
              <a:endParaRPr kumimoji="0" lang="zh-CN" altLang="en-US" sz="1400" b="1" i="0" u="none" strike="noStrike" cap="none" normalizeH="0" baseline="0" dirty="0" smtClean="0">
                <a:ln>
                  <a:noFill/>
                </a:ln>
                <a:solidFill>
                  <a:schemeClr val="tx1"/>
                </a:solidFill>
                <a:effectLst/>
                <a:latin typeface="+mn-lt"/>
                <a:ea typeface="+mn-ea"/>
              </a:endParaRPr>
            </a:p>
          </p:txBody>
        </p:sp>
      </p:grpSp>
      <p:grpSp>
        <p:nvGrpSpPr>
          <p:cNvPr id="93" name="组合 129"/>
          <p:cNvGrpSpPr/>
          <p:nvPr/>
        </p:nvGrpSpPr>
        <p:grpSpPr>
          <a:xfrm>
            <a:off x="6163672" y="4327748"/>
            <a:ext cx="558969" cy="432048"/>
            <a:chOff x="1763688" y="3789040"/>
            <a:chExt cx="393406" cy="432048"/>
          </a:xfrm>
        </p:grpSpPr>
        <p:sp>
          <p:nvSpPr>
            <p:cNvPr id="94" name="Oval 43"/>
            <p:cNvSpPr/>
            <p:nvPr/>
          </p:nvSpPr>
          <p:spPr bwMode="auto">
            <a:xfrm>
              <a:off x="1835696" y="3789040"/>
              <a:ext cx="264311" cy="257217"/>
            </a:xfrm>
            <a:prstGeom prst="ellipse">
              <a:avLst/>
            </a:prstGeom>
            <a:blipFill dpi="0" rotWithShape="1">
              <a:blip r:embed="rId11" cstate="email"/>
              <a:srcRect/>
              <a:stretch>
                <a:fillRect l="-26000" t="-26000" r="-26000" b="-27000"/>
              </a:stretch>
            </a:blip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91416" tIns="45709" rIns="91416" bIns="45709" anchor="ctr"/>
            <a:lstStyle/>
            <a:p>
              <a:pPr algn="ctr" defTabSz="966508">
                <a:buNone/>
                <a:defRPr/>
              </a:pPr>
              <a:endParaRPr lang="en-US" sz="1400" dirty="0">
                <a:solidFill>
                  <a:srgbClr val="FFFFFF"/>
                </a:solidFill>
                <a:latin typeface="+mn-lt"/>
                <a:ea typeface="+mn-ea"/>
                <a:cs typeface="Arial" charset="0"/>
              </a:endParaRPr>
            </a:p>
          </p:txBody>
        </p:sp>
        <p:sp>
          <p:nvSpPr>
            <p:cNvPr id="95" name="矩形 94"/>
            <p:cNvSpPr/>
            <p:nvPr/>
          </p:nvSpPr>
          <p:spPr bwMode="auto">
            <a:xfrm>
              <a:off x="1763688" y="4050967"/>
              <a:ext cx="393406" cy="17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buNone/>
                <a:tabLst/>
              </a:pPr>
              <a:r>
                <a:rPr kumimoji="0" lang="en-US" altLang="zh-CN" sz="1400" b="1" i="0" u="none" strike="noStrike" cap="none" normalizeH="0" baseline="0" dirty="0" smtClean="0">
                  <a:ln>
                    <a:noFill/>
                  </a:ln>
                  <a:solidFill>
                    <a:schemeClr val="tx1"/>
                  </a:solidFill>
                  <a:effectLst/>
                  <a:latin typeface="+mn-lt"/>
                  <a:ea typeface="+mn-ea"/>
                </a:rPr>
                <a:t>VM</a:t>
              </a:r>
              <a:endParaRPr kumimoji="0" lang="zh-CN" altLang="en-US" sz="1400" b="1" i="0" u="none" strike="noStrike" cap="none" normalizeH="0" baseline="0" dirty="0" smtClean="0">
                <a:ln>
                  <a:noFill/>
                </a:ln>
                <a:solidFill>
                  <a:schemeClr val="tx1"/>
                </a:solidFill>
                <a:effectLst/>
                <a:latin typeface="+mn-lt"/>
                <a:ea typeface="+mn-ea"/>
              </a:endParaRPr>
            </a:p>
          </p:txBody>
        </p:sp>
      </p:grpSp>
      <p:grpSp>
        <p:nvGrpSpPr>
          <p:cNvPr id="96" name="组合 129"/>
          <p:cNvGrpSpPr/>
          <p:nvPr/>
        </p:nvGrpSpPr>
        <p:grpSpPr>
          <a:xfrm>
            <a:off x="7749506" y="4324345"/>
            <a:ext cx="558969" cy="432048"/>
            <a:chOff x="1763688" y="3789040"/>
            <a:chExt cx="393406" cy="432048"/>
          </a:xfrm>
        </p:grpSpPr>
        <p:sp>
          <p:nvSpPr>
            <p:cNvPr id="97" name="Oval 43"/>
            <p:cNvSpPr/>
            <p:nvPr/>
          </p:nvSpPr>
          <p:spPr bwMode="auto">
            <a:xfrm>
              <a:off x="1835696" y="3789040"/>
              <a:ext cx="264311" cy="257217"/>
            </a:xfrm>
            <a:prstGeom prst="ellipse">
              <a:avLst/>
            </a:prstGeom>
            <a:blipFill dpi="0" rotWithShape="1">
              <a:blip r:embed="rId11" cstate="email"/>
              <a:srcRect/>
              <a:stretch>
                <a:fillRect l="-26000" t="-26000" r="-26000" b="-27000"/>
              </a:stretch>
            </a:blip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91416" tIns="45709" rIns="91416" bIns="45709" anchor="ctr"/>
            <a:lstStyle/>
            <a:p>
              <a:pPr algn="ctr" defTabSz="966508">
                <a:buNone/>
                <a:defRPr/>
              </a:pPr>
              <a:endParaRPr lang="en-US" sz="1400" dirty="0">
                <a:solidFill>
                  <a:srgbClr val="FFFFFF"/>
                </a:solidFill>
                <a:latin typeface="+mn-lt"/>
                <a:ea typeface="+mn-ea"/>
                <a:cs typeface="Arial" charset="0"/>
              </a:endParaRPr>
            </a:p>
          </p:txBody>
        </p:sp>
        <p:sp>
          <p:nvSpPr>
            <p:cNvPr id="98" name="矩形 97"/>
            <p:cNvSpPr/>
            <p:nvPr/>
          </p:nvSpPr>
          <p:spPr bwMode="auto">
            <a:xfrm>
              <a:off x="1763688" y="4050967"/>
              <a:ext cx="393406" cy="17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buNone/>
                <a:tabLst/>
              </a:pPr>
              <a:r>
                <a:rPr kumimoji="0" lang="en-US" altLang="zh-CN" sz="1400" b="1" i="0" u="none" strike="noStrike" cap="none" normalizeH="0" baseline="0" dirty="0" smtClean="0">
                  <a:ln>
                    <a:noFill/>
                  </a:ln>
                  <a:solidFill>
                    <a:schemeClr val="tx1"/>
                  </a:solidFill>
                  <a:effectLst/>
                  <a:latin typeface="+mn-lt"/>
                  <a:ea typeface="+mn-ea"/>
                </a:rPr>
                <a:t>VM</a:t>
              </a:r>
              <a:endParaRPr kumimoji="0" lang="zh-CN" altLang="en-US" sz="1400" b="1" i="0" u="none" strike="noStrike" cap="none" normalizeH="0" baseline="0" dirty="0" smtClean="0">
                <a:ln>
                  <a:noFill/>
                </a:ln>
                <a:solidFill>
                  <a:schemeClr val="tx1"/>
                </a:solidFill>
                <a:effectLst/>
                <a:latin typeface="+mn-lt"/>
                <a:ea typeface="+mn-ea"/>
              </a:endParaRPr>
            </a:p>
          </p:txBody>
        </p:sp>
      </p:grpSp>
    </p:spTree>
    <p:extLst>
      <p:ext uri="{BB962C8B-B14F-4D97-AF65-F5344CB8AC3E}">
        <p14:creationId xmlns:p14="http://schemas.microsoft.com/office/powerpoint/2010/main" val="200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应用虚拟化与桌面虚拟化场景</a:t>
            </a:r>
            <a:endParaRPr lang="en-US" dirty="0"/>
          </a:p>
        </p:txBody>
      </p:sp>
      <p:graphicFrame>
        <p:nvGraphicFramePr>
          <p:cNvPr id="3" name="表格 2"/>
          <p:cNvGraphicFramePr>
            <a:graphicFrameLocks noGrp="1"/>
          </p:cNvGraphicFramePr>
          <p:nvPr>
            <p:extLst>
              <p:ext uri="{D42A27DB-BD31-4B8C-83A1-F6EECF244321}">
                <p14:modId xmlns:p14="http://schemas.microsoft.com/office/powerpoint/2010/main" val="2159272671"/>
              </p:ext>
            </p:extLst>
          </p:nvPr>
        </p:nvGraphicFramePr>
        <p:xfrm>
          <a:off x="759486" y="1376363"/>
          <a:ext cx="7848601" cy="4801689"/>
        </p:xfrm>
        <a:graphic>
          <a:graphicData uri="http://schemas.openxmlformats.org/drawingml/2006/table">
            <a:tbl>
              <a:tblPr/>
              <a:tblGrid>
                <a:gridCol w="1544262"/>
                <a:gridCol w="1229994"/>
                <a:gridCol w="2590267"/>
                <a:gridCol w="2484078"/>
              </a:tblGrid>
              <a:tr h="432000">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对应版本</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部署形态</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应用场景特点</a:t>
                      </a:r>
                    </a:p>
                  </a:txBody>
                  <a:tcPr marL="72000" marR="72000"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indent="0" algn="ctr" defTabSz="914400" rtl="0" eaLnBrk="1" latinLnBrk="0" hangingPunct="1">
                        <a:lnSpc>
                          <a:spcPct val="150000"/>
                        </a:lnSpc>
                        <a:spcAft>
                          <a:spcPts val="0"/>
                        </a:spcAft>
                      </a:pPr>
                      <a:r>
                        <a:rPr lang="zh-CN" sz="1600" b="1" kern="100" dirty="0">
                          <a:solidFill>
                            <a:schemeClr val="tx1"/>
                          </a:solidFill>
                          <a:effectLst/>
                          <a:latin typeface="+mn-lt"/>
                          <a:ea typeface="+mn-ea"/>
                          <a:cs typeface="+mn-cs"/>
                        </a:rPr>
                        <a:t>应用场景</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548000">
                <a:tc>
                  <a:txBody>
                    <a:bodyPr/>
                    <a:lstStyle/>
                    <a:p>
                      <a:pPr marL="0" indent="0" algn="l">
                        <a:lnSpc>
                          <a:spcPct val="150000"/>
                        </a:lnSpc>
                        <a:spcAft>
                          <a:spcPts val="0"/>
                        </a:spcAft>
                      </a:pPr>
                      <a:r>
                        <a:rPr lang="zh-CN" sz="1400" b="1" kern="100" dirty="0">
                          <a:effectLst/>
                          <a:latin typeface="+mn-lt"/>
                          <a:ea typeface="+mn-ea"/>
                        </a:rPr>
                        <a:t>企业版本</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indent="0" algn="l">
                        <a:lnSpc>
                          <a:spcPct val="150000"/>
                        </a:lnSpc>
                        <a:spcAft>
                          <a:spcPts val="0"/>
                        </a:spcAft>
                      </a:pPr>
                      <a:r>
                        <a:rPr lang="en-US" sz="1400" kern="100" dirty="0">
                          <a:effectLst/>
                          <a:latin typeface="+mn-lt"/>
                          <a:ea typeface="+mn-ea"/>
                        </a:rPr>
                        <a:t>TC+VDI</a:t>
                      </a:r>
                      <a:endParaRPr lang="zh-CN" sz="1400" kern="100" dirty="0">
                        <a:effectLst/>
                        <a:latin typeface="+mn-lt"/>
                        <a:ea typeface="+mn-ea"/>
                      </a:endParaRPr>
                    </a:p>
                  </a:txBody>
                  <a:tcPr marL="72000" marR="72000" marT="0" marB="0" anchor="ctr"/>
                </a:tc>
                <a:tc>
                  <a:txBody>
                    <a:bodyPr/>
                    <a:lstStyle/>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个性化办公桌面，非应用统一更新</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链接克隆桌面，应用统一更新</a:t>
                      </a:r>
                    </a:p>
                  </a:txBody>
                  <a:tcPr marL="72000" marR="72000" marT="0" marB="0" anchor="ctr"/>
                </a:tc>
                <a:tc>
                  <a:txBody>
                    <a:bodyPr/>
                    <a:lstStyle/>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普通</a:t>
                      </a:r>
                      <a:r>
                        <a:rPr lang="en-US" sz="1400" kern="100" dirty="0">
                          <a:effectLst/>
                          <a:latin typeface="+mn-lt"/>
                          <a:ea typeface="+mn-ea"/>
                        </a:rPr>
                        <a:t>OA</a:t>
                      </a:r>
                      <a:endParaRPr lang="zh-CN" sz="1400" kern="100" dirty="0">
                        <a:effectLst/>
                        <a:latin typeface="+mn-lt"/>
                        <a:ea typeface="+mn-ea"/>
                      </a:endParaRP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安全办公</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公用终端</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云工作站</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分支机构</a:t>
                      </a:r>
                    </a:p>
                  </a:txBody>
                  <a:tcPr marL="72000" marR="72000" marT="0" marB="0" anchor="ctr">
                    <a:lnR w="28575" cap="flat" cmpd="sng" algn="ctr">
                      <a:solidFill>
                        <a:schemeClr val="tx1"/>
                      </a:solidFill>
                      <a:prstDash val="solid"/>
                      <a:round/>
                      <a:headEnd type="none" w="med" len="med"/>
                      <a:tailEnd type="none" w="med" len="med"/>
                    </a:lnR>
                  </a:tcPr>
                </a:tc>
              </a:tr>
              <a:tr h="1548000">
                <a:tc>
                  <a:txBody>
                    <a:bodyPr/>
                    <a:lstStyle/>
                    <a:p>
                      <a:pPr marL="0" indent="0" algn="l" defTabSz="914400" rtl="0" eaLnBrk="1" latinLnBrk="0" hangingPunct="1">
                        <a:lnSpc>
                          <a:spcPct val="150000"/>
                        </a:lnSpc>
                        <a:spcAft>
                          <a:spcPts val="0"/>
                        </a:spcAft>
                      </a:pPr>
                      <a:r>
                        <a:rPr lang="zh-CN" sz="1400" b="1" kern="100" dirty="0">
                          <a:solidFill>
                            <a:schemeClr val="tx1"/>
                          </a:solidFill>
                          <a:effectLst/>
                          <a:latin typeface="+mn-lt"/>
                          <a:ea typeface="+mn-ea"/>
                          <a:cs typeface="+mn-cs"/>
                        </a:rPr>
                        <a:t>企业增强版本</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0" indent="0" algn="l" defTabSz="914400" rtl="0" eaLnBrk="1" latinLnBrk="0" hangingPunct="1">
                        <a:lnSpc>
                          <a:spcPct val="150000"/>
                        </a:lnSpc>
                        <a:spcAft>
                          <a:spcPts val="0"/>
                        </a:spcAft>
                      </a:pPr>
                      <a:r>
                        <a:rPr lang="en-US" sz="1400" kern="100" dirty="0">
                          <a:solidFill>
                            <a:schemeClr val="tx1"/>
                          </a:solidFill>
                          <a:effectLst/>
                          <a:latin typeface="+mn-lt"/>
                          <a:ea typeface="+mn-ea"/>
                          <a:cs typeface="+mn-cs"/>
                        </a:rPr>
                        <a:t>TC+VDI+SBC</a:t>
                      </a:r>
                      <a:endParaRPr lang="zh-CN" sz="1400" kern="100" dirty="0">
                        <a:solidFill>
                          <a:schemeClr val="tx1"/>
                        </a:solidFill>
                        <a:effectLst/>
                        <a:latin typeface="+mn-lt"/>
                        <a:ea typeface="+mn-ea"/>
                        <a:cs typeface="+mn-cs"/>
                      </a:endParaRPr>
                    </a:p>
                  </a:txBody>
                  <a:tcPr marL="72000" marR="72000" marT="0" marB="0" anchor="ctr"/>
                </a:tc>
                <a:tc>
                  <a:txBody>
                    <a:bodyPr/>
                    <a:lstStyle/>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个性化办公</a:t>
                      </a:r>
                      <a:r>
                        <a:rPr lang="en-US" sz="1400" kern="100" dirty="0">
                          <a:effectLst/>
                          <a:latin typeface="+mn-lt"/>
                          <a:ea typeface="+mn-ea"/>
                        </a:rPr>
                        <a:t> + </a:t>
                      </a:r>
                      <a:r>
                        <a:rPr lang="zh-CN" sz="1400" kern="100" dirty="0">
                          <a:effectLst/>
                          <a:latin typeface="+mn-lt"/>
                          <a:ea typeface="+mn-ea"/>
                        </a:rPr>
                        <a:t>应用统一更新</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统一更新应用使用</a:t>
                      </a:r>
                      <a:r>
                        <a:rPr lang="en-US" sz="1400" kern="100" dirty="0">
                          <a:effectLst/>
                          <a:latin typeface="+mn-lt"/>
                          <a:ea typeface="+mn-ea"/>
                        </a:rPr>
                        <a:t>SBC</a:t>
                      </a:r>
                      <a:r>
                        <a:rPr lang="zh-CN" sz="1400" kern="100" dirty="0">
                          <a:effectLst/>
                          <a:latin typeface="+mn-lt"/>
                          <a:ea typeface="+mn-ea"/>
                        </a:rPr>
                        <a:t>完成</a:t>
                      </a:r>
                    </a:p>
                  </a:txBody>
                  <a:tcPr marL="72000" marR="72000" marT="0" marB="0" anchor="ctr"/>
                </a:tc>
                <a:tc>
                  <a:txBody>
                    <a:bodyPr/>
                    <a:lstStyle/>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普通</a:t>
                      </a:r>
                      <a:r>
                        <a:rPr lang="en-US" sz="1400" kern="100" dirty="0">
                          <a:effectLst/>
                          <a:latin typeface="+mn-lt"/>
                          <a:ea typeface="+mn-ea"/>
                        </a:rPr>
                        <a:t>OA</a:t>
                      </a:r>
                      <a:endParaRPr lang="zh-CN" sz="1400" kern="100" dirty="0">
                        <a:effectLst/>
                        <a:latin typeface="+mn-lt"/>
                        <a:ea typeface="+mn-ea"/>
                      </a:endParaRP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安全办公</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公用终端</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云工作站</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分支机构</a:t>
                      </a:r>
                    </a:p>
                  </a:txBody>
                  <a:tcPr marL="72000" marR="72000" marT="0" marB="0" anchor="ctr">
                    <a:lnR w="28575" cap="flat" cmpd="sng" algn="ctr">
                      <a:solidFill>
                        <a:schemeClr val="tx1"/>
                      </a:solidFill>
                      <a:prstDash val="solid"/>
                      <a:round/>
                      <a:headEnd type="none" w="med" len="med"/>
                      <a:tailEnd type="none" w="med" len="med"/>
                    </a:lnR>
                  </a:tcPr>
                </a:tc>
              </a:tr>
              <a:tr h="1224000">
                <a:tc>
                  <a:txBody>
                    <a:bodyPr/>
                    <a:lstStyle/>
                    <a:p>
                      <a:pPr marL="0" indent="0" algn="l" defTabSz="914400" rtl="0" eaLnBrk="1" latinLnBrk="0" hangingPunct="1">
                        <a:lnSpc>
                          <a:spcPct val="150000"/>
                        </a:lnSpc>
                        <a:spcAft>
                          <a:spcPts val="0"/>
                        </a:spcAft>
                      </a:pPr>
                      <a:r>
                        <a:rPr lang="en-US" sz="1400" b="1" kern="100" dirty="0">
                          <a:solidFill>
                            <a:schemeClr val="tx1"/>
                          </a:solidFill>
                          <a:effectLst/>
                          <a:latin typeface="+mn-lt"/>
                          <a:ea typeface="+mn-ea"/>
                          <a:cs typeface="+mn-cs"/>
                        </a:rPr>
                        <a:t>SBC</a:t>
                      </a:r>
                      <a:r>
                        <a:rPr lang="zh-CN" sz="1400" b="1" kern="100" dirty="0">
                          <a:solidFill>
                            <a:schemeClr val="tx1"/>
                          </a:solidFill>
                          <a:effectLst/>
                          <a:latin typeface="+mn-lt"/>
                          <a:ea typeface="+mn-ea"/>
                          <a:cs typeface="+mn-cs"/>
                        </a:rPr>
                        <a:t>版本</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Aft>
                          <a:spcPts val="0"/>
                        </a:spcAft>
                      </a:pPr>
                      <a:r>
                        <a:rPr lang="en-US" sz="1400" kern="100" dirty="0">
                          <a:solidFill>
                            <a:schemeClr val="tx1"/>
                          </a:solidFill>
                          <a:effectLst/>
                          <a:latin typeface="+mn-lt"/>
                          <a:ea typeface="+mn-ea"/>
                          <a:cs typeface="+mn-cs"/>
                        </a:rPr>
                        <a:t>PC+SBC</a:t>
                      </a:r>
                      <a:br>
                        <a:rPr lang="en-US" sz="1400" kern="100" dirty="0">
                          <a:solidFill>
                            <a:schemeClr val="tx1"/>
                          </a:solidFill>
                          <a:effectLst/>
                          <a:latin typeface="+mn-lt"/>
                          <a:ea typeface="+mn-ea"/>
                          <a:cs typeface="+mn-cs"/>
                        </a:rPr>
                      </a:br>
                      <a:r>
                        <a:rPr lang="zh-CN" sz="1400" kern="100" dirty="0">
                          <a:solidFill>
                            <a:schemeClr val="tx1"/>
                          </a:solidFill>
                          <a:effectLst/>
                          <a:latin typeface="+mn-lt"/>
                          <a:ea typeface="+mn-ea"/>
                          <a:cs typeface="+mn-cs"/>
                        </a:rPr>
                        <a:t>移动终端</a:t>
                      </a:r>
                      <a:r>
                        <a:rPr lang="en-US" sz="1400" kern="100" dirty="0">
                          <a:solidFill>
                            <a:schemeClr val="tx1"/>
                          </a:solidFill>
                          <a:effectLst/>
                          <a:latin typeface="+mn-lt"/>
                          <a:ea typeface="+mn-ea"/>
                          <a:cs typeface="+mn-cs"/>
                        </a:rPr>
                        <a:t>+SBC</a:t>
                      </a:r>
                      <a:endParaRPr lang="zh-CN" sz="1400" kern="100" dirty="0">
                        <a:solidFill>
                          <a:schemeClr val="tx1"/>
                        </a:solidFill>
                        <a:effectLst/>
                        <a:latin typeface="+mn-lt"/>
                        <a:ea typeface="+mn-ea"/>
                        <a:cs typeface="+mn-cs"/>
                      </a:endParaRP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应用集中管理</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不改变当前</a:t>
                      </a:r>
                      <a:r>
                        <a:rPr lang="en-US" sz="1400" kern="100" dirty="0">
                          <a:effectLst/>
                          <a:latin typeface="+mn-lt"/>
                          <a:ea typeface="+mn-ea"/>
                        </a:rPr>
                        <a:t>PC</a:t>
                      </a:r>
                      <a:r>
                        <a:rPr lang="zh-CN" sz="1400" kern="100" dirty="0">
                          <a:effectLst/>
                          <a:latin typeface="+mn-lt"/>
                          <a:ea typeface="+mn-ea"/>
                        </a:rPr>
                        <a:t>办公的架构，利旧</a:t>
                      </a:r>
                      <a:r>
                        <a:rPr lang="en-US" sz="1400" kern="100" dirty="0">
                          <a:effectLst/>
                          <a:latin typeface="+mn-lt"/>
                          <a:ea typeface="+mn-ea"/>
                        </a:rPr>
                        <a:t>PC</a:t>
                      </a:r>
                      <a:endParaRPr lang="zh-CN" sz="1400" kern="100" dirty="0">
                        <a:effectLst/>
                        <a:latin typeface="+mn-lt"/>
                        <a:ea typeface="+mn-ea"/>
                      </a:endParaRP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分支</a:t>
                      </a:r>
                      <a:r>
                        <a:rPr lang="zh-CN" sz="1400" kern="100" dirty="0" smtClean="0">
                          <a:effectLst/>
                          <a:latin typeface="+mn-lt"/>
                          <a:ea typeface="+mn-ea"/>
                        </a:rPr>
                        <a:t>机构</a:t>
                      </a:r>
                      <a:r>
                        <a:rPr lang="zh-CN" altLang="en-US" sz="1400" kern="100" dirty="0">
                          <a:effectLst/>
                          <a:latin typeface="+mn-lt"/>
                          <a:ea typeface="+mn-ea"/>
                        </a:rPr>
                        <a:t>，</a:t>
                      </a:r>
                      <a:r>
                        <a:rPr lang="zh-CN" sz="1400" kern="100" dirty="0" smtClean="0">
                          <a:effectLst/>
                          <a:latin typeface="+mn-lt"/>
                          <a:ea typeface="+mn-ea"/>
                        </a:rPr>
                        <a:t>例</a:t>
                      </a:r>
                      <a:r>
                        <a:rPr lang="zh-CN" sz="1400" kern="100" dirty="0">
                          <a:effectLst/>
                          <a:latin typeface="+mn-lt"/>
                          <a:ea typeface="+mn-ea"/>
                        </a:rPr>
                        <a:t>旧</a:t>
                      </a:r>
                      <a:r>
                        <a:rPr lang="en-US" sz="1400" kern="100" dirty="0">
                          <a:effectLst/>
                          <a:latin typeface="+mn-lt"/>
                          <a:ea typeface="+mn-ea"/>
                        </a:rPr>
                        <a:t>PC</a:t>
                      </a:r>
                      <a:r>
                        <a:rPr lang="zh-CN" sz="1400" kern="100" dirty="0">
                          <a:effectLst/>
                          <a:latin typeface="+mn-lt"/>
                          <a:ea typeface="+mn-ea"/>
                        </a:rPr>
                        <a:t>方式</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移动办公</a:t>
                      </a: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内外网隔离</a:t>
                      </a:r>
                      <a:r>
                        <a:rPr lang="en-US" sz="1400" kern="100" dirty="0">
                          <a:effectLst/>
                          <a:latin typeface="+mn-lt"/>
                          <a:ea typeface="+mn-ea"/>
                        </a:rPr>
                        <a:t>      </a:t>
                      </a:r>
                      <a:endParaRPr lang="zh-CN" sz="1400" kern="100" dirty="0">
                        <a:effectLst/>
                        <a:latin typeface="+mn-lt"/>
                        <a:ea typeface="+mn-ea"/>
                      </a:endParaRPr>
                    </a:p>
                    <a:p>
                      <a:pPr marL="342900" lvl="0" indent="-342900" algn="l">
                        <a:lnSpc>
                          <a:spcPct val="150000"/>
                        </a:lnSpc>
                        <a:spcAft>
                          <a:spcPts val="0"/>
                        </a:spcAft>
                        <a:buClr>
                          <a:srgbClr val="808080"/>
                        </a:buClr>
                        <a:buSzPct val="60000"/>
                        <a:buFont typeface="Wingdings" panose="05000000000000000000" pitchFamily="2" charset="2"/>
                        <a:buChar char="l"/>
                        <a:tabLst>
                          <a:tab pos="457200" algn="l"/>
                        </a:tabLst>
                      </a:pPr>
                      <a:r>
                        <a:rPr lang="zh-CN" sz="1400" kern="100" dirty="0">
                          <a:effectLst/>
                          <a:latin typeface="+mn-lt"/>
                          <a:ea typeface="+mn-ea"/>
                        </a:rPr>
                        <a:t>简单任务</a:t>
                      </a:r>
                      <a:r>
                        <a:rPr lang="zh-CN" sz="1400" kern="100" dirty="0" smtClean="0">
                          <a:effectLst/>
                          <a:latin typeface="+mn-lt"/>
                          <a:ea typeface="+mn-ea"/>
                        </a:rPr>
                        <a:t>办公</a:t>
                      </a:r>
                      <a:r>
                        <a:rPr lang="zh-CN" altLang="en-US" sz="1400" kern="100" dirty="0">
                          <a:effectLst/>
                          <a:latin typeface="+mn-lt"/>
                          <a:ea typeface="+mn-ea"/>
                        </a:rPr>
                        <a:t>，</a:t>
                      </a:r>
                      <a:r>
                        <a:rPr lang="zh-CN" sz="1400" kern="100" dirty="0" smtClean="0">
                          <a:effectLst/>
                          <a:latin typeface="+mn-lt"/>
                          <a:ea typeface="+mn-ea"/>
                        </a:rPr>
                        <a:t>外设少</a:t>
                      </a:r>
                      <a:endParaRPr lang="zh-CN" sz="1400" kern="100" dirty="0">
                        <a:effectLst/>
                        <a:latin typeface="+mn-lt"/>
                        <a:ea typeface="+mn-ea"/>
                      </a:endParaRP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65475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应用虚拟化的基本概念</a:t>
            </a:r>
          </a:p>
          <a:p>
            <a:r>
              <a:rPr lang="zh-CN" altLang="en-US" b="1" dirty="0"/>
              <a:t>华为应用虚拟化解决方案的架构</a:t>
            </a:r>
          </a:p>
          <a:p>
            <a:pPr>
              <a:buClr>
                <a:schemeClr val="bg1">
                  <a:lumMod val="50000"/>
                </a:schemeClr>
              </a:buClr>
            </a:pPr>
            <a:r>
              <a:rPr lang="zh-CN" altLang="en-US" dirty="0" smtClean="0">
                <a:solidFill>
                  <a:schemeClr val="bg1">
                    <a:lumMod val="50000"/>
                  </a:schemeClr>
                </a:solidFill>
              </a:rPr>
              <a:t>华为应用虚拟化的主要应用场景</a:t>
            </a:r>
          </a:p>
          <a:p>
            <a:pPr>
              <a:buClr>
                <a:schemeClr val="bg1">
                  <a:lumMod val="50000"/>
                </a:schemeClr>
              </a:buClr>
            </a:pPr>
            <a:r>
              <a:rPr lang="zh-CN" altLang="en-US" dirty="0" smtClean="0">
                <a:solidFill>
                  <a:schemeClr val="bg1">
                    <a:lumMod val="50000"/>
                  </a:schemeClr>
                </a:solidFill>
              </a:rPr>
              <a:t>应用部署</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应用发放</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应用管理</a:t>
            </a:r>
            <a:endParaRPr lang="en-US" altLang="zh-CN" dirty="0" smtClean="0">
              <a:solidFill>
                <a:schemeClr val="bg1">
                  <a:lumMod val="50000"/>
                </a:schemeClr>
              </a:solidFill>
            </a:endParaRPr>
          </a:p>
          <a:p>
            <a:endParaRPr lang="en-US" altLang="zh-CN" dirty="0" smtClean="0"/>
          </a:p>
          <a:p>
            <a:endParaRPr lang="zh-CN" altLang="en-US" dirty="0"/>
          </a:p>
        </p:txBody>
      </p:sp>
    </p:spTree>
    <p:extLst>
      <p:ext uri="{BB962C8B-B14F-4D97-AF65-F5344CB8AC3E}">
        <p14:creationId xmlns:p14="http://schemas.microsoft.com/office/powerpoint/2010/main" val="115053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应用虚拟化解决方案逻辑架构</a:t>
            </a:r>
            <a:endParaRPr lang="en-US"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73" name="Object 1"/>
          <p:cNvGraphicFramePr>
            <a:graphicFrameLocks noChangeAspect="1"/>
          </p:cNvGraphicFramePr>
          <p:nvPr>
            <p:extLst>
              <p:ext uri="{D42A27DB-BD31-4B8C-83A1-F6EECF244321}">
                <p14:modId xmlns:p14="http://schemas.microsoft.com/office/powerpoint/2010/main" val="374513038"/>
              </p:ext>
            </p:extLst>
          </p:nvPr>
        </p:nvGraphicFramePr>
        <p:xfrm>
          <a:off x="755650" y="1376363"/>
          <a:ext cx="7848600" cy="4810813"/>
        </p:xfrm>
        <a:graphic>
          <a:graphicData uri="http://schemas.openxmlformats.org/presentationml/2006/ole">
            <mc:AlternateContent xmlns:mc="http://schemas.openxmlformats.org/markup-compatibility/2006">
              <mc:Choice xmlns:v="urn:schemas-microsoft-com:vml" Requires="v">
                <p:oleObj spid="_x0000_s4136" name="Visio" r:id="rId4" imgW="5723795" imgH="3888828" progId="Visio.Drawing.11">
                  <p:embed/>
                </p:oleObj>
              </mc:Choice>
              <mc:Fallback>
                <p:oleObj name="Visio" r:id="rId4" imgW="5723795" imgH="3888828" progId="Visio.Drawing.11">
                  <p:embed/>
                  <p:pic>
                    <p:nvPicPr>
                      <p:cNvPr id="0" name=""/>
                      <p:cNvPicPr>
                        <a:picLocks noChangeAspect="1" noChangeArrowheads="1"/>
                      </p:cNvPicPr>
                      <p:nvPr/>
                    </p:nvPicPr>
                    <p:blipFill>
                      <a:blip r:embed="rId5"/>
                      <a:srcRect/>
                      <a:stretch>
                        <a:fillRect/>
                      </a:stretch>
                    </p:blipFill>
                    <p:spPr bwMode="auto">
                      <a:xfrm>
                        <a:off x="755650" y="1376363"/>
                        <a:ext cx="7848600" cy="481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24547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解决方案软件组件</a:t>
            </a:r>
            <a:endParaRPr lang="en-US" dirty="0"/>
          </a:p>
        </p:txBody>
      </p:sp>
      <p:graphicFrame>
        <p:nvGraphicFramePr>
          <p:cNvPr id="5" name="表格 4"/>
          <p:cNvGraphicFramePr>
            <a:graphicFrameLocks noGrp="1"/>
          </p:cNvGraphicFramePr>
          <p:nvPr>
            <p:extLst/>
          </p:nvPr>
        </p:nvGraphicFramePr>
        <p:xfrm>
          <a:off x="755650" y="1376363"/>
          <a:ext cx="7848600" cy="4636784"/>
        </p:xfrm>
        <a:graphic>
          <a:graphicData uri="http://schemas.openxmlformats.org/drawingml/2006/table">
            <a:tbl>
              <a:tblPr/>
              <a:tblGrid>
                <a:gridCol w="1656110"/>
                <a:gridCol w="1908212"/>
                <a:gridCol w="4284278"/>
              </a:tblGrid>
              <a:tr h="394391">
                <a:tc>
                  <a:txBody>
                    <a:bodyPr/>
                    <a:lstStyle/>
                    <a:p>
                      <a:pPr marL="0" algn="ctr">
                        <a:lnSpc>
                          <a:spcPct val="140000"/>
                        </a:lnSpc>
                        <a:spcBef>
                          <a:spcPts val="0"/>
                        </a:spcBef>
                        <a:spcAft>
                          <a:spcPts val="0"/>
                        </a:spcAft>
                      </a:pPr>
                      <a:r>
                        <a:rPr lang="zh-CN" sz="1800" b="1" dirty="0"/>
                        <a:t>逻辑划分</a:t>
                      </a:r>
                      <a:endParaRPr lang="zh-CN" sz="1800" b="1" dirty="0">
                        <a:latin typeface="+mn-lt"/>
                        <a:ea typeface="+mn-ea"/>
                        <a:cs typeface="Book Antiqua"/>
                      </a:endParaRPr>
                    </a:p>
                  </a:txBody>
                  <a:tcPr marL="15766" marR="15766"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algn="ctr">
                        <a:lnSpc>
                          <a:spcPct val="140000"/>
                        </a:lnSpc>
                        <a:spcBef>
                          <a:spcPts val="0"/>
                        </a:spcBef>
                        <a:spcAft>
                          <a:spcPts val="0"/>
                        </a:spcAft>
                      </a:pPr>
                      <a:r>
                        <a:rPr lang="zh-CN" sz="1800" b="1" dirty="0"/>
                        <a:t>组件名称</a:t>
                      </a:r>
                      <a:endParaRPr lang="zh-CN" sz="1800" b="1" dirty="0">
                        <a:latin typeface="+mn-lt"/>
                        <a:ea typeface="+mn-ea"/>
                        <a:cs typeface="Book Antiqua"/>
                      </a:endParaRPr>
                    </a:p>
                  </a:txBody>
                  <a:tcPr marL="15766" marR="15766" marT="0" marB="0"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marL="0" algn="ctr">
                        <a:lnSpc>
                          <a:spcPct val="140000"/>
                        </a:lnSpc>
                        <a:spcBef>
                          <a:spcPts val="0"/>
                        </a:spcBef>
                        <a:spcAft>
                          <a:spcPts val="0"/>
                        </a:spcAft>
                      </a:pPr>
                      <a:r>
                        <a:rPr lang="zh-CN" sz="1800" b="1" dirty="0"/>
                        <a:t>功能</a:t>
                      </a:r>
                      <a:endParaRPr lang="zh-CN" sz="1800" b="1" dirty="0">
                        <a:latin typeface="+mn-lt"/>
                        <a:ea typeface="+mn-ea"/>
                        <a:cs typeface="Book Antiqua"/>
                      </a:endParaRPr>
                    </a:p>
                  </a:txBody>
                  <a:tcPr marL="15766" marR="15766"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395377">
                <a:tc>
                  <a:txBody>
                    <a:bodyPr/>
                    <a:lstStyle/>
                    <a:p>
                      <a:pPr marL="0" algn="ctr">
                        <a:lnSpc>
                          <a:spcPct val="140000"/>
                        </a:lnSpc>
                        <a:spcBef>
                          <a:spcPts val="0"/>
                        </a:spcBef>
                        <a:spcAft>
                          <a:spcPts val="0"/>
                        </a:spcAft>
                      </a:pPr>
                      <a:r>
                        <a:rPr lang="zh-CN" sz="1600" b="1" dirty="0"/>
                        <a:t>客户端</a:t>
                      </a:r>
                      <a:endParaRPr lang="zh-CN" sz="1600" b="1" dirty="0">
                        <a:latin typeface="+mn-lt"/>
                        <a:ea typeface="+mn-ea"/>
                        <a:cs typeface="Arial"/>
                      </a:endParaRPr>
                    </a:p>
                  </a:txBody>
                  <a:tcPr marL="15766" marR="15766" marT="0" marB="0" anchor="ctr">
                    <a:lnL w="28575" cap="flat" cmpd="sng" algn="ctr">
                      <a:solidFill>
                        <a:schemeClr val="tx1"/>
                      </a:solidFill>
                      <a:prstDash val="solid"/>
                      <a:round/>
                      <a:headEnd type="none" w="med" len="med"/>
                      <a:tailEnd type="none" w="med" len="med"/>
                    </a:lnL>
                  </a:tcPr>
                </a:tc>
                <a:tc>
                  <a:txBody>
                    <a:bodyPr/>
                    <a:lstStyle/>
                    <a:p>
                      <a:pPr marL="0" algn="ctr">
                        <a:lnSpc>
                          <a:spcPct val="140000"/>
                        </a:lnSpc>
                        <a:spcBef>
                          <a:spcPts val="0"/>
                        </a:spcBef>
                        <a:spcAft>
                          <a:spcPts val="0"/>
                        </a:spcAft>
                      </a:pPr>
                      <a:r>
                        <a:rPr lang="en-US" sz="1600" dirty="0" err="1"/>
                        <a:t>AccessClient</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en-US" sz="1600" dirty="0"/>
                        <a:t>HDP Client</a:t>
                      </a:r>
                      <a:r>
                        <a:rPr lang="zh-CN" sz="1600" dirty="0"/>
                        <a:t>客户端</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a:txBody>
                    <a:bodyPr/>
                    <a:lstStyle/>
                    <a:p>
                      <a:pPr marL="0" algn="ctr">
                        <a:lnSpc>
                          <a:spcPct val="140000"/>
                        </a:lnSpc>
                        <a:spcBef>
                          <a:spcPts val="0"/>
                        </a:spcBef>
                        <a:spcAft>
                          <a:spcPts val="0"/>
                        </a:spcAft>
                      </a:pPr>
                      <a:r>
                        <a:rPr lang="zh-CN" sz="1600" b="1" dirty="0"/>
                        <a:t>安全网关</a:t>
                      </a:r>
                      <a:endParaRPr lang="zh-CN" sz="1600" b="1" dirty="0">
                        <a:latin typeface="+mn-lt"/>
                        <a:ea typeface="+mn-ea"/>
                        <a:cs typeface="Arial"/>
                      </a:endParaRPr>
                    </a:p>
                  </a:txBody>
                  <a:tcPr marL="15766" marR="15766" marT="0" marB="0" anchor="ctr">
                    <a:lnL w="28575" cap="flat" cmpd="sng" algn="ctr">
                      <a:solidFill>
                        <a:schemeClr val="tx1"/>
                      </a:solidFill>
                      <a:prstDash val="solid"/>
                      <a:round/>
                      <a:headEnd type="none" w="med" len="med"/>
                      <a:tailEnd type="none" w="med" len="med"/>
                    </a:lnL>
                  </a:tcPr>
                </a:tc>
                <a:tc>
                  <a:txBody>
                    <a:bodyPr/>
                    <a:lstStyle/>
                    <a:p>
                      <a:pPr marL="0" algn="ctr">
                        <a:lnSpc>
                          <a:spcPct val="140000"/>
                        </a:lnSpc>
                        <a:spcBef>
                          <a:spcPts val="0"/>
                        </a:spcBef>
                        <a:spcAft>
                          <a:spcPts val="0"/>
                        </a:spcAft>
                      </a:pPr>
                      <a:r>
                        <a:rPr lang="en-US" sz="1600" dirty="0" err="1"/>
                        <a:t>vAG</a:t>
                      </a:r>
                      <a:r>
                        <a:rPr lang="en-US" sz="1600" dirty="0"/>
                        <a:t>/SVN</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安全接入网关</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rowSpan="6">
                  <a:txBody>
                    <a:bodyPr/>
                    <a:lstStyle/>
                    <a:p>
                      <a:pPr marL="0" algn="ctr">
                        <a:lnSpc>
                          <a:spcPct val="140000"/>
                        </a:lnSpc>
                        <a:spcBef>
                          <a:spcPts val="0"/>
                        </a:spcBef>
                        <a:spcAft>
                          <a:spcPts val="0"/>
                        </a:spcAft>
                      </a:pPr>
                      <a:r>
                        <a:rPr lang="zh-CN" sz="1600" b="1" dirty="0"/>
                        <a:t>基础架构组件</a:t>
                      </a:r>
                      <a:endParaRPr lang="zh-CN" sz="1600" b="1" dirty="0">
                        <a:latin typeface="+mn-lt"/>
                        <a:ea typeface="+mn-ea"/>
                        <a:cs typeface="Arial"/>
                      </a:endParaRPr>
                    </a:p>
                  </a:txBody>
                  <a:tcPr marL="15766" marR="15766" marT="0" marB="0" anchor="ctr">
                    <a:lnL w="28575" cap="flat" cmpd="sng" algn="ctr">
                      <a:solidFill>
                        <a:schemeClr val="tx1"/>
                      </a:solidFill>
                      <a:prstDash val="solid"/>
                      <a:round/>
                      <a:headEnd type="none" w="med" len="med"/>
                      <a:tailEnd type="none" w="med" len="med"/>
                    </a:lnL>
                  </a:tcPr>
                </a:tc>
                <a:tc>
                  <a:txBody>
                    <a:bodyPr/>
                    <a:lstStyle/>
                    <a:p>
                      <a:pPr marL="0" algn="ctr">
                        <a:lnSpc>
                          <a:spcPct val="140000"/>
                        </a:lnSpc>
                        <a:spcBef>
                          <a:spcPts val="0"/>
                        </a:spcBef>
                        <a:spcAft>
                          <a:spcPts val="0"/>
                        </a:spcAft>
                      </a:pPr>
                      <a:r>
                        <a:rPr lang="en-US" sz="1600" dirty="0"/>
                        <a:t>WI</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用户访问接入站点，进行应用呈现</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vMerge="1">
                  <a:txBody>
                    <a:bodyPr/>
                    <a:lstStyle/>
                    <a:p>
                      <a:endParaRPr lang="zh-CN" altLang="en-US"/>
                    </a:p>
                  </a:txBody>
                  <a:tcPr/>
                </a:tc>
                <a:tc>
                  <a:txBody>
                    <a:bodyPr/>
                    <a:lstStyle/>
                    <a:p>
                      <a:pPr marL="0" algn="ctr">
                        <a:lnSpc>
                          <a:spcPct val="140000"/>
                        </a:lnSpc>
                        <a:spcBef>
                          <a:spcPts val="0"/>
                        </a:spcBef>
                        <a:spcAft>
                          <a:spcPts val="0"/>
                        </a:spcAft>
                      </a:pPr>
                      <a:r>
                        <a:rPr lang="en-US" sz="1600" dirty="0"/>
                        <a:t>HDC</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提供会话接入管理功能</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vMerge="1">
                  <a:txBody>
                    <a:bodyPr/>
                    <a:lstStyle/>
                    <a:p>
                      <a:endParaRPr lang="zh-CN" altLang="en-US"/>
                    </a:p>
                  </a:txBody>
                  <a:tcPr/>
                </a:tc>
                <a:tc>
                  <a:txBody>
                    <a:bodyPr/>
                    <a:lstStyle/>
                    <a:p>
                      <a:pPr marL="0" algn="ctr">
                        <a:lnSpc>
                          <a:spcPct val="140000"/>
                        </a:lnSpc>
                        <a:spcBef>
                          <a:spcPts val="0"/>
                        </a:spcBef>
                        <a:spcAft>
                          <a:spcPts val="0"/>
                        </a:spcAft>
                      </a:pPr>
                      <a:r>
                        <a:rPr lang="en-US" sz="1600" dirty="0"/>
                        <a:t>License</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en-US" sz="1600" dirty="0"/>
                        <a:t>license</a:t>
                      </a:r>
                      <a:r>
                        <a:rPr lang="zh-CN" sz="1600" dirty="0"/>
                        <a:t>许可协议服务器</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vMerge="1">
                  <a:txBody>
                    <a:bodyPr/>
                    <a:lstStyle/>
                    <a:p>
                      <a:endParaRPr lang="zh-CN" altLang="en-US"/>
                    </a:p>
                  </a:txBody>
                  <a:tcPr/>
                </a:tc>
                <a:tc>
                  <a:txBody>
                    <a:bodyPr/>
                    <a:lstStyle/>
                    <a:p>
                      <a:pPr marL="0" algn="ctr">
                        <a:lnSpc>
                          <a:spcPct val="140000"/>
                        </a:lnSpc>
                        <a:spcBef>
                          <a:spcPts val="0"/>
                        </a:spcBef>
                        <a:spcAft>
                          <a:spcPts val="0"/>
                        </a:spcAft>
                      </a:pPr>
                      <a:r>
                        <a:rPr lang="en-US" sz="1600" dirty="0" err="1"/>
                        <a:t>GaussDB</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存放系统数据</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684000">
                <a:tc vMerge="1">
                  <a:txBody>
                    <a:bodyPr/>
                    <a:lstStyle/>
                    <a:p>
                      <a:endParaRPr lang="zh-CN" altLang="en-US"/>
                    </a:p>
                  </a:txBody>
                  <a:tcPr/>
                </a:tc>
                <a:tc>
                  <a:txBody>
                    <a:bodyPr/>
                    <a:lstStyle/>
                    <a:p>
                      <a:pPr marL="0" algn="ctr">
                        <a:lnSpc>
                          <a:spcPct val="140000"/>
                        </a:lnSpc>
                        <a:spcBef>
                          <a:spcPts val="0"/>
                        </a:spcBef>
                        <a:spcAft>
                          <a:spcPts val="0"/>
                        </a:spcAft>
                      </a:pPr>
                      <a:r>
                        <a:rPr lang="en-US" sz="1600" dirty="0"/>
                        <a:t>ITA</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虚拟应用业务发放，监控系统性能和用户访问体验</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vMerge="1">
                  <a:txBody>
                    <a:bodyPr/>
                    <a:lstStyle/>
                    <a:p>
                      <a:endParaRPr lang="zh-CN" altLang="en-US"/>
                    </a:p>
                  </a:txBody>
                  <a:tcPr/>
                </a:tc>
                <a:tc>
                  <a:txBody>
                    <a:bodyPr/>
                    <a:lstStyle/>
                    <a:p>
                      <a:pPr marL="0" algn="ctr">
                        <a:lnSpc>
                          <a:spcPct val="140000"/>
                        </a:lnSpc>
                        <a:spcBef>
                          <a:spcPts val="0"/>
                        </a:spcBef>
                        <a:spcAft>
                          <a:spcPts val="0"/>
                        </a:spcAft>
                      </a:pPr>
                      <a:r>
                        <a:rPr lang="en-US" sz="1600"/>
                        <a:t>TCM</a:t>
                      </a:r>
                      <a:endParaRPr lang="zh-CN" sz="160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对</a:t>
                      </a:r>
                      <a:r>
                        <a:rPr lang="en-US" sz="1600" dirty="0"/>
                        <a:t>TC</a:t>
                      </a:r>
                      <a:r>
                        <a:rPr lang="zh-CN" sz="1600" dirty="0"/>
                        <a:t>进行管理</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rowSpan="2">
                  <a:txBody>
                    <a:bodyPr/>
                    <a:lstStyle/>
                    <a:p>
                      <a:pPr marL="0" algn="ctr">
                        <a:lnSpc>
                          <a:spcPct val="140000"/>
                        </a:lnSpc>
                        <a:spcBef>
                          <a:spcPts val="0"/>
                        </a:spcBef>
                        <a:spcAft>
                          <a:spcPts val="0"/>
                        </a:spcAft>
                      </a:pPr>
                      <a:r>
                        <a:rPr lang="zh-CN" sz="1600" b="1" dirty="0"/>
                        <a:t>应用发布服务器</a:t>
                      </a:r>
                      <a:endParaRPr lang="zh-CN" sz="1600" b="1" dirty="0">
                        <a:latin typeface="+mn-lt"/>
                        <a:ea typeface="+mn-ea"/>
                        <a:cs typeface="Arial"/>
                      </a:endParaRPr>
                    </a:p>
                  </a:txBody>
                  <a:tcPr marL="15766" marR="15766"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algn="ctr">
                        <a:lnSpc>
                          <a:spcPct val="140000"/>
                        </a:lnSpc>
                        <a:spcBef>
                          <a:spcPts val="0"/>
                        </a:spcBef>
                        <a:spcAft>
                          <a:spcPts val="0"/>
                        </a:spcAft>
                      </a:pPr>
                      <a:r>
                        <a:rPr lang="en-US" sz="1600" dirty="0"/>
                        <a:t>RD Licensing</a:t>
                      </a:r>
                      <a:endParaRPr lang="zh-CN" sz="1600" dirty="0">
                        <a:latin typeface="+mn-lt"/>
                        <a:ea typeface="+mn-ea"/>
                        <a:cs typeface="Arial"/>
                      </a:endParaRPr>
                    </a:p>
                  </a:txBody>
                  <a:tcPr marL="15766" marR="15766" marT="0" marB="0" anchor="ctr"/>
                </a:tc>
                <a:tc>
                  <a:txBody>
                    <a:bodyPr/>
                    <a:lstStyle/>
                    <a:p>
                      <a:pPr marL="0" algn="l">
                        <a:lnSpc>
                          <a:spcPct val="140000"/>
                        </a:lnSpc>
                        <a:spcBef>
                          <a:spcPts val="0"/>
                        </a:spcBef>
                        <a:spcAft>
                          <a:spcPts val="0"/>
                        </a:spcAft>
                      </a:pPr>
                      <a:r>
                        <a:rPr lang="zh-CN" sz="1600" dirty="0"/>
                        <a:t>微软</a:t>
                      </a:r>
                      <a:r>
                        <a:rPr lang="en-US" sz="1600" dirty="0"/>
                        <a:t>RDS</a:t>
                      </a:r>
                      <a:r>
                        <a:rPr lang="zh-CN" sz="1600" dirty="0"/>
                        <a:t>访问许可协议</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tcPr>
                </a:tc>
              </a:tr>
              <a:tr h="395377">
                <a:tc vMerge="1">
                  <a:txBody>
                    <a:bodyPr/>
                    <a:lstStyle/>
                    <a:p>
                      <a:endParaRPr lang="zh-CN" altLang="en-US"/>
                    </a:p>
                  </a:txBody>
                  <a:tcPr/>
                </a:tc>
                <a:tc>
                  <a:txBody>
                    <a:bodyPr/>
                    <a:lstStyle/>
                    <a:p>
                      <a:pPr marL="0" algn="ctr">
                        <a:lnSpc>
                          <a:spcPct val="140000"/>
                        </a:lnSpc>
                        <a:spcBef>
                          <a:spcPts val="0"/>
                        </a:spcBef>
                        <a:spcAft>
                          <a:spcPts val="0"/>
                        </a:spcAft>
                      </a:pPr>
                      <a:r>
                        <a:rPr lang="en-US" sz="1600"/>
                        <a:t>APS(HDA)</a:t>
                      </a:r>
                      <a:endParaRPr lang="zh-CN" sz="1600">
                        <a:latin typeface="+mn-lt"/>
                        <a:ea typeface="+mn-ea"/>
                        <a:cs typeface="Arial"/>
                      </a:endParaRPr>
                    </a:p>
                  </a:txBody>
                  <a:tcPr marL="15766" marR="15766" marT="0" marB="0" anchor="ctr">
                    <a:lnB w="28575" cap="flat" cmpd="sng" algn="ctr">
                      <a:solidFill>
                        <a:schemeClr val="tx1"/>
                      </a:solidFill>
                      <a:prstDash val="solid"/>
                      <a:round/>
                      <a:headEnd type="none" w="med" len="med"/>
                      <a:tailEnd type="none" w="med" len="med"/>
                    </a:lnB>
                  </a:tcPr>
                </a:tc>
                <a:tc>
                  <a:txBody>
                    <a:bodyPr/>
                    <a:lstStyle/>
                    <a:p>
                      <a:pPr marL="0" algn="l">
                        <a:lnSpc>
                          <a:spcPct val="140000"/>
                        </a:lnSpc>
                        <a:spcBef>
                          <a:spcPts val="0"/>
                        </a:spcBef>
                        <a:spcAft>
                          <a:spcPts val="0"/>
                        </a:spcAft>
                      </a:pPr>
                      <a:r>
                        <a:rPr lang="zh-CN" sz="1600" dirty="0"/>
                        <a:t>应用发布计算资源</a:t>
                      </a:r>
                      <a:endParaRPr lang="zh-CN" sz="1600" dirty="0">
                        <a:latin typeface="+mn-lt"/>
                        <a:ea typeface="+mn-ea"/>
                        <a:cs typeface="Arial"/>
                      </a:endParaRP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0740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应用虚拟化物理拓扑</a:t>
            </a:r>
            <a:endParaRPr lang="en-US" dirty="0"/>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1441" name="Object 1"/>
          <p:cNvGraphicFramePr>
            <a:graphicFrameLocks noChangeAspect="1"/>
          </p:cNvGraphicFramePr>
          <p:nvPr>
            <p:extLst>
              <p:ext uri="{D42A27DB-BD31-4B8C-83A1-F6EECF244321}">
                <p14:modId xmlns:p14="http://schemas.microsoft.com/office/powerpoint/2010/main" val="1910619119"/>
              </p:ext>
            </p:extLst>
          </p:nvPr>
        </p:nvGraphicFramePr>
        <p:xfrm>
          <a:off x="1403648" y="1376363"/>
          <a:ext cx="6552728" cy="5345112"/>
        </p:xfrm>
        <a:graphic>
          <a:graphicData uri="http://schemas.openxmlformats.org/presentationml/2006/ole">
            <mc:AlternateContent xmlns:mc="http://schemas.openxmlformats.org/markup-compatibility/2006">
              <mc:Choice xmlns:v="urn:schemas-microsoft-com:vml" Requires="v">
                <p:oleObj spid="_x0000_s5160" name="Visio" r:id="rId4" imgW="6213054" imgH="6082862" progId="Visio.Drawing.11">
                  <p:embed/>
                </p:oleObj>
              </mc:Choice>
              <mc:Fallback>
                <p:oleObj name="Visio" r:id="rId4" imgW="6213054" imgH="6082862" progId="Visio.Drawing.11">
                  <p:embed/>
                  <p:pic>
                    <p:nvPicPr>
                      <p:cNvPr id="0" name=""/>
                      <p:cNvPicPr>
                        <a:picLocks noChangeAspect="1" noChangeArrowheads="1"/>
                      </p:cNvPicPr>
                      <p:nvPr/>
                    </p:nvPicPr>
                    <p:blipFill>
                      <a:blip r:embed="rId5"/>
                      <a:srcRect/>
                      <a:stretch>
                        <a:fillRect/>
                      </a:stretch>
                    </p:blipFill>
                    <p:spPr bwMode="auto">
                      <a:xfrm>
                        <a:off x="1403648" y="1376363"/>
                        <a:ext cx="6552728" cy="5345112"/>
                      </a:xfrm>
                      <a:prstGeom prst="rect">
                        <a:avLst/>
                      </a:prstGeom>
                      <a:noFill/>
                      <a:extLst/>
                    </p:spPr>
                  </p:pic>
                </p:oleObj>
              </mc:Fallback>
            </mc:AlternateContent>
          </a:graphicData>
        </a:graphic>
      </p:graphicFrame>
    </p:spTree>
    <p:extLst>
      <p:ext uri="{BB962C8B-B14F-4D97-AF65-F5344CB8AC3E}">
        <p14:creationId xmlns:p14="http://schemas.microsoft.com/office/powerpoint/2010/main" val="1346495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应用虚拟化规划</a:t>
            </a:r>
            <a:endParaRPr lang="zh-CN" altLang="en-US" dirty="0"/>
          </a:p>
        </p:txBody>
      </p:sp>
      <p:sp>
        <p:nvSpPr>
          <p:cNvPr id="4" name="文本占位符 3"/>
          <p:cNvSpPr>
            <a:spLocks noGrp="1"/>
          </p:cNvSpPr>
          <p:nvPr>
            <p:ph type="body" sz="quarter" idx="10"/>
          </p:nvPr>
        </p:nvSpPr>
        <p:spPr/>
        <p:txBody>
          <a:bodyPr/>
          <a:lstStyle/>
          <a:p>
            <a:r>
              <a:rPr lang="en-US" altLang="zh-CN" dirty="0" smtClean="0"/>
              <a:t>APS</a:t>
            </a:r>
            <a:r>
              <a:rPr lang="zh-CN" altLang="zh-CN" dirty="0" smtClean="0"/>
              <a:t>规格：</a:t>
            </a:r>
            <a:r>
              <a:rPr lang="en-US" altLang="zh-CN" dirty="0" smtClean="0"/>
              <a:t>6vCPU</a:t>
            </a:r>
            <a:r>
              <a:rPr lang="zh-CN" altLang="zh-CN" dirty="0" smtClean="0"/>
              <a:t>、</a:t>
            </a:r>
            <a:r>
              <a:rPr lang="en-US" altLang="zh-CN" dirty="0" smtClean="0"/>
              <a:t>24G</a:t>
            </a:r>
            <a:r>
              <a:rPr lang="zh-CN" altLang="zh-CN" dirty="0" smtClean="0"/>
              <a:t>内存、</a:t>
            </a:r>
            <a:r>
              <a:rPr lang="en-US" altLang="zh-CN" dirty="0" smtClean="0"/>
              <a:t>80G</a:t>
            </a:r>
            <a:r>
              <a:rPr lang="zh-CN" altLang="zh-CN" dirty="0" smtClean="0"/>
              <a:t>硬盘空间</a:t>
            </a:r>
            <a:r>
              <a:rPr lang="zh-CN" altLang="en-US" dirty="0" smtClean="0"/>
              <a:t>。</a:t>
            </a:r>
            <a:endParaRPr lang="zh-CN" altLang="zh-CN" dirty="0" smtClean="0"/>
          </a:p>
          <a:p>
            <a:r>
              <a:rPr lang="en-US" altLang="zh-CN" dirty="0" smtClean="0"/>
              <a:t>IOPS</a:t>
            </a:r>
            <a:r>
              <a:rPr lang="zh-CN" altLang="zh-CN" dirty="0" smtClean="0"/>
              <a:t>总需求：</a:t>
            </a:r>
            <a:r>
              <a:rPr lang="en-US" altLang="zh-CN" dirty="0" smtClean="0"/>
              <a:t>OS</a:t>
            </a:r>
            <a:r>
              <a:rPr lang="zh-CN" altLang="zh-CN" dirty="0" smtClean="0"/>
              <a:t>为</a:t>
            </a:r>
            <a:r>
              <a:rPr lang="en-US" altLang="zh-CN" dirty="0" smtClean="0"/>
              <a:t>34</a:t>
            </a:r>
            <a:r>
              <a:rPr lang="zh-CN" altLang="zh-CN" dirty="0" smtClean="0"/>
              <a:t>个</a:t>
            </a:r>
            <a:r>
              <a:rPr lang="en-US" altLang="zh-CN" dirty="0" smtClean="0"/>
              <a:t>IOPS</a:t>
            </a:r>
            <a:r>
              <a:rPr lang="zh-CN" altLang="zh-CN" dirty="0" smtClean="0"/>
              <a:t>（考虑到</a:t>
            </a:r>
            <a:r>
              <a:rPr lang="en-US" altLang="zh-CN" dirty="0" smtClean="0"/>
              <a:t>Server</a:t>
            </a:r>
            <a:r>
              <a:rPr lang="zh-CN" altLang="zh-CN" dirty="0" smtClean="0"/>
              <a:t>）</a:t>
            </a:r>
            <a:r>
              <a:rPr lang="en-US" altLang="zh-CN" dirty="0" smtClean="0"/>
              <a:t>+ 5</a:t>
            </a:r>
            <a:r>
              <a:rPr lang="zh-CN" altLang="en-US" dirty="0" smtClean="0"/>
              <a:t>个</a:t>
            </a:r>
            <a:r>
              <a:rPr lang="en-US" altLang="zh-CN" dirty="0" smtClean="0"/>
              <a:t>IOPS * </a:t>
            </a:r>
            <a:r>
              <a:rPr lang="zh-CN" altLang="zh-CN" dirty="0" smtClean="0"/>
              <a:t>用户数</a:t>
            </a:r>
            <a:r>
              <a:rPr lang="zh-CN" altLang="en-US" dirty="0"/>
              <a:t>。</a:t>
            </a:r>
            <a:endParaRPr lang="en-US" altLang="zh-CN" dirty="0" smtClean="0"/>
          </a:p>
          <a:p>
            <a:pPr lvl="0"/>
            <a:r>
              <a:rPr lang="zh-CN" altLang="zh-CN" dirty="0" smtClean="0"/>
              <a:t>存储配置</a:t>
            </a:r>
            <a:r>
              <a:rPr lang="zh-CN" altLang="en-US" dirty="0" smtClean="0"/>
              <a:t>：</a:t>
            </a:r>
            <a:r>
              <a:rPr lang="zh-CN" altLang="zh-CN" dirty="0" smtClean="0"/>
              <a:t>可以根据需要配置</a:t>
            </a:r>
            <a:r>
              <a:rPr lang="en-US" altLang="zh-CN" dirty="0" smtClean="0"/>
              <a:t>NAS</a:t>
            </a:r>
            <a:r>
              <a:rPr lang="zh-CN" altLang="zh-CN" dirty="0" smtClean="0"/>
              <a:t>存储，用于存放用户配置文件和个人数据，容量根据实际需求确定。</a:t>
            </a:r>
          </a:p>
          <a:p>
            <a:endParaRPr lang="zh-CN" altLang="en-US" dirty="0"/>
          </a:p>
        </p:txBody>
      </p:sp>
    </p:spTree>
    <p:extLst>
      <p:ext uri="{BB962C8B-B14F-4D97-AF65-F5344CB8AC3E}">
        <p14:creationId xmlns:p14="http://schemas.microsoft.com/office/powerpoint/2010/main" val="2655523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应用虚拟化软件架构</a:t>
            </a:r>
            <a:endParaRPr lang="en-US" dirty="0"/>
          </a:p>
        </p:txBody>
      </p:sp>
      <p:sp>
        <p:nvSpPr>
          <p:cNvPr id="604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0417" name="Object 1"/>
          <p:cNvGraphicFramePr>
            <a:graphicFrameLocks noChangeAspect="1"/>
          </p:cNvGraphicFramePr>
          <p:nvPr>
            <p:extLst>
              <p:ext uri="{D42A27DB-BD31-4B8C-83A1-F6EECF244321}">
                <p14:modId xmlns:p14="http://schemas.microsoft.com/office/powerpoint/2010/main" val="2338538452"/>
              </p:ext>
            </p:extLst>
          </p:nvPr>
        </p:nvGraphicFramePr>
        <p:xfrm>
          <a:off x="721915" y="1267344"/>
          <a:ext cx="7882335" cy="4249888"/>
        </p:xfrm>
        <a:graphic>
          <a:graphicData uri="http://schemas.openxmlformats.org/presentationml/2006/ole">
            <mc:AlternateContent xmlns:mc="http://schemas.openxmlformats.org/markup-compatibility/2006">
              <mc:Choice xmlns:v="urn:schemas-microsoft-com:vml" Requires="v">
                <p:oleObj spid="_x0000_s6184" name="Visio" r:id="rId4" imgW="7138962" imgH="3323897" progId="Visio.Drawing.11">
                  <p:embed/>
                </p:oleObj>
              </mc:Choice>
              <mc:Fallback>
                <p:oleObj name="Visio" r:id="rId4" imgW="7138962" imgH="3323897" progId="Visio.Drawing.11">
                  <p:embed/>
                  <p:pic>
                    <p:nvPicPr>
                      <p:cNvPr id="0" name=""/>
                      <p:cNvPicPr>
                        <a:picLocks noChangeAspect="1" noChangeArrowheads="1"/>
                      </p:cNvPicPr>
                      <p:nvPr/>
                    </p:nvPicPr>
                    <p:blipFill>
                      <a:blip r:embed="rId5"/>
                      <a:srcRect/>
                      <a:stretch>
                        <a:fillRect/>
                      </a:stretch>
                    </p:blipFill>
                    <p:spPr bwMode="auto">
                      <a:xfrm>
                        <a:off x="721915" y="1267344"/>
                        <a:ext cx="7882335" cy="4249888"/>
                      </a:xfrm>
                      <a:prstGeom prst="rect">
                        <a:avLst/>
                      </a:prstGeom>
                      <a:noFill/>
                      <a:extLst/>
                    </p:spPr>
                  </p:pic>
                </p:oleObj>
              </mc:Fallback>
            </mc:AlternateContent>
          </a:graphicData>
        </a:graphic>
      </p:graphicFrame>
    </p:spTree>
    <p:extLst>
      <p:ext uri="{BB962C8B-B14F-4D97-AF65-F5344CB8AC3E}">
        <p14:creationId xmlns:p14="http://schemas.microsoft.com/office/powerpoint/2010/main" val="911942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p:txBody>
          <a:bodyPr/>
          <a:lstStyle/>
          <a:p>
            <a:r>
              <a:rPr lang="zh-CN" altLang="en-US" dirty="0" smtClean="0"/>
              <a:t>应用虚拟化技术与方案</a:t>
            </a:r>
            <a:endParaRPr lang="zh-CN" altLang="en-US" dirty="0"/>
          </a:p>
        </p:txBody>
      </p:sp>
      <p:sp>
        <p:nvSpPr>
          <p:cNvPr id="11267"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761701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Rounded Rectangle 351"/>
          <p:cNvSpPr/>
          <p:nvPr/>
        </p:nvSpPr>
        <p:spPr>
          <a:xfrm>
            <a:off x="3505200" y="3077108"/>
            <a:ext cx="3810000" cy="2209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sz="1800" dirty="0"/>
          </a:p>
        </p:txBody>
      </p:sp>
      <p:grpSp>
        <p:nvGrpSpPr>
          <p:cNvPr id="2" name="Group 540"/>
          <p:cNvGrpSpPr>
            <a:grpSpLocks/>
          </p:cNvGrpSpPr>
          <p:nvPr/>
        </p:nvGrpSpPr>
        <p:grpSpPr bwMode="auto">
          <a:xfrm>
            <a:off x="5033963" y="5423433"/>
            <a:ext cx="709612" cy="777875"/>
            <a:chOff x="4251" y="2258"/>
            <a:chExt cx="447" cy="490"/>
          </a:xfrm>
        </p:grpSpPr>
        <p:grpSp>
          <p:nvGrpSpPr>
            <p:cNvPr id="3" name="Group 360"/>
            <p:cNvGrpSpPr>
              <a:grpSpLocks/>
            </p:cNvGrpSpPr>
            <p:nvPr/>
          </p:nvGrpSpPr>
          <p:grpSpPr bwMode="auto">
            <a:xfrm>
              <a:off x="4256" y="2258"/>
              <a:ext cx="333" cy="436"/>
              <a:chOff x="2450" y="2494"/>
              <a:chExt cx="496" cy="652"/>
            </a:xfrm>
          </p:grpSpPr>
          <p:sp>
            <p:nvSpPr>
              <p:cNvPr id="209938"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09939"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09940"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41"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42"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09943"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44"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45"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46"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4" name="Group 174"/>
            <p:cNvGrpSpPr>
              <a:grpSpLocks/>
            </p:cNvGrpSpPr>
            <p:nvPr/>
          </p:nvGrpSpPr>
          <p:grpSpPr bwMode="auto">
            <a:xfrm>
              <a:off x="4472" y="2428"/>
              <a:ext cx="226" cy="320"/>
              <a:chOff x="3598" y="2782"/>
              <a:chExt cx="454" cy="369"/>
            </a:xfrm>
          </p:grpSpPr>
          <p:sp>
            <p:nvSpPr>
              <p:cNvPr id="209948"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09949" name="Freeform 176"/>
              <p:cNvSpPr>
                <a:spLocks/>
              </p:cNvSpPr>
              <p:nvPr/>
            </p:nvSpPr>
            <p:spPr bwMode="auto">
              <a:xfrm>
                <a:off x="4047" y="3080"/>
                <a:ext cx="1" cy="2"/>
              </a:xfrm>
              <a:custGeom>
                <a:avLst/>
                <a:gdLst>
                  <a:gd name="T0" fmla="*/ 0 w 1"/>
                  <a:gd name="T1" fmla="*/ 0 h 1"/>
                  <a:gd name="T2" fmla="*/ 0 w 1"/>
                  <a:gd name="T3" fmla="*/ 0 h 1"/>
                  <a:gd name="T4" fmla="*/ 0 w 1"/>
                  <a:gd name="T5" fmla="*/ 2097152 h 1"/>
                  <a:gd name="T6" fmla="*/ 0 w 1"/>
                  <a:gd name="T7" fmla="*/ 2097152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CN" altLang="en-US">
                  <a:latin typeface="+mn-lt"/>
                  <a:ea typeface="+mn-ea"/>
                </a:endParaRPr>
              </a:p>
            </p:txBody>
          </p:sp>
          <p:sp>
            <p:nvSpPr>
              <p:cNvPr id="209950" name="Freeform 177"/>
              <p:cNvSpPr>
                <a:spLocks/>
              </p:cNvSpPr>
              <p:nvPr/>
            </p:nvSpPr>
            <p:spPr bwMode="auto">
              <a:xfrm>
                <a:off x="3602" y="3077"/>
                <a:ext cx="445" cy="69"/>
              </a:xfrm>
              <a:custGeom>
                <a:avLst/>
                <a:gdLst>
                  <a:gd name="T0" fmla="*/ 0 w 188"/>
                  <a:gd name="T1" fmla="*/ 0 h 29"/>
                  <a:gd name="T2" fmla="*/ 0 w 188"/>
                  <a:gd name="T3" fmla="*/ 172945514 h 29"/>
                  <a:gd name="T4" fmla="*/ 2147483647 w 188"/>
                  <a:gd name="T5" fmla="*/ 2147483647 h 29"/>
                  <a:gd name="T6" fmla="*/ 2147483647 w 188"/>
                  <a:gd name="T7" fmla="*/ 172945514 h 29"/>
                  <a:gd name="T8" fmla="*/ 2147483647 w 188"/>
                  <a:gd name="T9" fmla="*/ 72687246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CN" altLang="en-US">
                  <a:latin typeface="+mn-lt"/>
                  <a:ea typeface="+mn-ea"/>
                </a:endParaRPr>
              </a:p>
            </p:txBody>
          </p:sp>
          <p:sp>
            <p:nvSpPr>
              <p:cNvPr id="20995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en-US" altLang="zh-CN" sz="1800">
                  <a:solidFill>
                    <a:schemeClr val="tx1"/>
                  </a:solidFill>
                  <a:latin typeface="+mn-lt"/>
                  <a:ea typeface="+mn-ea"/>
                </a:endParaRPr>
              </a:p>
            </p:txBody>
          </p:sp>
          <p:sp>
            <p:nvSpPr>
              <p:cNvPr id="209952"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53"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33156753 h 156"/>
                  <a:gd name="T14" fmla="*/ 2147483647 w 192"/>
                  <a:gd name="T15" fmla="*/ 2074320237 h 156"/>
                  <a:gd name="T16" fmla="*/ 2147483647 w 192"/>
                  <a:gd name="T17" fmla="*/ 0 h 156"/>
                  <a:gd name="T18" fmla="*/ 0 w 192"/>
                  <a:gd name="T19" fmla="*/ 2074320237 h 156"/>
                  <a:gd name="T20" fmla="*/ 0 w 192"/>
                  <a:gd name="T21" fmla="*/ 2147483647 h 156"/>
                  <a:gd name="T22" fmla="*/ 266665517 w 192"/>
                  <a:gd name="T23" fmla="*/ 2074320237 h 156"/>
                  <a:gd name="T24" fmla="*/ 2147483647 w 192"/>
                  <a:gd name="T25" fmla="*/ 267908352 h 156"/>
                  <a:gd name="T26" fmla="*/ 2147483647 w 192"/>
                  <a:gd name="T27" fmla="*/ 2074320237 h 156"/>
                  <a:gd name="T28" fmla="*/ 2147483647 w 192"/>
                  <a:gd name="T29" fmla="*/ 2133156753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66665517 w 192"/>
                  <a:gd name="T41" fmla="*/ 2147483647 h 156"/>
                  <a:gd name="T42" fmla="*/ 266665517 w 192"/>
                  <a:gd name="T43" fmla="*/ 2147483647 h 156"/>
                  <a:gd name="T44" fmla="*/ 266665517 w 192"/>
                  <a:gd name="T45" fmla="*/ 207432023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CN" altLang="en-US">
                  <a:latin typeface="+mn-lt"/>
                  <a:ea typeface="+mn-ea"/>
                </a:endParaRPr>
              </a:p>
            </p:txBody>
          </p:sp>
        </p:grpSp>
      </p:grpSp>
      <p:grpSp>
        <p:nvGrpSpPr>
          <p:cNvPr id="5" name="Group 360"/>
          <p:cNvGrpSpPr>
            <a:grpSpLocks/>
          </p:cNvGrpSpPr>
          <p:nvPr/>
        </p:nvGrpSpPr>
        <p:grpSpPr bwMode="auto">
          <a:xfrm>
            <a:off x="5073650" y="1857909"/>
            <a:ext cx="527050" cy="692150"/>
            <a:chOff x="2450" y="2494"/>
            <a:chExt cx="496" cy="652"/>
          </a:xfrm>
        </p:grpSpPr>
        <p:sp>
          <p:nvSpPr>
            <p:cNvPr id="20996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0996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0996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6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6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0997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7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7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73"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6" name="Group 81"/>
          <p:cNvGrpSpPr>
            <a:grpSpLocks/>
          </p:cNvGrpSpPr>
          <p:nvPr/>
        </p:nvGrpSpPr>
        <p:grpSpPr bwMode="auto">
          <a:xfrm>
            <a:off x="4870450" y="1988083"/>
            <a:ext cx="306388" cy="388939"/>
            <a:chOff x="2627" y="1822"/>
            <a:chExt cx="510" cy="677"/>
          </a:xfrm>
        </p:grpSpPr>
        <p:sp>
          <p:nvSpPr>
            <p:cNvPr id="209975"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000">
                <a:latin typeface="+mn-lt"/>
                <a:ea typeface="+mn-ea"/>
              </a:endParaRPr>
            </a:p>
          </p:txBody>
        </p:sp>
        <p:sp>
          <p:nvSpPr>
            <p:cNvPr id="209976"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77"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000">
                <a:latin typeface="+mn-lt"/>
                <a:ea typeface="+mn-ea"/>
              </a:endParaRPr>
            </a:p>
          </p:txBody>
        </p:sp>
        <p:sp>
          <p:nvSpPr>
            <p:cNvPr id="209978"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000">
                <a:latin typeface="+mn-lt"/>
                <a:ea typeface="+mn-ea"/>
              </a:endParaRPr>
            </a:p>
          </p:txBody>
        </p:sp>
        <p:sp>
          <p:nvSpPr>
            <p:cNvPr id="209979"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0"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000">
                <a:latin typeface="+mn-lt"/>
                <a:ea typeface="+mn-ea"/>
              </a:endParaRPr>
            </a:p>
          </p:txBody>
        </p:sp>
        <p:sp>
          <p:nvSpPr>
            <p:cNvPr id="209981"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000">
                <a:latin typeface="+mn-lt"/>
                <a:ea typeface="+mn-ea"/>
              </a:endParaRPr>
            </a:p>
          </p:txBody>
        </p:sp>
        <p:sp>
          <p:nvSpPr>
            <p:cNvPr id="209982"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000">
                <a:latin typeface="+mn-lt"/>
                <a:ea typeface="+mn-ea"/>
              </a:endParaRPr>
            </a:p>
          </p:txBody>
        </p:sp>
        <p:sp>
          <p:nvSpPr>
            <p:cNvPr id="209983"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4"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5"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6"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7"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8"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9"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000">
                <a:latin typeface="+mn-lt"/>
                <a:ea typeface="+mn-ea"/>
              </a:endParaRPr>
            </a:p>
          </p:txBody>
        </p:sp>
        <p:grpSp>
          <p:nvGrpSpPr>
            <p:cNvPr id="7" name="Group 97"/>
            <p:cNvGrpSpPr>
              <a:grpSpLocks/>
            </p:cNvGrpSpPr>
            <p:nvPr/>
          </p:nvGrpSpPr>
          <p:grpSpPr bwMode="auto">
            <a:xfrm>
              <a:off x="2815" y="1973"/>
              <a:ext cx="132" cy="241"/>
              <a:chOff x="3641" y="1959"/>
              <a:chExt cx="248" cy="451"/>
            </a:xfrm>
          </p:grpSpPr>
          <p:sp>
            <p:nvSpPr>
              <p:cNvPr id="209991"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000">
                  <a:latin typeface="+mn-lt"/>
                  <a:ea typeface="+mn-ea"/>
                </a:endParaRPr>
              </a:p>
            </p:txBody>
          </p:sp>
          <p:sp>
            <p:nvSpPr>
              <p:cNvPr id="209992"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000">
                  <a:solidFill>
                    <a:schemeClr val="tx1"/>
                  </a:solidFill>
                  <a:latin typeface="+mn-lt"/>
                  <a:ea typeface="+mn-ea"/>
                </a:endParaRPr>
              </a:p>
            </p:txBody>
          </p:sp>
          <p:sp>
            <p:nvSpPr>
              <p:cNvPr id="209993"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000">
                  <a:latin typeface="+mn-lt"/>
                  <a:ea typeface="+mn-ea"/>
                </a:endParaRPr>
              </a:p>
            </p:txBody>
          </p:sp>
          <p:sp>
            <p:nvSpPr>
              <p:cNvPr id="209994"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000">
                  <a:solidFill>
                    <a:schemeClr val="tx1"/>
                  </a:solidFill>
                  <a:latin typeface="+mn-lt"/>
                  <a:ea typeface="+mn-ea"/>
                </a:endParaRPr>
              </a:p>
            </p:txBody>
          </p:sp>
          <p:sp>
            <p:nvSpPr>
              <p:cNvPr id="209995"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000">
                  <a:solidFill>
                    <a:schemeClr val="tx1"/>
                  </a:solidFill>
                  <a:latin typeface="+mn-lt"/>
                  <a:ea typeface="+mn-ea"/>
                </a:endParaRPr>
              </a:p>
            </p:txBody>
          </p:sp>
          <p:sp>
            <p:nvSpPr>
              <p:cNvPr id="209996"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000">
                  <a:latin typeface="+mn-lt"/>
                  <a:ea typeface="+mn-ea"/>
                </a:endParaRPr>
              </a:p>
            </p:txBody>
          </p:sp>
        </p:grpSp>
      </p:grpSp>
      <p:sp>
        <p:nvSpPr>
          <p:cNvPr id="209997" name="TextBox 365"/>
          <p:cNvSpPr txBox="1">
            <a:spLocks noChangeArrowheads="1"/>
          </p:cNvSpPr>
          <p:nvPr/>
        </p:nvSpPr>
        <p:spPr bwMode="auto">
          <a:xfrm>
            <a:off x="5638800" y="2086510"/>
            <a:ext cx="415498" cy="369332"/>
          </a:xfrm>
          <a:prstGeom prst="rect">
            <a:avLst/>
          </a:prstGeom>
          <a:noFill/>
          <a:ln w="9525">
            <a:noFill/>
            <a:miter lim="800000"/>
            <a:headEnd/>
            <a:tailEnd/>
          </a:ln>
        </p:spPr>
        <p:txBody>
          <a:bodyPr wrap="none">
            <a:spAutoFit/>
          </a:bodyPr>
          <a:lstStyle/>
          <a:p>
            <a:r>
              <a:rPr lang="en-GB" altLang="zh-CN" sz="1800" dirty="0">
                <a:solidFill>
                  <a:schemeClr val="tx1"/>
                </a:solidFill>
                <a:latin typeface="+mn-lt"/>
                <a:ea typeface="+mn-ea"/>
              </a:rPr>
              <a:t>WI</a:t>
            </a:r>
            <a:endParaRPr lang="en-US" altLang="zh-CN" sz="1800" dirty="0">
              <a:solidFill>
                <a:schemeClr val="tx1"/>
              </a:solidFill>
              <a:latin typeface="+mn-lt"/>
              <a:ea typeface="+mn-ea"/>
            </a:endParaRPr>
          </a:p>
        </p:txBody>
      </p:sp>
      <p:grpSp>
        <p:nvGrpSpPr>
          <p:cNvPr id="8" name="Group 20"/>
          <p:cNvGrpSpPr>
            <a:grpSpLocks/>
          </p:cNvGrpSpPr>
          <p:nvPr/>
        </p:nvGrpSpPr>
        <p:grpSpPr bwMode="auto">
          <a:xfrm>
            <a:off x="2007335" y="4622813"/>
            <a:ext cx="303213" cy="374651"/>
            <a:chOff x="4082" y="2501"/>
            <a:chExt cx="490" cy="644"/>
          </a:xfrm>
        </p:grpSpPr>
        <p:sp>
          <p:nvSpPr>
            <p:cNvPr id="20999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0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0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0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0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0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0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9" name="Group 20"/>
          <p:cNvGrpSpPr>
            <a:grpSpLocks/>
          </p:cNvGrpSpPr>
          <p:nvPr/>
        </p:nvGrpSpPr>
        <p:grpSpPr bwMode="auto">
          <a:xfrm>
            <a:off x="2159735" y="4775213"/>
            <a:ext cx="303213" cy="374651"/>
            <a:chOff x="4082" y="2501"/>
            <a:chExt cx="490" cy="644"/>
          </a:xfrm>
        </p:grpSpPr>
        <p:sp>
          <p:nvSpPr>
            <p:cNvPr id="21001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1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1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1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1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2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2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0" name="Group 20"/>
          <p:cNvGrpSpPr>
            <a:grpSpLocks/>
          </p:cNvGrpSpPr>
          <p:nvPr/>
        </p:nvGrpSpPr>
        <p:grpSpPr bwMode="auto">
          <a:xfrm>
            <a:off x="2312135" y="4927613"/>
            <a:ext cx="303213" cy="374651"/>
            <a:chOff x="4082" y="2501"/>
            <a:chExt cx="490" cy="644"/>
          </a:xfrm>
        </p:grpSpPr>
        <p:sp>
          <p:nvSpPr>
            <p:cNvPr id="21002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2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2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2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2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2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2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3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3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3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3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1" name="Group 20"/>
          <p:cNvGrpSpPr>
            <a:grpSpLocks/>
          </p:cNvGrpSpPr>
          <p:nvPr/>
        </p:nvGrpSpPr>
        <p:grpSpPr bwMode="auto">
          <a:xfrm>
            <a:off x="2464535" y="5080013"/>
            <a:ext cx="303213" cy="374651"/>
            <a:chOff x="4082" y="2501"/>
            <a:chExt cx="490" cy="644"/>
          </a:xfrm>
        </p:grpSpPr>
        <p:sp>
          <p:nvSpPr>
            <p:cNvPr id="21003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3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3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3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3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4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4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4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4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4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4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2" name="Group 20"/>
          <p:cNvGrpSpPr>
            <a:grpSpLocks/>
          </p:cNvGrpSpPr>
          <p:nvPr/>
        </p:nvGrpSpPr>
        <p:grpSpPr bwMode="auto">
          <a:xfrm>
            <a:off x="1967648" y="4765687"/>
            <a:ext cx="301625" cy="374651"/>
            <a:chOff x="4082" y="2501"/>
            <a:chExt cx="490" cy="644"/>
          </a:xfrm>
        </p:grpSpPr>
        <p:sp>
          <p:nvSpPr>
            <p:cNvPr id="21004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4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4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5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5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5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5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3" name="Group 20"/>
          <p:cNvGrpSpPr>
            <a:grpSpLocks/>
          </p:cNvGrpSpPr>
          <p:nvPr/>
        </p:nvGrpSpPr>
        <p:grpSpPr bwMode="auto">
          <a:xfrm>
            <a:off x="2120048" y="4918087"/>
            <a:ext cx="301625" cy="374651"/>
            <a:chOff x="4082" y="2501"/>
            <a:chExt cx="490" cy="644"/>
          </a:xfrm>
        </p:grpSpPr>
        <p:sp>
          <p:nvSpPr>
            <p:cNvPr id="21005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6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6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6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6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6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6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4" name="Group 20"/>
          <p:cNvGrpSpPr>
            <a:grpSpLocks/>
          </p:cNvGrpSpPr>
          <p:nvPr/>
        </p:nvGrpSpPr>
        <p:grpSpPr bwMode="auto">
          <a:xfrm>
            <a:off x="2272448" y="5070487"/>
            <a:ext cx="301625" cy="374651"/>
            <a:chOff x="4082" y="2501"/>
            <a:chExt cx="490" cy="644"/>
          </a:xfrm>
        </p:grpSpPr>
        <p:sp>
          <p:nvSpPr>
            <p:cNvPr id="21007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7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7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7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7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8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8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5" name="Group 20"/>
          <p:cNvGrpSpPr>
            <a:grpSpLocks/>
          </p:cNvGrpSpPr>
          <p:nvPr/>
        </p:nvGrpSpPr>
        <p:grpSpPr bwMode="auto">
          <a:xfrm>
            <a:off x="2424848" y="5222887"/>
            <a:ext cx="301625" cy="374651"/>
            <a:chOff x="4082" y="2501"/>
            <a:chExt cx="490" cy="644"/>
          </a:xfrm>
        </p:grpSpPr>
        <p:sp>
          <p:nvSpPr>
            <p:cNvPr id="21008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8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8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8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8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8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8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9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9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9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9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6" name="Group 20"/>
          <p:cNvGrpSpPr>
            <a:grpSpLocks/>
          </p:cNvGrpSpPr>
          <p:nvPr/>
        </p:nvGrpSpPr>
        <p:grpSpPr bwMode="auto">
          <a:xfrm>
            <a:off x="1905735" y="4918087"/>
            <a:ext cx="303213" cy="374651"/>
            <a:chOff x="4082" y="2501"/>
            <a:chExt cx="490" cy="644"/>
          </a:xfrm>
        </p:grpSpPr>
        <p:sp>
          <p:nvSpPr>
            <p:cNvPr id="21009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9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9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9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9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0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0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0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0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0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0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7" name="Group 20"/>
          <p:cNvGrpSpPr>
            <a:grpSpLocks/>
          </p:cNvGrpSpPr>
          <p:nvPr/>
        </p:nvGrpSpPr>
        <p:grpSpPr bwMode="auto">
          <a:xfrm>
            <a:off x="2058135" y="5070487"/>
            <a:ext cx="303213" cy="374651"/>
            <a:chOff x="4082" y="2501"/>
            <a:chExt cx="490" cy="644"/>
          </a:xfrm>
        </p:grpSpPr>
        <p:sp>
          <p:nvSpPr>
            <p:cNvPr id="21010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0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0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1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1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1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1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8" name="Group 20"/>
          <p:cNvGrpSpPr>
            <a:grpSpLocks/>
          </p:cNvGrpSpPr>
          <p:nvPr/>
        </p:nvGrpSpPr>
        <p:grpSpPr bwMode="auto">
          <a:xfrm>
            <a:off x="2210535" y="5222887"/>
            <a:ext cx="303213" cy="374651"/>
            <a:chOff x="4082" y="2501"/>
            <a:chExt cx="490" cy="644"/>
          </a:xfrm>
        </p:grpSpPr>
        <p:sp>
          <p:nvSpPr>
            <p:cNvPr id="21011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2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2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2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2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2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2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9" name="Group 20"/>
          <p:cNvGrpSpPr>
            <a:grpSpLocks/>
          </p:cNvGrpSpPr>
          <p:nvPr/>
        </p:nvGrpSpPr>
        <p:grpSpPr bwMode="auto">
          <a:xfrm>
            <a:off x="2362935" y="5375287"/>
            <a:ext cx="303213" cy="374651"/>
            <a:chOff x="4082" y="2501"/>
            <a:chExt cx="490" cy="644"/>
          </a:xfrm>
        </p:grpSpPr>
        <p:sp>
          <p:nvSpPr>
            <p:cNvPr id="21013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3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3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3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3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4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4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sp>
        <p:nvSpPr>
          <p:cNvPr id="210142" name="TextBox 511"/>
          <p:cNvSpPr txBox="1">
            <a:spLocks noChangeArrowheads="1"/>
          </p:cNvSpPr>
          <p:nvPr/>
        </p:nvSpPr>
        <p:spPr bwMode="auto">
          <a:xfrm>
            <a:off x="1324710" y="5368937"/>
            <a:ext cx="646331" cy="369332"/>
          </a:xfrm>
          <a:prstGeom prst="rect">
            <a:avLst/>
          </a:prstGeom>
          <a:noFill/>
          <a:ln w="9525">
            <a:noFill/>
            <a:miter lim="800000"/>
            <a:headEnd/>
            <a:tailEnd/>
          </a:ln>
        </p:spPr>
        <p:txBody>
          <a:bodyPr wrap="none">
            <a:spAutoFit/>
          </a:bodyPr>
          <a:lstStyle/>
          <a:p>
            <a:r>
              <a:rPr lang="en-US" altLang="zh-CN" sz="1800" dirty="0" smtClean="0">
                <a:latin typeface="+mn-lt"/>
                <a:ea typeface="+mn-ea"/>
              </a:rPr>
              <a:t>HDA</a:t>
            </a:r>
            <a:r>
              <a:rPr lang="en-GB" altLang="zh-CN" sz="1800" dirty="0" err="1" smtClean="0">
                <a:solidFill>
                  <a:schemeClr val="tx1"/>
                </a:solidFill>
                <a:latin typeface="+mn-lt"/>
                <a:ea typeface="+mn-ea"/>
              </a:rPr>
              <a:t>s</a:t>
            </a:r>
            <a:endParaRPr lang="en-GB" altLang="zh-CN" sz="1800" dirty="0">
              <a:solidFill>
                <a:schemeClr val="tx1"/>
              </a:solidFill>
              <a:latin typeface="+mn-lt"/>
              <a:ea typeface="+mn-ea"/>
            </a:endParaRPr>
          </a:p>
        </p:txBody>
      </p:sp>
      <p:sp>
        <p:nvSpPr>
          <p:cNvPr id="210143" name="TextBox 512"/>
          <p:cNvSpPr txBox="1">
            <a:spLocks noChangeArrowheads="1"/>
          </p:cNvSpPr>
          <p:nvPr/>
        </p:nvSpPr>
        <p:spPr bwMode="auto">
          <a:xfrm>
            <a:off x="5743575" y="5667908"/>
            <a:ext cx="415498"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AD</a:t>
            </a:r>
            <a:endParaRPr lang="en-US" altLang="zh-CN" sz="1800">
              <a:solidFill>
                <a:schemeClr val="tx1"/>
              </a:solidFill>
              <a:latin typeface="+mn-lt"/>
              <a:ea typeface="+mn-ea"/>
            </a:endParaRPr>
          </a:p>
        </p:txBody>
      </p:sp>
      <p:grpSp>
        <p:nvGrpSpPr>
          <p:cNvPr id="20" name="Group 360"/>
          <p:cNvGrpSpPr>
            <a:grpSpLocks/>
          </p:cNvGrpSpPr>
          <p:nvPr/>
        </p:nvGrpSpPr>
        <p:grpSpPr bwMode="auto">
          <a:xfrm>
            <a:off x="7700963" y="4801135"/>
            <a:ext cx="527050" cy="692150"/>
            <a:chOff x="2450" y="2494"/>
            <a:chExt cx="496" cy="652"/>
          </a:xfrm>
        </p:grpSpPr>
        <p:sp>
          <p:nvSpPr>
            <p:cNvPr id="21014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4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4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4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4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5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5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5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53"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210154" name="TextBox 564"/>
          <p:cNvSpPr txBox="1">
            <a:spLocks noChangeArrowheads="1"/>
          </p:cNvSpPr>
          <p:nvPr/>
        </p:nvSpPr>
        <p:spPr bwMode="auto">
          <a:xfrm>
            <a:off x="7413628" y="5450421"/>
            <a:ext cx="1019831"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License</a:t>
            </a:r>
            <a:endParaRPr lang="en-US" altLang="zh-CN" sz="1800">
              <a:solidFill>
                <a:schemeClr val="tx1"/>
              </a:solidFill>
              <a:latin typeface="+mn-lt"/>
              <a:ea typeface="+mn-ea"/>
            </a:endParaRPr>
          </a:p>
        </p:txBody>
      </p:sp>
      <p:sp>
        <p:nvSpPr>
          <p:cNvPr id="210156" name="AutoShape 205"/>
          <p:cNvSpPr>
            <a:spLocks noChangeArrowheads="1"/>
          </p:cNvSpPr>
          <p:nvPr/>
        </p:nvSpPr>
        <p:spPr bwMode="auto">
          <a:xfrm>
            <a:off x="7596336" y="2282552"/>
            <a:ext cx="584200" cy="838200"/>
          </a:xfrm>
          <a:prstGeom prst="can">
            <a:avLst>
              <a:gd name="adj" fmla="val 24996"/>
            </a:avLst>
          </a:prstGeom>
          <a:gradFill rotWithShape="1">
            <a:gsLst>
              <a:gs pos="0">
                <a:schemeClr val="bg1"/>
              </a:gs>
              <a:gs pos="100000">
                <a:srgbClr val="5C647E"/>
              </a:gs>
            </a:gsLst>
            <a:lin ang="5400000" scaled="1"/>
          </a:gradFill>
          <a:ln w="9525">
            <a:solidFill>
              <a:schemeClr val="bg2"/>
            </a:solidFill>
            <a:round/>
            <a:headEnd/>
            <a:tailEnd/>
          </a:ln>
        </p:spPr>
        <p:txBody>
          <a:bodyPr wrap="none" anchor="ctr"/>
          <a:lstStyle/>
          <a:p>
            <a:pPr algn="ctr"/>
            <a:endParaRPr lang="en-US" altLang="zh-CN" sz="1000">
              <a:solidFill>
                <a:schemeClr val="tx1"/>
              </a:solidFill>
              <a:latin typeface="+mn-lt"/>
              <a:ea typeface="+mn-ea"/>
            </a:endParaRPr>
          </a:p>
        </p:txBody>
      </p:sp>
      <p:sp>
        <p:nvSpPr>
          <p:cNvPr id="210157" name="TextBox 660"/>
          <p:cNvSpPr txBox="1">
            <a:spLocks noChangeArrowheads="1"/>
          </p:cNvSpPr>
          <p:nvPr/>
        </p:nvSpPr>
        <p:spPr bwMode="auto">
          <a:xfrm>
            <a:off x="7704228" y="3123443"/>
            <a:ext cx="416384" cy="369332"/>
          </a:xfrm>
          <a:prstGeom prst="rect">
            <a:avLst/>
          </a:prstGeom>
          <a:noFill/>
          <a:ln w="9525">
            <a:noFill/>
            <a:miter lim="800000"/>
            <a:headEnd/>
            <a:tailEnd/>
          </a:ln>
        </p:spPr>
        <p:txBody>
          <a:bodyPr wrap="square">
            <a:spAutoFit/>
          </a:bodyPr>
          <a:lstStyle/>
          <a:p>
            <a:r>
              <a:rPr lang="en-US" altLang="zh-CN" sz="1800" dirty="0">
                <a:solidFill>
                  <a:schemeClr val="tx1"/>
                </a:solidFill>
                <a:latin typeface="+mn-lt"/>
                <a:ea typeface="+mn-ea"/>
              </a:rPr>
              <a:t>DB</a:t>
            </a:r>
          </a:p>
        </p:txBody>
      </p:sp>
      <p:sp>
        <p:nvSpPr>
          <p:cNvPr id="210158" name="TextBox 554"/>
          <p:cNvSpPr txBox="1">
            <a:spLocks noChangeArrowheads="1"/>
          </p:cNvSpPr>
          <p:nvPr/>
        </p:nvSpPr>
        <p:spPr bwMode="auto">
          <a:xfrm>
            <a:off x="993778" y="2658009"/>
            <a:ext cx="992579" cy="646331"/>
          </a:xfrm>
          <a:prstGeom prst="rect">
            <a:avLst/>
          </a:prstGeom>
          <a:noFill/>
          <a:ln w="9525">
            <a:noFill/>
            <a:miter lim="800000"/>
            <a:headEnd/>
            <a:tailEnd/>
          </a:ln>
        </p:spPr>
        <p:txBody>
          <a:bodyPr wrap="none">
            <a:spAutoFit/>
          </a:bodyPr>
          <a:lstStyle/>
          <a:p>
            <a:r>
              <a:rPr lang="en-GB" altLang="zh-CN" sz="1800" dirty="0">
                <a:solidFill>
                  <a:schemeClr val="tx1"/>
                </a:solidFill>
                <a:latin typeface="+mn-lt"/>
                <a:ea typeface="+mn-ea"/>
              </a:rPr>
              <a:t>Client</a:t>
            </a:r>
          </a:p>
          <a:p>
            <a:r>
              <a:rPr lang="en-US" altLang="zh-CN" sz="1800" dirty="0" smtClean="0">
                <a:solidFill>
                  <a:schemeClr val="tx1"/>
                </a:solidFill>
                <a:latin typeface="+mn-lt"/>
                <a:ea typeface="+mn-ea"/>
              </a:rPr>
              <a:t>(</a:t>
            </a:r>
            <a:r>
              <a:rPr lang="en-GB" altLang="zh-CN" sz="1800" dirty="0">
                <a:solidFill>
                  <a:schemeClr val="tx1"/>
                </a:solidFill>
                <a:latin typeface="+mn-lt"/>
                <a:ea typeface="+mn-ea"/>
              </a:rPr>
              <a:t>TC/SC)</a:t>
            </a:r>
            <a:endParaRPr lang="en-US" altLang="zh-CN" sz="1800" dirty="0">
              <a:solidFill>
                <a:schemeClr val="tx1"/>
              </a:solidFill>
              <a:latin typeface="+mn-lt"/>
              <a:ea typeface="+mn-ea"/>
            </a:endParaRPr>
          </a:p>
        </p:txBody>
      </p:sp>
      <p:grpSp>
        <p:nvGrpSpPr>
          <p:cNvPr id="21" name="Group 32"/>
          <p:cNvGrpSpPr>
            <a:grpSpLocks/>
          </p:cNvGrpSpPr>
          <p:nvPr/>
        </p:nvGrpSpPr>
        <p:grpSpPr bwMode="auto">
          <a:xfrm>
            <a:off x="1069975" y="1972208"/>
            <a:ext cx="622300" cy="558800"/>
            <a:chOff x="4368" y="2704"/>
            <a:chExt cx="416" cy="543"/>
          </a:xfrm>
        </p:grpSpPr>
        <p:sp>
          <p:nvSpPr>
            <p:cNvPr id="210160"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61"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CN" altLang="en-US">
                <a:latin typeface="+mn-lt"/>
                <a:ea typeface="+mn-ea"/>
              </a:endParaRPr>
            </a:p>
          </p:txBody>
        </p:sp>
        <p:sp>
          <p:nvSpPr>
            <p:cNvPr id="210162"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0163"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CN" altLang="en-US">
                <a:latin typeface="+mn-lt"/>
                <a:ea typeface="+mn-ea"/>
              </a:endParaRPr>
            </a:p>
          </p:txBody>
        </p:sp>
        <p:sp>
          <p:nvSpPr>
            <p:cNvPr id="210164"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0165"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66"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CN" altLang="en-US">
                <a:latin typeface="+mn-lt"/>
                <a:ea typeface="+mn-ea"/>
              </a:endParaRPr>
            </a:p>
          </p:txBody>
        </p:sp>
        <p:sp>
          <p:nvSpPr>
            <p:cNvPr id="210167"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68"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69"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0170"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71"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72"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73"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CN" altLang="en-US">
                <a:latin typeface="+mn-lt"/>
                <a:ea typeface="+mn-ea"/>
              </a:endParaRPr>
            </a:p>
          </p:txBody>
        </p:sp>
        <p:sp>
          <p:nvSpPr>
            <p:cNvPr id="210174" name="Freeform 47"/>
            <p:cNvSpPr>
              <a:spLocks/>
            </p:cNvSpPr>
            <p:nvPr/>
          </p:nvSpPr>
          <p:spPr bwMode="auto">
            <a:xfrm>
              <a:off x="4416" y="2768"/>
              <a:ext cx="297" cy="304"/>
            </a:xfrm>
            <a:custGeom>
              <a:avLst/>
              <a:gdLst>
                <a:gd name="T0" fmla="*/ 0 w 126"/>
                <a:gd name="T1" fmla="*/ 0 h 129"/>
                <a:gd name="T2" fmla="*/ 0 w 126"/>
                <a:gd name="T3" fmla="*/ 2147483647 h 129"/>
                <a:gd name="T4" fmla="*/ 2147483647 w 126"/>
                <a:gd name="T5" fmla="*/ 2147483647 h 129"/>
                <a:gd name="T6" fmla="*/ 2147483647 w 126"/>
                <a:gd name="T7" fmla="*/ 2147483647 h 129"/>
                <a:gd name="T8" fmla="*/ 2147483647 w 126"/>
                <a:gd name="T9" fmla="*/ 2147483647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CN" altLang="en-US">
                <a:latin typeface="+mn-lt"/>
                <a:ea typeface="+mn-ea"/>
              </a:endParaRPr>
            </a:p>
          </p:txBody>
        </p:sp>
        <p:sp>
          <p:nvSpPr>
            <p:cNvPr id="210175"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76" name="Freeform 49"/>
            <p:cNvSpPr>
              <a:spLocks noEditPoints="1"/>
            </p:cNvSpPr>
            <p:nvPr/>
          </p:nvSpPr>
          <p:spPr bwMode="auto">
            <a:xfrm>
              <a:off x="4373" y="2718"/>
              <a:ext cx="371" cy="524"/>
            </a:xfrm>
            <a:custGeom>
              <a:avLst/>
              <a:gdLst>
                <a:gd name="T0" fmla="*/ 0 w 157"/>
                <a:gd name="T1" fmla="*/ 0 h 222"/>
                <a:gd name="T2" fmla="*/ 0 w 157"/>
                <a:gd name="T3" fmla="*/ 2147483647 h 222"/>
                <a:gd name="T4" fmla="*/ 2147483647 w 157"/>
                <a:gd name="T5" fmla="*/ 2147483647 h 222"/>
                <a:gd name="T6" fmla="*/ 2147483647 w 157"/>
                <a:gd name="T7" fmla="*/ 2147483647 h 222"/>
                <a:gd name="T8" fmla="*/ 0 w 157"/>
                <a:gd name="T9" fmla="*/ 0 h 222"/>
                <a:gd name="T10" fmla="*/ 2147483647 w 157"/>
                <a:gd name="T11" fmla="*/ 2147483647 h 222"/>
                <a:gd name="T12" fmla="*/ 2147483647 w 157"/>
                <a:gd name="T13" fmla="*/ 2147483647 h 222"/>
                <a:gd name="T14" fmla="*/ 2147483647 w 157"/>
                <a:gd name="T15" fmla="*/ 2147483647 h 222"/>
                <a:gd name="T16" fmla="*/ 2147483647 w 157"/>
                <a:gd name="T17" fmla="*/ 2147483647 h 222"/>
                <a:gd name="T18" fmla="*/ 2147483647 w 157"/>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CN" altLang="en-US">
                <a:latin typeface="+mn-lt"/>
                <a:ea typeface="+mn-ea"/>
              </a:endParaRPr>
            </a:p>
          </p:txBody>
        </p:sp>
        <p:sp>
          <p:nvSpPr>
            <p:cNvPr id="210177" name="Freeform 50"/>
            <p:cNvSpPr>
              <a:spLocks noEditPoints="1"/>
            </p:cNvSpPr>
            <p:nvPr/>
          </p:nvSpPr>
          <p:spPr bwMode="auto">
            <a:xfrm>
              <a:off x="4368" y="2704"/>
              <a:ext cx="416" cy="543"/>
            </a:xfrm>
            <a:custGeom>
              <a:avLst/>
              <a:gdLst>
                <a:gd name="T0" fmla="*/ 2147483647 w 176"/>
                <a:gd name="T1" fmla="*/ 2147483647 h 230"/>
                <a:gd name="T2" fmla="*/ 2147483647 w 176"/>
                <a:gd name="T3" fmla="*/ 2147483647 h 230"/>
                <a:gd name="T4" fmla="*/ 2147483647 w 176"/>
                <a:gd name="T5" fmla="*/ 2147483647 h 230"/>
                <a:gd name="T6" fmla="*/ 2147483647 w 176"/>
                <a:gd name="T7" fmla="*/ 2147483647 h 230"/>
                <a:gd name="T8" fmla="*/ 2147483647 w 176"/>
                <a:gd name="T9" fmla="*/ 2147483647 h 230"/>
                <a:gd name="T10" fmla="*/ 2147483647 w 176"/>
                <a:gd name="T11" fmla="*/ 2147483647 h 230"/>
                <a:gd name="T12" fmla="*/ 2147483647 w 176"/>
                <a:gd name="T13" fmla="*/ 2147483647 h 230"/>
                <a:gd name="T14" fmla="*/ 2147483647 w 176"/>
                <a:gd name="T15" fmla="*/ 2147483647 h 230"/>
                <a:gd name="T16" fmla="*/ 2147483647 w 176"/>
                <a:gd name="T17" fmla="*/ 2147483647 h 230"/>
                <a:gd name="T18" fmla="*/ 2147483647 w 176"/>
                <a:gd name="T19" fmla="*/ 2147483647 h 230"/>
                <a:gd name="T20" fmla="*/ 2147483647 w 176"/>
                <a:gd name="T21" fmla="*/ 2147483647 h 230"/>
                <a:gd name="T22" fmla="*/ 2147483647 w 176"/>
                <a:gd name="T23" fmla="*/ 2147483647 h 230"/>
                <a:gd name="T24" fmla="*/ 2147483647 w 176"/>
                <a:gd name="T25" fmla="*/ 2147483647 h 230"/>
                <a:gd name="T26" fmla="*/ 2147483647 w 176"/>
                <a:gd name="T27" fmla="*/ 2147483647 h 230"/>
                <a:gd name="T28" fmla="*/ 2147483647 w 176"/>
                <a:gd name="T29" fmla="*/ 2147483647 h 230"/>
                <a:gd name="T30" fmla="*/ 2147483647 w 176"/>
                <a:gd name="T31" fmla="*/ 2147483647 h 230"/>
                <a:gd name="T32" fmla="*/ 2147483647 w 176"/>
                <a:gd name="T33" fmla="*/ 2147483647 h 230"/>
                <a:gd name="T34" fmla="*/ 2147483647 w 176"/>
                <a:gd name="T35" fmla="*/ 2147483647 h 230"/>
                <a:gd name="T36" fmla="*/ 2147483647 w 176"/>
                <a:gd name="T37" fmla="*/ 2147483647 h 230"/>
                <a:gd name="T38" fmla="*/ 2147483647 w 176"/>
                <a:gd name="T39" fmla="*/ 2147483647 h 230"/>
                <a:gd name="T40" fmla="*/ 2147483647 w 176"/>
                <a:gd name="T41" fmla="*/ 2147483647 h 230"/>
                <a:gd name="T42" fmla="*/ 2147483647 w 176"/>
                <a:gd name="T43" fmla="*/ 2147483647 h 230"/>
                <a:gd name="T44" fmla="*/ 2147483647 w 176"/>
                <a:gd name="T45" fmla="*/ 2147483647 h 230"/>
                <a:gd name="T46" fmla="*/ 2147483647 w 176"/>
                <a:gd name="T47" fmla="*/ 2147483647 h 230"/>
                <a:gd name="T48" fmla="*/ 2147483647 w 176"/>
                <a:gd name="T49" fmla="*/ 2147483647 h 230"/>
                <a:gd name="T50" fmla="*/ 2147483647 w 176"/>
                <a:gd name="T51" fmla="*/ 2147483647 h 230"/>
                <a:gd name="T52" fmla="*/ 2147483647 w 176"/>
                <a:gd name="T53" fmla="*/ 2147483647 h 230"/>
                <a:gd name="T54" fmla="*/ 2147483647 w 176"/>
                <a:gd name="T55" fmla="*/ 2147483647 h 230"/>
                <a:gd name="T56" fmla="*/ 2147483647 w 176"/>
                <a:gd name="T57" fmla="*/ 2147483647 h 230"/>
                <a:gd name="T58" fmla="*/ 2147483647 w 176"/>
                <a:gd name="T59" fmla="*/ 2147483647 h 230"/>
                <a:gd name="T60" fmla="*/ 2147483647 w 176"/>
                <a:gd name="T61" fmla="*/ 2147483647 h 230"/>
                <a:gd name="T62" fmla="*/ 2147483647 w 176"/>
                <a:gd name="T63" fmla="*/ 2147483647 h 230"/>
                <a:gd name="T64" fmla="*/ 2147483647 w 176"/>
                <a:gd name="T65" fmla="*/ 2147483647 h 230"/>
                <a:gd name="T66" fmla="*/ 2147483647 w 176"/>
                <a:gd name="T67" fmla="*/ 2147483647 h 230"/>
                <a:gd name="T68" fmla="*/ 2147483647 w 176"/>
                <a:gd name="T69" fmla="*/ 2147483647 h 230"/>
                <a:gd name="T70" fmla="*/ 2147483647 w 176"/>
                <a:gd name="T71" fmla="*/ 2147483647 h 230"/>
                <a:gd name="T72" fmla="*/ 2147483647 w 176"/>
                <a:gd name="T73" fmla="*/ 2147483647 h 230"/>
                <a:gd name="T74" fmla="*/ 2147483647 w 176"/>
                <a:gd name="T75" fmla="*/ 2147483647 h 230"/>
                <a:gd name="T76" fmla="*/ 2147483647 w 176"/>
                <a:gd name="T77" fmla="*/ 2147483647 h 230"/>
                <a:gd name="T78" fmla="*/ 2147483647 w 176"/>
                <a:gd name="T79" fmla="*/ 2147483647 h 230"/>
                <a:gd name="T80" fmla="*/ 2147483647 w 176"/>
                <a:gd name="T81" fmla="*/ 2147483647 h 230"/>
                <a:gd name="T82" fmla="*/ 2147483647 w 176"/>
                <a:gd name="T83" fmla="*/ 2147483647 h 230"/>
                <a:gd name="T84" fmla="*/ 2147483647 w 176"/>
                <a:gd name="T85" fmla="*/ 2147483647 h 230"/>
                <a:gd name="T86" fmla="*/ 2147483647 w 176"/>
                <a:gd name="T87" fmla="*/ 2147483647 h 230"/>
                <a:gd name="T88" fmla="*/ 2147483647 w 176"/>
                <a:gd name="T89" fmla="*/ 2147483647 h 230"/>
                <a:gd name="T90" fmla="*/ 2147483647 w 176"/>
                <a:gd name="T91" fmla="*/ 2147483647 h 230"/>
                <a:gd name="T92" fmla="*/ 2147483647 w 176"/>
                <a:gd name="T93" fmla="*/ 2147483647 h 230"/>
                <a:gd name="T94" fmla="*/ 2147483647 w 176"/>
                <a:gd name="T95" fmla="*/ 2147483647 h 230"/>
                <a:gd name="T96" fmla="*/ 2147483647 w 176"/>
                <a:gd name="T97" fmla="*/ 0 h 230"/>
                <a:gd name="T98" fmla="*/ 2147483647 w 176"/>
                <a:gd name="T99" fmla="*/ 0 h 230"/>
                <a:gd name="T100" fmla="*/ 2147483647 w 176"/>
                <a:gd name="T101" fmla="*/ 2147483647 h 230"/>
                <a:gd name="T102" fmla="*/ 0 w 176"/>
                <a:gd name="T103" fmla="*/ 2147483647 h 230"/>
                <a:gd name="T104" fmla="*/ 0 w 176"/>
                <a:gd name="T105" fmla="*/ 2147483647 h 230"/>
                <a:gd name="T106" fmla="*/ 2147483647 w 176"/>
                <a:gd name="T107" fmla="*/ 2147483647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2" name="Group 254"/>
          <p:cNvGrpSpPr>
            <a:grpSpLocks noChangeAspect="1"/>
          </p:cNvGrpSpPr>
          <p:nvPr/>
        </p:nvGrpSpPr>
        <p:grpSpPr bwMode="auto">
          <a:xfrm>
            <a:off x="2560638" y="2121434"/>
            <a:ext cx="1085850" cy="422275"/>
            <a:chOff x="3818" y="784"/>
            <a:chExt cx="684" cy="266"/>
          </a:xfrm>
        </p:grpSpPr>
        <p:sp>
          <p:nvSpPr>
            <p:cNvPr id="210179" name="Freeform 255"/>
            <p:cNvSpPr>
              <a:spLocks noChangeAspect="1"/>
            </p:cNvSpPr>
            <p:nvPr/>
          </p:nvSpPr>
          <p:spPr bwMode="auto">
            <a:xfrm>
              <a:off x="4302" y="858"/>
              <a:ext cx="200" cy="192"/>
            </a:xfrm>
            <a:custGeom>
              <a:avLst/>
              <a:gdLst>
                <a:gd name="T0" fmla="*/ 3178496 w 100"/>
                <a:gd name="T1" fmla="*/ 32768 h 96"/>
                <a:gd name="T2" fmla="*/ 131072 w 100"/>
                <a:gd name="T3" fmla="*/ 2064384 h 96"/>
                <a:gd name="T4" fmla="*/ 0 w 100"/>
                <a:gd name="T5" fmla="*/ 3047424 h 96"/>
                <a:gd name="T6" fmla="*/ 294912 w 100"/>
                <a:gd name="T7" fmla="*/ 2949120 h 96"/>
                <a:gd name="T8" fmla="*/ 3080192 w 100"/>
                <a:gd name="T9" fmla="*/ 819200 h 96"/>
                <a:gd name="T10" fmla="*/ 3244032 w 100"/>
                <a:gd name="T11" fmla="*/ 589824 h 96"/>
                <a:gd name="T12" fmla="*/ 3178496 w 100"/>
                <a:gd name="T13" fmla="*/ 32768 h 96"/>
                <a:gd name="T14" fmla="*/ 0 60000 65536"/>
                <a:gd name="T15" fmla="*/ 0 60000 65536"/>
                <a:gd name="T16" fmla="*/ 0 60000 65536"/>
                <a:gd name="T17" fmla="*/ 0 60000 65536"/>
                <a:gd name="T18" fmla="*/ 0 60000 65536"/>
                <a:gd name="T19" fmla="*/ 0 60000 65536"/>
                <a:gd name="T20" fmla="*/ 0 60000 65536"/>
                <a:gd name="T21" fmla="*/ 0 w 100"/>
                <a:gd name="T22" fmla="*/ 0 h 96"/>
                <a:gd name="T23" fmla="*/ 100 w 100"/>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96">
                  <a:moveTo>
                    <a:pt x="97" y="1"/>
                  </a:moveTo>
                  <a:cubicBezTo>
                    <a:pt x="94" y="0"/>
                    <a:pt x="4" y="63"/>
                    <a:pt x="4" y="63"/>
                  </a:cubicBezTo>
                  <a:cubicBezTo>
                    <a:pt x="0" y="93"/>
                    <a:pt x="0" y="93"/>
                    <a:pt x="0" y="93"/>
                  </a:cubicBezTo>
                  <a:cubicBezTo>
                    <a:pt x="0" y="93"/>
                    <a:pt x="2" y="96"/>
                    <a:pt x="9" y="90"/>
                  </a:cubicBezTo>
                  <a:cubicBezTo>
                    <a:pt x="33" y="71"/>
                    <a:pt x="91" y="28"/>
                    <a:pt x="94" y="25"/>
                  </a:cubicBezTo>
                  <a:cubicBezTo>
                    <a:pt x="98" y="22"/>
                    <a:pt x="98" y="20"/>
                    <a:pt x="99" y="18"/>
                  </a:cubicBezTo>
                  <a:cubicBezTo>
                    <a:pt x="99" y="18"/>
                    <a:pt x="100" y="3"/>
                    <a:pt x="97" y="1"/>
                  </a:cubicBezTo>
                  <a:close/>
                </a:path>
              </a:pathLst>
            </a:custGeom>
            <a:solidFill>
              <a:srgbClr val="0B3C68"/>
            </a:solidFill>
            <a:ln w="9525">
              <a:noFill/>
              <a:round/>
              <a:headEnd/>
              <a:tailEnd/>
            </a:ln>
          </p:spPr>
          <p:txBody>
            <a:bodyPr/>
            <a:lstStyle/>
            <a:p>
              <a:endParaRPr lang="zh-CN" altLang="en-US">
                <a:latin typeface="+mn-lt"/>
                <a:ea typeface="+mn-ea"/>
              </a:endParaRPr>
            </a:p>
          </p:txBody>
        </p:sp>
        <p:sp>
          <p:nvSpPr>
            <p:cNvPr id="210180" name="Freeform 256"/>
            <p:cNvSpPr>
              <a:spLocks noChangeAspect="1"/>
            </p:cNvSpPr>
            <p:nvPr/>
          </p:nvSpPr>
          <p:spPr bwMode="auto">
            <a:xfrm>
              <a:off x="3818" y="784"/>
              <a:ext cx="678" cy="200"/>
            </a:xfrm>
            <a:custGeom>
              <a:avLst/>
              <a:gdLst>
                <a:gd name="T0" fmla="*/ 11108352 w 339"/>
                <a:gd name="T1" fmla="*/ 1245184 h 100"/>
                <a:gd name="T2" fmla="*/ 8126463 w 339"/>
                <a:gd name="T3" fmla="*/ 3276800 h 100"/>
                <a:gd name="T4" fmla="*/ 229376 w 339"/>
                <a:gd name="T5" fmla="*/ 1867776 h 100"/>
                <a:gd name="T6" fmla="*/ 32768 w 339"/>
                <a:gd name="T7" fmla="*/ 1933312 h 100"/>
                <a:gd name="T8" fmla="*/ 98304 w 339"/>
                <a:gd name="T9" fmla="*/ 1736704 h 100"/>
                <a:gd name="T10" fmla="*/ 3637248 w 339"/>
                <a:gd name="T11" fmla="*/ 32768 h 100"/>
                <a:gd name="T12" fmla="*/ 3801088 w 339"/>
                <a:gd name="T13" fmla="*/ 0 h 100"/>
                <a:gd name="T14" fmla="*/ 10911744 w 339"/>
                <a:gd name="T15" fmla="*/ 1146880 h 100"/>
                <a:gd name="T16" fmla="*/ 11108352 w 339"/>
                <a:gd name="T17" fmla="*/ 1245184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100"/>
                <a:gd name="T29" fmla="*/ 339 w 339"/>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100">
                  <a:moveTo>
                    <a:pt x="339" y="38"/>
                  </a:moveTo>
                  <a:cubicBezTo>
                    <a:pt x="248" y="100"/>
                    <a:pt x="248" y="100"/>
                    <a:pt x="248" y="100"/>
                  </a:cubicBezTo>
                  <a:cubicBezTo>
                    <a:pt x="146" y="85"/>
                    <a:pt x="15" y="58"/>
                    <a:pt x="7" y="57"/>
                  </a:cubicBezTo>
                  <a:cubicBezTo>
                    <a:pt x="2" y="56"/>
                    <a:pt x="1" y="59"/>
                    <a:pt x="1" y="59"/>
                  </a:cubicBezTo>
                  <a:cubicBezTo>
                    <a:pt x="1" y="59"/>
                    <a:pt x="0" y="55"/>
                    <a:pt x="3" y="53"/>
                  </a:cubicBezTo>
                  <a:cubicBezTo>
                    <a:pt x="6" y="51"/>
                    <a:pt x="106" y="4"/>
                    <a:pt x="111" y="1"/>
                  </a:cubicBezTo>
                  <a:cubicBezTo>
                    <a:pt x="113" y="0"/>
                    <a:pt x="116" y="0"/>
                    <a:pt x="116" y="0"/>
                  </a:cubicBezTo>
                  <a:cubicBezTo>
                    <a:pt x="116" y="0"/>
                    <a:pt x="330" y="34"/>
                    <a:pt x="333" y="35"/>
                  </a:cubicBezTo>
                  <a:cubicBezTo>
                    <a:pt x="337" y="35"/>
                    <a:pt x="339" y="38"/>
                    <a:pt x="339" y="38"/>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1" name="Freeform 257"/>
            <p:cNvSpPr>
              <a:spLocks noChangeAspect="1"/>
            </p:cNvSpPr>
            <p:nvPr/>
          </p:nvSpPr>
          <p:spPr bwMode="auto">
            <a:xfrm>
              <a:off x="4308" y="858"/>
              <a:ext cx="188" cy="128"/>
            </a:xfrm>
            <a:custGeom>
              <a:avLst/>
              <a:gdLst>
                <a:gd name="T0" fmla="*/ 3080192 w 94"/>
                <a:gd name="T1" fmla="*/ 65536 h 64"/>
                <a:gd name="T2" fmla="*/ 3047424 w 94"/>
                <a:gd name="T3" fmla="*/ 0 h 64"/>
                <a:gd name="T4" fmla="*/ 0 w 94"/>
                <a:gd name="T5" fmla="*/ 2064384 h 64"/>
                <a:gd name="T6" fmla="*/ 65536 w 94"/>
                <a:gd name="T7" fmla="*/ 2097152 h 64"/>
                <a:gd name="T8" fmla="*/ 3080192 w 94"/>
                <a:gd name="T9" fmla="*/ 65536 h 64"/>
                <a:gd name="T10" fmla="*/ 0 60000 65536"/>
                <a:gd name="T11" fmla="*/ 0 60000 65536"/>
                <a:gd name="T12" fmla="*/ 0 60000 65536"/>
                <a:gd name="T13" fmla="*/ 0 60000 65536"/>
                <a:gd name="T14" fmla="*/ 0 60000 65536"/>
                <a:gd name="T15" fmla="*/ 0 w 94"/>
                <a:gd name="T16" fmla="*/ 0 h 64"/>
                <a:gd name="T17" fmla="*/ 94 w 94"/>
                <a:gd name="T18" fmla="*/ 64 h 64"/>
              </a:gdLst>
              <a:ahLst/>
              <a:cxnLst>
                <a:cxn ang="T10">
                  <a:pos x="T0" y="T1"/>
                </a:cxn>
                <a:cxn ang="T11">
                  <a:pos x="T2" y="T3"/>
                </a:cxn>
                <a:cxn ang="T12">
                  <a:pos x="T4" y="T5"/>
                </a:cxn>
                <a:cxn ang="T13">
                  <a:pos x="T6" y="T7"/>
                </a:cxn>
                <a:cxn ang="T14">
                  <a:pos x="T8" y="T9"/>
                </a:cxn>
              </a:cxnLst>
              <a:rect l="T15" t="T16" r="T17" b="T18"/>
              <a:pathLst>
                <a:path w="94" h="64">
                  <a:moveTo>
                    <a:pt x="94" y="2"/>
                  </a:moveTo>
                  <a:cubicBezTo>
                    <a:pt x="94" y="1"/>
                    <a:pt x="93" y="0"/>
                    <a:pt x="93" y="0"/>
                  </a:cubicBezTo>
                  <a:cubicBezTo>
                    <a:pt x="89" y="0"/>
                    <a:pt x="0" y="63"/>
                    <a:pt x="0" y="63"/>
                  </a:cubicBezTo>
                  <a:cubicBezTo>
                    <a:pt x="2" y="64"/>
                    <a:pt x="2" y="64"/>
                    <a:pt x="2" y="64"/>
                  </a:cubicBezTo>
                  <a:lnTo>
                    <a:pt x="94" y="2"/>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2" name="Freeform 258"/>
            <p:cNvSpPr>
              <a:spLocks noChangeAspect="1"/>
            </p:cNvSpPr>
            <p:nvPr/>
          </p:nvSpPr>
          <p:spPr bwMode="auto">
            <a:xfrm>
              <a:off x="3820" y="892"/>
              <a:ext cx="498" cy="156"/>
            </a:xfrm>
            <a:custGeom>
              <a:avLst/>
              <a:gdLst>
                <a:gd name="T0" fmla="*/ 8159232 w 249"/>
                <a:gd name="T1" fmla="*/ 1638400 h 78"/>
                <a:gd name="T2" fmla="*/ 8028160 w 249"/>
                <a:gd name="T3" fmla="*/ 1409024 h 78"/>
                <a:gd name="T4" fmla="*/ 196608 w 249"/>
                <a:gd name="T5" fmla="*/ 32768 h 78"/>
                <a:gd name="T6" fmla="*/ 0 w 249"/>
                <a:gd name="T7" fmla="*/ 163840 h 78"/>
                <a:gd name="T8" fmla="*/ 0 w 249"/>
                <a:gd name="T9" fmla="*/ 655360 h 78"/>
                <a:gd name="T10" fmla="*/ 196608 w 249"/>
                <a:gd name="T11" fmla="*/ 1015808 h 78"/>
                <a:gd name="T12" fmla="*/ 7864320 w 249"/>
                <a:gd name="T13" fmla="*/ 2523136 h 78"/>
                <a:gd name="T14" fmla="*/ 8159232 w 249"/>
                <a:gd name="T15" fmla="*/ 2293760 h 78"/>
                <a:gd name="T16" fmla="*/ 8159232 w 249"/>
                <a:gd name="T17" fmla="*/ 1638400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78"/>
                <a:gd name="T29" fmla="*/ 249 w 249"/>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78">
                  <a:moveTo>
                    <a:pt x="249" y="50"/>
                  </a:moveTo>
                  <a:cubicBezTo>
                    <a:pt x="249" y="46"/>
                    <a:pt x="247" y="43"/>
                    <a:pt x="245" y="43"/>
                  </a:cubicBezTo>
                  <a:cubicBezTo>
                    <a:pt x="147" y="28"/>
                    <a:pt x="14" y="3"/>
                    <a:pt x="6" y="1"/>
                  </a:cubicBezTo>
                  <a:cubicBezTo>
                    <a:pt x="0" y="0"/>
                    <a:pt x="0" y="5"/>
                    <a:pt x="0" y="5"/>
                  </a:cubicBezTo>
                  <a:cubicBezTo>
                    <a:pt x="0" y="5"/>
                    <a:pt x="0" y="11"/>
                    <a:pt x="0" y="20"/>
                  </a:cubicBezTo>
                  <a:cubicBezTo>
                    <a:pt x="0" y="29"/>
                    <a:pt x="1" y="29"/>
                    <a:pt x="6" y="31"/>
                  </a:cubicBezTo>
                  <a:cubicBezTo>
                    <a:pt x="8" y="31"/>
                    <a:pt x="210" y="71"/>
                    <a:pt x="240" y="77"/>
                  </a:cubicBezTo>
                  <a:cubicBezTo>
                    <a:pt x="248" y="78"/>
                    <a:pt x="249" y="70"/>
                    <a:pt x="249" y="70"/>
                  </a:cubicBezTo>
                  <a:cubicBezTo>
                    <a:pt x="249" y="70"/>
                    <a:pt x="249" y="55"/>
                    <a:pt x="249" y="50"/>
                  </a:cubicBez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3" name="Freeform 259"/>
            <p:cNvSpPr>
              <a:spLocks noChangeAspect="1"/>
            </p:cNvSpPr>
            <p:nvPr/>
          </p:nvSpPr>
          <p:spPr bwMode="auto">
            <a:xfrm>
              <a:off x="3822" y="898"/>
              <a:ext cx="440" cy="136"/>
            </a:xfrm>
            <a:custGeom>
              <a:avLst/>
              <a:gdLst>
                <a:gd name="T0" fmla="*/ 7176192 w 220"/>
                <a:gd name="T1" fmla="*/ 1409024 h 68"/>
                <a:gd name="T2" fmla="*/ 7077888 w 220"/>
                <a:gd name="T3" fmla="*/ 1212416 h 68"/>
                <a:gd name="T4" fmla="*/ 196608 w 220"/>
                <a:gd name="T5" fmla="*/ 32768 h 68"/>
                <a:gd name="T6" fmla="*/ 0 w 220"/>
                <a:gd name="T7" fmla="*/ 98304 h 68"/>
                <a:gd name="T8" fmla="*/ 0 w 220"/>
                <a:gd name="T9" fmla="*/ 557056 h 68"/>
                <a:gd name="T10" fmla="*/ 163840 w 220"/>
                <a:gd name="T11" fmla="*/ 851968 h 68"/>
                <a:gd name="T12" fmla="*/ 7012352 w 220"/>
                <a:gd name="T13" fmla="*/ 2162688 h 68"/>
                <a:gd name="T14" fmla="*/ 7208960 w 220"/>
                <a:gd name="T15" fmla="*/ 1998848 h 68"/>
                <a:gd name="T16" fmla="*/ 7176192 w 220"/>
                <a:gd name="T17" fmla="*/ 1409024 h 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68"/>
                <a:gd name="T29" fmla="*/ 220 w 220"/>
                <a:gd name="T30" fmla="*/ 68 h 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68">
                  <a:moveTo>
                    <a:pt x="219" y="43"/>
                  </a:moveTo>
                  <a:cubicBezTo>
                    <a:pt x="219" y="40"/>
                    <a:pt x="217" y="37"/>
                    <a:pt x="216" y="37"/>
                  </a:cubicBezTo>
                  <a:cubicBezTo>
                    <a:pt x="129" y="24"/>
                    <a:pt x="13" y="2"/>
                    <a:pt x="6" y="1"/>
                  </a:cubicBezTo>
                  <a:cubicBezTo>
                    <a:pt x="0" y="0"/>
                    <a:pt x="0" y="3"/>
                    <a:pt x="0" y="3"/>
                  </a:cubicBezTo>
                  <a:cubicBezTo>
                    <a:pt x="0" y="3"/>
                    <a:pt x="0" y="9"/>
                    <a:pt x="0" y="17"/>
                  </a:cubicBezTo>
                  <a:cubicBezTo>
                    <a:pt x="0" y="25"/>
                    <a:pt x="1" y="25"/>
                    <a:pt x="5" y="26"/>
                  </a:cubicBezTo>
                  <a:cubicBezTo>
                    <a:pt x="8" y="27"/>
                    <a:pt x="187" y="61"/>
                    <a:pt x="214" y="66"/>
                  </a:cubicBezTo>
                  <a:cubicBezTo>
                    <a:pt x="220" y="68"/>
                    <a:pt x="220" y="61"/>
                    <a:pt x="220" y="61"/>
                  </a:cubicBezTo>
                  <a:cubicBezTo>
                    <a:pt x="220" y="61"/>
                    <a:pt x="219" y="48"/>
                    <a:pt x="219" y="43"/>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0184" name="Freeform 260"/>
            <p:cNvSpPr>
              <a:spLocks noChangeAspect="1"/>
            </p:cNvSpPr>
            <p:nvPr/>
          </p:nvSpPr>
          <p:spPr bwMode="auto">
            <a:xfrm>
              <a:off x="3834" y="91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5" name="Freeform 261"/>
            <p:cNvSpPr>
              <a:spLocks noChangeAspect="1"/>
            </p:cNvSpPr>
            <p:nvPr/>
          </p:nvSpPr>
          <p:spPr bwMode="auto">
            <a:xfrm>
              <a:off x="3846" y="912"/>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6" name="Freeform 262"/>
            <p:cNvSpPr>
              <a:spLocks noChangeAspect="1"/>
            </p:cNvSpPr>
            <p:nvPr/>
          </p:nvSpPr>
          <p:spPr bwMode="auto">
            <a:xfrm>
              <a:off x="3834" y="91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7" name="Freeform 263"/>
            <p:cNvSpPr>
              <a:spLocks noChangeAspect="1"/>
            </p:cNvSpPr>
            <p:nvPr/>
          </p:nvSpPr>
          <p:spPr bwMode="auto">
            <a:xfrm>
              <a:off x="3850" y="91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8" name="Freeform 264"/>
            <p:cNvSpPr>
              <a:spLocks noChangeAspect="1"/>
            </p:cNvSpPr>
            <p:nvPr/>
          </p:nvSpPr>
          <p:spPr bwMode="auto">
            <a:xfrm>
              <a:off x="3862" y="91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9" name="Freeform 265"/>
            <p:cNvSpPr>
              <a:spLocks noChangeAspect="1"/>
            </p:cNvSpPr>
            <p:nvPr/>
          </p:nvSpPr>
          <p:spPr bwMode="auto">
            <a:xfrm>
              <a:off x="3850" y="91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0" name="Freeform 266"/>
            <p:cNvSpPr>
              <a:spLocks noChangeAspect="1"/>
            </p:cNvSpPr>
            <p:nvPr/>
          </p:nvSpPr>
          <p:spPr bwMode="auto">
            <a:xfrm>
              <a:off x="3866" y="916"/>
              <a:ext cx="12" cy="40"/>
            </a:xfrm>
            <a:custGeom>
              <a:avLst/>
              <a:gdLst>
                <a:gd name="T0" fmla="*/ 12 w 12"/>
                <a:gd name="T1" fmla="*/ 40 h 40"/>
                <a:gd name="T2" fmla="*/ 0 w 12"/>
                <a:gd name="T3" fmla="*/ 38 h 40"/>
                <a:gd name="T4" fmla="*/ 0 w 12"/>
                <a:gd name="T5" fmla="*/ 0 h 40"/>
                <a:gd name="T6" fmla="*/ 12 w 12"/>
                <a:gd name="T7" fmla="*/ 4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4"/>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91" name="Freeform 267"/>
            <p:cNvSpPr>
              <a:spLocks noChangeAspect="1"/>
            </p:cNvSpPr>
            <p:nvPr/>
          </p:nvSpPr>
          <p:spPr bwMode="auto">
            <a:xfrm>
              <a:off x="3878" y="91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2" name="Freeform 268"/>
            <p:cNvSpPr>
              <a:spLocks noChangeAspect="1"/>
            </p:cNvSpPr>
            <p:nvPr/>
          </p:nvSpPr>
          <p:spPr bwMode="auto">
            <a:xfrm>
              <a:off x="3866" y="916"/>
              <a:ext cx="14" cy="4"/>
            </a:xfrm>
            <a:custGeom>
              <a:avLst/>
              <a:gdLst>
                <a:gd name="T0" fmla="*/ 12 w 14"/>
                <a:gd name="T1" fmla="*/ 4 h 4"/>
                <a:gd name="T2" fmla="*/ 0 w 14"/>
                <a:gd name="T3" fmla="*/ 2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3" name="Freeform 269"/>
            <p:cNvSpPr>
              <a:spLocks noChangeAspect="1"/>
            </p:cNvSpPr>
            <p:nvPr/>
          </p:nvSpPr>
          <p:spPr bwMode="auto">
            <a:xfrm>
              <a:off x="3882" y="92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94" name="Rectangle 270"/>
            <p:cNvSpPr>
              <a:spLocks noChangeAspect="1" noChangeArrowheads="1"/>
            </p:cNvSpPr>
            <p:nvPr/>
          </p:nvSpPr>
          <p:spPr bwMode="auto">
            <a:xfrm>
              <a:off x="3894" y="922"/>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210195" name="Freeform 271"/>
            <p:cNvSpPr>
              <a:spLocks noChangeAspect="1"/>
            </p:cNvSpPr>
            <p:nvPr/>
          </p:nvSpPr>
          <p:spPr bwMode="auto">
            <a:xfrm>
              <a:off x="3882" y="92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6" name="Freeform 272"/>
            <p:cNvSpPr>
              <a:spLocks noChangeAspect="1"/>
            </p:cNvSpPr>
            <p:nvPr/>
          </p:nvSpPr>
          <p:spPr bwMode="auto">
            <a:xfrm>
              <a:off x="3898" y="924"/>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97" name="Freeform 273"/>
            <p:cNvSpPr>
              <a:spLocks noChangeAspect="1"/>
            </p:cNvSpPr>
            <p:nvPr/>
          </p:nvSpPr>
          <p:spPr bwMode="auto">
            <a:xfrm>
              <a:off x="3910" y="924"/>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8" name="Freeform 274"/>
            <p:cNvSpPr>
              <a:spLocks noChangeAspect="1"/>
            </p:cNvSpPr>
            <p:nvPr/>
          </p:nvSpPr>
          <p:spPr bwMode="auto">
            <a:xfrm>
              <a:off x="3898" y="922"/>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9" name="Freeform 275"/>
            <p:cNvSpPr>
              <a:spLocks noChangeAspect="1"/>
            </p:cNvSpPr>
            <p:nvPr/>
          </p:nvSpPr>
          <p:spPr bwMode="auto">
            <a:xfrm>
              <a:off x="3914" y="926"/>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0" name="Freeform 276"/>
            <p:cNvSpPr>
              <a:spLocks noChangeAspect="1"/>
            </p:cNvSpPr>
            <p:nvPr/>
          </p:nvSpPr>
          <p:spPr bwMode="auto">
            <a:xfrm>
              <a:off x="3926" y="928"/>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1" name="Freeform 277"/>
            <p:cNvSpPr>
              <a:spLocks noChangeAspect="1"/>
            </p:cNvSpPr>
            <p:nvPr/>
          </p:nvSpPr>
          <p:spPr bwMode="auto">
            <a:xfrm>
              <a:off x="3914" y="926"/>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2" name="Freeform 278"/>
            <p:cNvSpPr>
              <a:spLocks noChangeAspect="1"/>
            </p:cNvSpPr>
            <p:nvPr/>
          </p:nvSpPr>
          <p:spPr bwMode="auto">
            <a:xfrm>
              <a:off x="3932" y="93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3" name="Freeform 279"/>
            <p:cNvSpPr>
              <a:spLocks noChangeAspect="1"/>
            </p:cNvSpPr>
            <p:nvPr/>
          </p:nvSpPr>
          <p:spPr bwMode="auto">
            <a:xfrm>
              <a:off x="3944" y="930"/>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4" name="Freeform 280"/>
            <p:cNvSpPr>
              <a:spLocks noChangeAspect="1"/>
            </p:cNvSpPr>
            <p:nvPr/>
          </p:nvSpPr>
          <p:spPr bwMode="auto">
            <a:xfrm>
              <a:off x="3930" y="928"/>
              <a:ext cx="16" cy="4"/>
            </a:xfrm>
            <a:custGeom>
              <a:avLst/>
              <a:gdLst>
                <a:gd name="T0" fmla="*/ 14 w 16"/>
                <a:gd name="T1" fmla="*/ 4 h 4"/>
                <a:gd name="T2" fmla="*/ 0 w 16"/>
                <a:gd name="T3" fmla="*/ 2 h 4"/>
                <a:gd name="T4" fmla="*/ 2 w 16"/>
                <a:gd name="T5" fmla="*/ 0 h 4"/>
                <a:gd name="T6" fmla="*/ 16 w 16"/>
                <a:gd name="T7" fmla="*/ 2 h 4"/>
                <a:gd name="T8" fmla="*/ 14 w 16"/>
                <a:gd name="T9" fmla="*/ 4 h 4"/>
                <a:gd name="T10" fmla="*/ 0 60000 65536"/>
                <a:gd name="T11" fmla="*/ 0 60000 65536"/>
                <a:gd name="T12" fmla="*/ 0 60000 65536"/>
                <a:gd name="T13" fmla="*/ 0 60000 65536"/>
                <a:gd name="T14" fmla="*/ 0 60000 65536"/>
                <a:gd name="T15" fmla="*/ 0 w 16"/>
                <a:gd name="T16" fmla="*/ 0 h 4"/>
                <a:gd name="T17" fmla="*/ 16 w 16"/>
                <a:gd name="T18" fmla="*/ 4 h 4"/>
              </a:gdLst>
              <a:ahLst/>
              <a:cxnLst>
                <a:cxn ang="T10">
                  <a:pos x="T0" y="T1"/>
                </a:cxn>
                <a:cxn ang="T11">
                  <a:pos x="T2" y="T3"/>
                </a:cxn>
                <a:cxn ang="T12">
                  <a:pos x="T4" y="T5"/>
                </a:cxn>
                <a:cxn ang="T13">
                  <a:pos x="T6" y="T7"/>
                </a:cxn>
                <a:cxn ang="T14">
                  <a:pos x="T8" y="T9"/>
                </a:cxn>
              </a:cxnLst>
              <a:rect l="T15" t="T16" r="T17" b="T18"/>
              <a:pathLst>
                <a:path w="16" h="4">
                  <a:moveTo>
                    <a:pt x="14" y="4"/>
                  </a:moveTo>
                  <a:lnTo>
                    <a:pt x="0" y="2"/>
                  </a:lnTo>
                  <a:lnTo>
                    <a:pt x="2" y="0"/>
                  </a:lnTo>
                  <a:lnTo>
                    <a:pt x="16" y="2"/>
                  </a:lnTo>
                  <a:lnTo>
                    <a:pt x="14"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5" name="Freeform 281"/>
            <p:cNvSpPr>
              <a:spLocks noChangeAspect="1"/>
            </p:cNvSpPr>
            <p:nvPr/>
          </p:nvSpPr>
          <p:spPr bwMode="auto">
            <a:xfrm>
              <a:off x="3948" y="932"/>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6" name="Freeform 282"/>
            <p:cNvSpPr>
              <a:spLocks noChangeAspect="1"/>
            </p:cNvSpPr>
            <p:nvPr/>
          </p:nvSpPr>
          <p:spPr bwMode="auto">
            <a:xfrm>
              <a:off x="3960" y="934"/>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7" name="Freeform 283"/>
            <p:cNvSpPr>
              <a:spLocks noChangeAspect="1"/>
            </p:cNvSpPr>
            <p:nvPr/>
          </p:nvSpPr>
          <p:spPr bwMode="auto">
            <a:xfrm>
              <a:off x="3948" y="932"/>
              <a:ext cx="14" cy="2"/>
            </a:xfrm>
            <a:custGeom>
              <a:avLst/>
              <a:gdLst>
                <a:gd name="T0" fmla="*/ 12 w 14"/>
                <a:gd name="T1" fmla="*/ 2 h 2"/>
                <a:gd name="T2" fmla="*/ 0 w 14"/>
                <a:gd name="T3" fmla="*/ 0 h 2"/>
                <a:gd name="T4" fmla="*/ 0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8" name="Freeform 284"/>
            <p:cNvSpPr>
              <a:spLocks noChangeAspect="1"/>
            </p:cNvSpPr>
            <p:nvPr/>
          </p:nvSpPr>
          <p:spPr bwMode="auto">
            <a:xfrm>
              <a:off x="3964" y="936"/>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9" name="Rectangle 285"/>
            <p:cNvSpPr>
              <a:spLocks noChangeAspect="1" noChangeArrowheads="1"/>
            </p:cNvSpPr>
            <p:nvPr/>
          </p:nvSpPr>
          <p:spPr bwMode="auto">
            <a:xfrm>
              <a:off x="3976" y="938"/>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210210" name="Freeform 286"/>
            <p:cNvSpPr>
              <a:spLocks noChangeAspect="1"/>
            </p:cNvSpPr>
            <p:nvPr/>
          </p:nvSpPr>
          <p:spPr bwMode="auto">
            <a:xfrm>
              <a:off x="3964" y="934"/>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1" name="Freeform 287"/>
            <p:cNvSpPr>
              <a:spLocks noChangeAspect="1"/>
            </p:cNvSpPr>
            <p:nvPr/>
          </p:nvSpPr>
          <p:spPr bwMode="auto">
            <a:xfrm>
              <a:off x="3990" y="942"/>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12" name="Freeform 288"/>
            <p:cNvSpPr>
              <a:spLocks noChangeAspect="1"/>
            </p:cNvSpPr>
            <p:nvPr/>
          </p:nvSpPr>
          <p:spPr bwMode="auto">
            <a:xfrm>
              <a:off x="4002" y="94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3" name="Freeform 289"/>
            <p:cNvSpPr>
              <a:spLocks noChangeAspect="1"/>
            </p:cNvSpPr>
            <p:nvPr/>
          </p:nvSpPr>
          <p:spPr bwMode="auto">
            <a:xfrm>
              <a:off x="3990" y="940"/>
              <a:ext cx="14" cy="4"/>
            </a:xfrm>
            <a:custGeom>
              <a:avLst/>
              <a:gdLst>
                <a:gd name="T0" fmla="*/ 12 w 14"/>
                <a:gd name="T1" fmla="*/ 4 h 4"/>
                <a:gd name="T2" fmla="*/ 0 w 14"/>
                <a:gd name="T3" fmla="*/ 2 h 4"/>
                <a:gd name="T4" fmla="*/ 0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0"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4" name="Freeform 290"/>
            <p:cNvSpPr>
              <a:spLocks noChangeAspect="1"/>
            </p:cNvSpPr>
            <p:nvPr/>
          </p:nvSpPr>
          <p:spPr bwMode="auto">
            <a:xfrm>
              <a:off x="4006" y="94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15" name="Freeform 291"/>
            <p:cNvSpPr>
              <a:spLocks noChangeAspect="1"/>
            </p:cNvSpPr>
            <p:nvPr/>
          </p:nvSpPr>
          <p:spPr bwMode="auto">
            <a:xfrm>
              <a:off x="4018" y="94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6" name="Freeform 292"/>
            <p:cNvSpPr>
              <a:spLocks noChangeAspect="1"/>
            </p:cNvSpPr>
            <p:nvPr/>
          </p:nvSpPr>
          <p:spPr bwMode="auto">
            <a:xfrm>
              <a:off x="4006" y="94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7" name="Freeform 293"/>
            <p:cNvSpPr>
              <a:spLocks noChangeAspect="1"/>
            </p:cNvSpPr>
            <p:nvPr/>
          </p:nvSpPr>
          <p:spPr bwMode="auto">
            <a:xfrm>
              <a:off x="4022" y="948"/>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18" name="Freeform 294"/>
            <p:cNvSpPr>
              <a:spLocks noChangeAspect="1"/>
            </p:cNvSpPr>
            <p:nvPr/>
          </p:nvSpPr>
          <p:spPr bwMode="auto">
            <a:xfrm>
              <a:off x="4034" y="94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9" name="Freeform 295"/>
            <p:cNvSpPr>
              <a:spLocks noChangeAspect="1"/>
            </p:cNvSpPr>
            <p:nvPr/>
          </p:nvSpPr>
          <p:spPr bwMode="auto">
            <a:xfrm>
              <a:off x="4022" y="946"/>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0" name="Freeform 296"/>
            <p:cNvSpPr>
              <a:spLocks noChangeAspect="1"/>
            </p:cNvSpPr>
            <p:nvPr/>
          </p:nvSpPr>
          <p:spPr bwMode="auto">
            <a:xfrm>
              <a:off x="4038" y="95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21" name="Freeform 297"/>
            <p:cNvSpPr>
              <a:spLocks noChangeAspect="1"/>
            </p:cNvSpPr>
            <p:nvPr/>
          </p:nvSpPr>
          <p:spPr bwMode="auto">
            <a:xfrm>
              <a:off x="4050" y="95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2" name="Freeform 298"/>
            <p:cNvSpPr>
              <a:spLocks noChangeAspect="1"/>
            </p:cNvSpPr>
            <p:nvPr/>
          </p:nvSpPr>
          <p:spPr bwMode="auto">
            <a:xfrm>
              <a:off x="4038" y="950"/>
              <a:ext cx="14" cy="4"/>
            </a:xfrm>
            <a:custGeom>
              <a:avLst/>
              <a:gdLst>
                <a:gd name="T0" fmla="*/ 12 w 14"/>
                <a:gd name="T1" fmla="*/ 4 h 4"/>
                <a:gd name="T2" fmla="*/ 0 w 14"/>
                <a:gd name="T3" fmla="*/ 0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0"/>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3" name="Freeform 299"/>
            <p:cNvSpPr>
              <a:spLocks noChangeAspect="1"/>
            </p:cNvSpPr>
            <p:nvPr/>
          </p:nvSpPr>
          <p:spPr bwMode="auto">
            <a:xfrm>
              <a:off x="4058" y="970"/>
              <a:ext cx="22" cy="24"/>
            </a:xfrm>
            <a:custGeom>
              <a:avLst/>
              <a:gdLst>
                <a:gd name="T0" fmla="*/ 22 w 22"/>
                <a:gd name="T1" fmla="*/ 24 h 24"/>
                <a:gd name="T2" fmla="*/ 0 w 22"/>
                <a:gd name="T3" fmla="*/ 20 h 24"/>
                <a:gd name="T4" fmla="*/ 0 w 22"/>
                <a:gd name="T5" fmla="*/ 0 h 24"/>
                <a:gd name="T6" fmla="*/ 22 w 22"/>
                <a:gd name="T7" fmla="*/ 4 h 24"/>
                <a:gd name="T8" fmla="*/ 22 w 22"/>
                <a:gd name="T9" fmla="*/ 24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22" y="24"/>
                  </a:moveTo>
                  <a:lnTo>
                    <a:pt x="0" y="20"/>
                  </a:lnTo>
                  <a:lnTo>
                    <a:pt x="0" y="0"/>
                  </a:lnTo>
                  <a:lnTo>
                    <a:pt x="22" y="4"/>
                  </a:lnTo>
                  <a:lnTo>
                    <a:pt x="22" y="24"/>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24" name="Freeform 300"/>
            <p:cNvSpPr>
              <a:spLocks noChangeAspect="1"/>
            </p:cNvSpPr>
            <p:nvPr/>
          </p:nvSpPr>
          <p:spPr bwMode="auto">
            <a:xfrm>
              <a:off x="4078" y="972"/>
              <a:ext cx="2" cy="22"/>
            </a:xfrm>
            <a:custGeom>
              <a:avLst/>
              <a:gdLst>
                <a:gd name="T0" fmla="*/ 2 w 2"/>
                <a:gd name="T1" fmla="*/ 22 h 22"/>
                <a:gd name="T2" fmla="*/ 0 w 2"/>
                <a:gd name="T3" fmla="*/ 22 h 22"/>
                <a:gd name="T4" fmla="*/ 0 w 2"/>
                <a:gd name="T5" fmla="*/ 2 h 22"/>
                <a:gd name="T6" fmla="*/ 2 w 2"/>
                <a:gd name="T7" fmla="*/ 0 h 22"/>
                <a:gd name="T8" fmla="*/ 2 w 2"/>
                <a:gd name="T9" fmla="*/ 22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2"/>
                  </a:moveTo>
                  <a:lnTo>
                    <a:pt x="0" y="22"/>
                  </a:lnTo>
                  <a:lnTo>
                    <a:pt x="0" y="2"/>
                  </a:lnTo>
                  <a:lnTo>
                    <a:pt x="2" y="0"/>
                  </a:lnTo>
                  <a:lnTo>
                    <a:pt x="2"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5" name="Freeform 301"/>
            <p:cNvSpPr>
              <a:spLocks noChangeAspect="1"/>
            </p:cNvSpPr>
            <p:nvPr/>
          </p:nvSpPr>
          <p:spPr bwMode="auto">
            <a:xfrm>
              <a:off x="4058" y="968"/>
              <a:ext cx="22" cy="6"/>
            </a:xfrm>
            <a:custGeom>
              <a:avLst/>
              <a:gdLst>
                <a:gd name="T0" fmla="*/ 20 w 22"/>
                <a:gd name="T1" fmla="*/ 6 h 6"/>
                <a:gd name="T2" fmla="*/ 0 w 22"/>
                <a:gd name="T3" fmla="*/ 2 h 6"/>
                <a:gd name="T4" fmla="*/ 2 w 22"/>
                <a:gd name="T5" fmla="*/ 0 h 6"/>
                <a:gd name="T6" fmla="*/ 22 w 22"/>
                <a:gd name="T7" fmla="*/ 4 h 6"/>
                <a:gd name="T8" fmla="*/ 20 w 22"/>
                <a:gd name="T9" fmla="*/ 6 h 6"/>
                <a:gd name="T10" fmla="*/ 0 60000 65536"/>
                <a:gd name="T11" fmla="*/ 0 60000 65536"/>
                <a:gd name="T12" fmla="*/ 0 60000 65536"/>
                <a:gd name="T13" fmla="*/ 0 60000 65536"/>
                <a:gd name="T14" fmla="*/ 0 60000 65536"/>
                <a:gd name="T15" fmla="*/ 0 w 22"/>
                <a:gd name="T16" fmla="*/ 0 h 6"/>
                <a:gd name="T17" fmla="*/ 22 w 22"/>
                <a:gd name="T18" fmla="*/ 6 h 6"/>
              </a:gdLst>
              <a:ahLst/>
              <a:cxnLst>
                <a:cxn ang="T10">
                  <a:pos x="T0" y="T1"/>
                </a:cxn>
                <a:cxn ang="T11">
                  <a:pos x="T2" y="T3"/>
                </a:cxn>
                <a:cxn ang="T12">
                  <a:pos x="T4" y="T5"/>
                </a:cxn>
                <a:cxn ang="T13">
                  <a:pos x="T6" y="T7"/>
                </a:cxn>
                <a:cxn ang="T14">
                  <a:pos x="T8" y="T9"/>
                </a:cxn>
              </a:cxnLst>
              <a:rect l="T15" t="T16" r="T17" b="T18"/>
              <a:pathLst>
                <a:path w="22" h="6">
                  <a:moveTo>
                    <a:pt x="20" y="6"/>
                  </a:moveTo>
                  <a:lnTo>
                    <a:pt x="0" y="2"/>
                  </a:lnTo>
                  <a:lnTo>
                    <a:pt x="2" y="0"/>
                  </a:lnTo>
                  <a:lnTo>
                    <a:pt x="22" y="4"/>
                  </a:lnTo>
                  <a:lnTo>
                    <a:pt x="20" y="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6" name="Freeform 302"/>
            <p:cNvSpPr>
              <a:spLocks noChangeAspect="1"/>
            </p:cNvSpPr>
            <p:nvPr/>
          </p:nvSpPr>
          <p:spPr bwMode="auto">
            <a:xfrm>
              <a:off x="4062" y="974"/>
              <a:ext cx="14" cy="16"/>
            </a:xfrm>
            <a:custGeom>
              <a:avLst/>
              <a:gdLst>
                <a:gd name="T0" fmla="*/ 229376 w 7"/>
                <a:gd name="T1" fmla="*/ 163840 h 8"/>
                <a:gd name="T2" fmla="*/ 98304 w 7"/>
                <a:gd name="T3" fmla="*/ 229376 h 8"/>
                <a:gd name="T4" fmla="*/ 0 w 7"/>
                <a:gd name="T5" fmla="*/ 98304 h 8"/>
                <a:gd name="T6" fmla="*/ 98304 w 7"/>
                <a:gd name="T7" fmla="*/ 0 h 8"/>
                <a:gd name="T8" fmla="*/ 229376 w 7"/>
                <a:gd name="T9" fmla="*/ 16384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5"/>
                  </a:moveTo>
                  <a:cubicBezTo>
                    <a:pt x="7" y="6"/>
                    <a:pt x="5" y="8"/>
                    <a:pt x="3" y="7"/>
                  </a:cubicBezTo>
                  <a:cubicBezTo>
                    <a:pt x="2" y="7"/>
                    <a:pt x="0" y="5"/>
                    <a:pt x="0" y="3"/>
                  </a:cubicBezTo>
                  <a:cubicBezTo>
                    <a:pt x="0" y="1"/>
                    <a:pt x="2" y="0"/>
                    <a:pt x="3" y="0"/>
                  </a:cubicBezTo>
                  <a:cubicBezTo>
                    <a:pt x="5" y="1"/>
                    <a:pt x="7" y="3"/>
                    <a:pt x="7" y="5"/>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7" name="Freeform 303"/>
            <p:cNvSpPr>
              <a:spLocks noChangeAspect="1" noEditPoints="1"/>
            </p:cNvSpPr>
            <p:nvPr/>
          </p:nvSpPr>
          <p:spPr bwMode="auto">
            <a:xfrm>
              <a:off x="4062" y="976"/>
              <a:ext cx="12" cy="12"/>
            </a:xfrm>
            <a:custGeom>
              <a:avLst/>
              <a:gdLst>
                <a:gd name="T0" fmla="*/ 32768 w 6"/>
                <a:gd name="T1" fmla="*/ 32768 h 6"/>
                <a:gd name="T2" fmla="*/ 0 w 6"/>
                <a:gd name="T3" fmla="*/ 98304 h 6"/>
                <a:gd name="T4" fmla="*/ 98304 w 6"/>
                <a:gd name="T5" fmla="*/ 196608 h 6"/>
                <a:gd name="T6" fmla="*/ 163840 w 6"/>
                <a:gd name="T7" fmla="*/ 163840 h 6"/>
                <a:gd name="T8" fmla="*/ 196608 w 6"/>
                <a:gd name="T9" fmla="*/ 98304 h 6"/>
                <a:gd name="T10" fmla="*/ 98304 w 6"/>
                <a:gd name="T11" fmla="*/ 0 h 6"/>
                <a:gd name="T12" fmla="*/ 32768 w 6"/>
                <a:gd name="T13" fmla="*/ 32768 h 6"/>
                <a:gd name="T14" fmla="*/ 98304 w 6"/>
                <a:gd name="T15" fmla="*/ 131072 h 6"/>
                <a:gd name="T16" fmla="*/ 65536 w 6"/>
                <a:gd name="T17" fmla="*/ 98304 h 6"/>
                <a:gd name="T18" fmla="*/ 65536 w 6"/>
                <a:gd name="T19" fmla="*/ 65536 h 6"/>
                <a:gd name="T20" fmla="*/ 98304 w 6"/>
                <a:gd name="T21" fmla="*/ 65536 h 6"/>
                <a:gd name="T22" fmla="*/ 131072 w 6"/>
                <a:gd name="T23" fmla="*/ 98304 h 6"/>
                <a:gd name="T24" fmla="*/ 131072 w 6"/>
                <a:gd name="T25" fmla="*/ 131072 h 6"/>
                <a:gd name="T26" fmla="*/ 98304 w 6"/>
                <a:gd name="T27" fmla="*/ 13107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1" y="1"/>
                  </a:moveTo>
                  <a:cubicBezTo>
                    <a:pt x="1" y="1"/>
                    <a:pt x="0" y="2"/>
                    <a:pt x="0" y="3"/>
                  </a:cubicBezTo>
                  <a:cubicBezTo>
                    <a:pt x="0" y="4"/>
                    <a:pt x="2" y="6"/>
                    <a:pt x="3" y="6"/>
                  </a:cubicBezTo>
                  <a:cubicBezTo>
                    <a:pt x="4" y="6"/>
                    <a:pt x="4" y="6"/>
                    <a:pt x="5" y="5"/>
                  </a:cubicBezTo>
                  <a:cubicBezTo>
                    <a:pt x="6" y="5"/>
                    <a:pt x="6" y="4"/>
                    <a:pt x="6" y="3"/>
                  </a:cubicBezTo>
                  <a:cubicBezTo>
                    <a:pt x="6" y="2"/>
                    <a:pt x="5" y="0"/>
                    <a:pt x="3" y="0"/>
                  </a:cubicBezTo>
                  <a:cubicBezTo>
                    <a:pt x="2" y="0"/>
                    <a:pt x="2" y="0"/>
                    <a:pt x="1" y="1"/>
                  </a:cubicBezTo>
                  <a:close/>
                  <a:moveTo>
                    <a:pt x="3" y="4"/>
                  </a:moveTo>
                  <a:cubicBezTo>
                    <a:pt x="3" y="4"/>
                    <a:pt x="2" y="3"/>
                    <a:pt x="2" y="3"/>
                  </a:cubicBezTo>
                  <a:cubicBezTo>
                    <a:pt x="2" y="2"/>
                    <a:pt x="2" y="2"/>
                    <a:pt x="2" y="2"/>
                  </a:cubicBezTo>
                  <a:cubicBezTo>
                    <a:pt x="2" y="2"/>
                    <a:pt x="3" y="2"/>
                    <a:pt x="3" y="2"/>
                  </a:cubicBezTo>
                  <a:cubicBezTo>
                    <a:pt x="4" y="2"/>
                    <a:pt x="4" y="3"/>
                    <a:pt x="4" y="3"/>
                  </a:cubicBezTo>
                  <a:cubicBezTo>
                    <a:pt x="4" y="4"/>
                    <a:pt x="4" y="4"/>
                    <a:pt x="4" y="4"/>
                  </a:cubicBezTo>
                  <a:cubicBezTo>
                    <a:pt x="4" y="4"/>
                    <a:pt x="4" y="4"/>
                    <a:pt x="3" y="4"/>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0228" name="Freeform 304"/>
            <p:cNvSpPr>
              <a:spLocks noChangeAspect="1"/>
            </p:cNvSpPr>
            <p:nvPr/>
          </p:nvSpPr>
          <p:spPr bwMode="auto">
            <a:xfrm>
              <a:off x="4064" y="978"/>
              <a:ext cx="8" cy="8"/>
            </a:xfrm>
            <a:custGeom>
              <a:avLst/>
              <a:gdLst>
                <a:gd name="T0" fmla="*/ 131072 w 4"/>
                <a:gd name="T1" fmla="*/ 65536 h 4"/>
                <a:gd name="T2" fmla="*/ 65536 w 4"/>
                <a:gd name="T3" fmla="*/ 131072 h 4"/>
                <a:gd name="T4" fmla="*/ 0 w 4"/>
                <a:gd name="T5" fmla="*/ 65536 h 4"/>
                <a:gd name="T6" fmla="*/ 65536 w 4"/>
                <a:gd name="T7" fmla="*/ 0 h 4"/>
                <a:gd name="T8" fmla="*/ 131072 w 4"/>
                <a:gd name="T9" fmla="*/ 6553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2"/>
                  </a:moveTo>
                  <a:cubicBezTo>
                    <a:pt x="4" y="4"/>
                    <a:pt x="3" y="4"/>
                    <a:pt x="2" y="4"/>
                  </a:cubicBezTo>
                  <a:cubicBezTo>
                    <a:pt x="1" y="4"/>
                    <a:pt x="0" y="3"/>
                    <a:pt x="0" y="2"/>
                  </a:cubicBezTo>
                  <a:cubicBezTo>
                    <a:pt x="0" y="1"/>
                    <a:pt x="1" y="0"/>
                    <a:pt x="2" y="0"/>
                  </a:cubicBezTo>
                  <a:cubicBezTo>
                    <a:pt x="3" y="0"/>
                    <a:pt x="4" y="1"/>
                    <a:pt x="4" y="2"/>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9" name="Freeform 305"/>
            <p:cNvSpPr>
              <a:spLocks noChangeAspect="1"/>
            </p:cNvSpPr>
            <p:nvPr/>
          </p:nvSpPr>
          <p:spPr bwMode="auto">
            <a:xfrm>
              <a:off x="4084" y="974"/>
              <a:ext cx="20" cy="26"/>
            </a:xfrm>
            <a:custGeom>
              <a:avLst/>
              <a:gdLst>
                <a:gd name="T0" fmla="*/ 20 w 20"/>
                <a:gd name="T1" fmla="*/ 26 h 26"/>
                <a:gd name="T2" fmla="*/ 0 w 20"/>
                <a:gd name="T3" fmla="*/ 22 h 26"/>
                <a:gd name="T4" fmla="*/ 0 w 20"/>
                <a:gd name="T5" fmla="*/ 0 h 26"/>
                <a:gd name="T6" fmla="*/ 20 w 20"/>
                <a:gd name="T7" fmla="*/ 4 h 26"/>
                <a:gd name="T8" fmla="*/ 20 w 20"/>
                <a:gd name="T9" fmla="*/ 26 h 26"/>
                <a:gd name="T10" fmla="*/ 0 60000 65536"/>
                <a:gd name="T11" fmla="*/ 0 60000 65536"/>
                <a:gd name="T12" fmla="*/ 0 60000 65536"/>
                <a:gd name="T13" fmla="*/ 0 60000 65536"/>
                <a:gd name="T14" fmla="*/ 0 60000 65536"/>
                <a:gd name="T15" fmla="*/ 0 w 20"/>
                <a:gd name="T16" fmla="*/ 0 h 26"/>
                <a:gd name="T17" fmla="*/ 20 w 20"/>
                <a:gd name="T18" fmla="*/ 26 h 26"/>
              </a:gdLst>
              <a:ahLst/>
              <a:cxnLst>
                <a:cxn ang="T10">
                  <a:pos x="T0" y="T1"/>
                </a:cxn>
                <a:cxn ang="T11">
                  <a:pos x="T2" y="T3"/>
                </a:cxn>
                <a:cxn ang="T12">
                  <a:pos x="T4" y="T5"/>
                </a:cxn>
                <a:cxn ang="T13">
                  <a:pos x="T6" y="T7"/>
                </a:cxn>
                <a:cxn ang="T14">
                  <a:pos x="T8" y="T9"/>
                </a:cxn>
              </a:cxnLst>
              <a:rect l="T15" t="T16" r="T17" b="T18"/>
              <a:pathLst>
                <a:path w="20" h="26">
                  <a:moveTo>
                    <a:pt x="20" y="26"/>
                  </a:moveTo>
                  <a:lnTo>
                    <a:pt x="0" y="22"/>
                  </a:lnTo>
                  <a:lnTo>
                    <a:pt x="0" y="0"/>
                  </a:lnTo>
                  <a:lnTo>
                    <a:pt x="20" y="4"/>
                  </a:lnTo>
                  <a:lnTo>
                    <a:pt x="20" y="26"/>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30" name="Freeform 306"/>
            <p:cNvSpPr>
              <a:spLocks noChangeAspect="1"/>
            </p:cNvSpPr>
            <p:nvPr/>
          </p:nvSpPr>
          <p:spPr bwMode="auto">
            <a:xfrm>
              <a:off x="4104" y="978"/>
              <a:ext cx="2" cy="22"/>
            </a:xfrm>
            <a:custGeom>
              <a:avLst/>
              <a:gdLst>
                <a:gd name="T0" fmla="*/ 2 w 2"/>
                <a:gd name="T1" fmla="*/ 20 h 22"/>
                <a:gd name="T2" fmla="*/ 0 w 2"/>
                <a:gd name="T3" fmla="*/ 22 h 22"/>
                <a:gd name="T4" fmla="*/ 0 w 2"/>
                <a:gd name="T5" fmla="*/ 0 h 22"/>
                <a:gd name="T6" fmla="*/ 2 w 2"/>
                <a:gd name="T7" fmla="*/ 0 h 22"/>
                <a:gd name="T8" fmla="*/ 2 w 2"/>
                <a:gd name="T9" fmla="*/ 20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0"/>
                  </a:moveTo>
                  <a:lnTo>
                    <a:pt x="0" y="22"/>
                  </a:lnTo>
                  <a:lnTo>
                    <a:pt x="0" y="0"/>
                  </a:lnTo>
                  <a:lnTo>
                    <a:pt x="2" y="0"/>
                  </a:lnTo>
                  <a:lnTo>
                    <a:pt x="2" y="20"/>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1" name="Freeform 307"/>
            <p:cNvSpPr>
              <a:spLocks noChangeAspect="1"/>
            </p:cNvSpPr>
            <p:nvPr/>
          </p:nvSpPr>
          <p:spPr bwMode="auto">
            <a:xfrm>
              <a:off x="4084" y="974"/>
              <a:ext cx="22" cy="4"/>
            </a:xfrm>
            <a:custGeom>
              <a:avLst/>
              <a:gdLst>
                <a:gd name="T0" fmla="*/ 20 w 22"/>
                <a:gd name="T1" fmla="*/ 4 h 4"/>
                <a:gd name="T2" fmla="*/ 0 w 22"/>
                <a:gd name="T3" fmla="*/ 0 h 4"/>
                <a:gd name="T4" fmla="*/ 2 w 22"/>
                <a:gd name="T5" fmla="*/ 0 h 4"/>
                <a:gd name="T6" fmla="*/ 22 w 22"/>
                <a:gd name="T7" fmla="*/ 4 h 4"/>
                <a:gd name="T8" fmla="*/ 20 w 22"/>
                <a:gd name="T9" fmla="*/ 4 h 4"/>
                <a:gd name="T10" fmla="*/ 0 60000 65536"/>
                <a:gd name="T11" fmla="*/ 0 60000 65536"/>
                <a:gd name="T12" fmla="*/ 0 60000 65536"/>
                <a:gd name="T13" fmla="*/ 0 60000 65536"/>
                <a:gd name="T14" fmla="*/ 0 60000 65536"/>
                <a:gd name="T15" fmla="*/ 0 w 22"/>
                <a:gd name="T16" fmla="*/ 0 h 4"/>
                <a:gd name="T17" fmla="*/ 22 w 22"/>
                <a:gd name="T18" fmla="*/ 4 h 4"/>
              </a:gdLst>
              <a:ahLst/>
              <a:cxnLst>
                <a:cxn ang="T10">
                  <a:pos x="T0" y="T1"/>
                </a:cxn>
                <a:cxn ang="T11">
                  <a:pos x="T2" y="T3"/>
                </a:cxn>
                <a:cxn ang="T12">
                  <a:pos x="T4" y="T5"/>
                </a:cxn>
                <a:cxn ang="T13">
                  <a:pos x="T6" y="T7"/>
                </a:cxn>
                <a:cxn ang="T14">
                  <a:pos x="T8" y="T9"/>
                </a:cxn>
              </a:cxnLst>
              <a:rect l="T15" t="T16" r="T17" b="T18"/>
              <a:pathLst>
                <a:path w="22" h="4">
                  <a:moveTo>
                    <a:pt x="20" y="4"/>
                  </a:moveTo>
                  <a:lnTo>
                    <a:pt x="0" y="0"/>
                  </a:lnTo>
                  <a:lnTo>
                    <a:pt x="2" y="0"/>
                  </a:lnTo>
                  <a:lnTo>
                    <a:pt x="22" y="4"/>
                  </a:lnTo>
                  <a:lnTo>
                    <a:pt x="20"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2" name="Freeform 308"/>
            <p:cNvSpPr>
              <a:spLocks noChangeAspect="1"/>
            </p:cNvSpPr>
            <p:nvPr/>
          </p:nvSpPr>
          <p:spPr bwMode="auto">
            <a:xfrm>
              <a:off x="4088" y="980"/>
              <a:ext cx="12" cy="14"/>
            </a:xfrm>
            <a:custGeom>
              <a:avLst/>
              <a:gdLst>
                <a:gd name="T0" fmla="*/ 196608 w 6"/>
                <a:gd name="T1" fmla="*/ 131072 h 7"/>
                <a:gd name="T2" fmla="*/ 98304 w 6"/>
                <a:gd name="T3" fmla="*/ 229376 h 7"/>
                <a:gd name="T4" fmla="*/ 0 w 6"/>
                <a:gd name="T5" fmla="*/ 98304 h 7"/>
                <a:gd name="T6" fmla="*/ 98304 w 6"/>
                <a:gd name="T7" fmla="*/ 0 h 7"/>
                <a:gd name="T8" fmla="*/ 196608 w 6"/>
                <a:gd name="T9" fmla="*/ 131072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6" y="4"/>
                  </a:moveTo>
                  <a:cubicBezTo>
                    <a:pt x="6" y="6"/>
                    <a:pt x="5" y="7"/>
                    <a:pt x="3" y="7"/>
                  </a:cubicBezTo>
                  <a:cubicBezTo>
                    <a:pt x="1" y="7"/>
                    <a:pt x="0" y="5"/>
                    <a:pt x="0" y="3"/>
                  </a:cubicBezTo>
                  <a:cubicBezTo>
                    <a:pt x="0" y="1"/>
                    <a:pt x="1" y="0"/>
                    <a:pt x="3" y="0"/>
                  </a:cubicBezTo>
                  <a:cubicBezTo>
                    <a:pt x="5" y="0"/>
                    <a:pt x="6" y="2"/>
                    <a:pt x="6" y="4"/>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3" name="Freeform 309"/>
            <p:cNvSpPr>
              <a:spLocks noChangeAspect="1" noEditPoints="1"/>
            </p:cNvSpPr>
            <p:nvPr/>
          </p:nvSpPr>
          <p:spPr bwMode="auto">
            <a:xfrm>
              <a:off x="4088" y="980"/>
              <a:ext cx="12" cy="14"/>
            </a:xfrm>
            <a:custGeom>
              <a:avLst/>
              <a:gdLst>
                <a:gd name="T0" fmla="*/ 32768 w 6"/>
                <a:gd name="T1" fmla="*/ 32768 h 7"/>
                <a:gd name="T2" fmla="*/ 0 w 6"/>
                <a:gd name="T3" fmla="*/ 98304 h 7"/>
                <a:gd name="T4" fmla="*/ 98304 w 6"/>
                <a:gd name="T5" fmla="*/ 229376 h 7"/>
                <a:gd name="T6" fmla="*/ 163840 w 6"/>
                <a:gd name="T7" fmla="*/ 196608 h 7"/>
                <a:gd name="T8" fmla="*/ 196608 w 6"/>
                <a:gd name="T9" fmla="*/ 131072 h 7"/>
                <a:gd name="T10" fmla="*/ 98304 w 6"/>
                <a:gd name="T11" fmla="*/ 32768 h 7"/>
                <a:gd name="T12" fmla="*/ 32768 w 6"/>
                <a:gd name="T13" fmla="*/ 32768 h 7"/>
                <a:gd name="T14" fmla="*/ 98304 w 6"/>
                <a:gd name="T15" fmla="*/ 163840 h 7"/>
                <a:gd name="T16" fmla="*/ 65536 w 6"/>
                <a:gd name="T17" fmla="*/ 98304 h 7"/>
                <a:gd name="T18" fmla="*/ 65536 w 6"/>
                <a:gd name="T19" fmla="*/ 98304 h 7"/>
                <a:gd name="T20" fmla="*/ 98304 w 6"/>
                <a:gd name="T21" fmla="*/ 65536 h 7"/>
                <a:gd name="T22" fmla="*/ 131072 w 6"/>
                <a:gd name="T23" fmla="*/ 131072 h 7"/>
                <a:gd name="T24" fmla="*/ 131072 w 6"/>
                <a:gd name="T25" fmla="*/ 163840 h 7"/>
                <a:gd name="T26" fmla="*/ 98304 w 6"/>
                <a:gd name="T27" fmla="*/ 16384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7"/>
                <a:gd name="T44" fmla="*/ 6 w 6"/>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7">
                  <a:moveTo>
                    <a:pt x="1" y="1"/>
                  </a:moveTo>
                  <a:cubicBezTo>
                    <a:pt x="0" y="2"/>
                    <a:pt x="0" y="2"/>
                    <a:pt x="0" y="3"/>
                  </a:cubicBezTo>
                  <a:cubicBezTo>
                    <a:pt x="0" y="5"/>
                    <a:pt x="1" y="6"/>
                    <a:pt x="3" y="7"/>
                  </a:cubicBezTo>
                  <a:cubicBezTo>
                    <a:pt x="3" y="7"/>
                    <a:pt x="4" y="6"/>
                    <a:pt x="5" y="6"/>
                  </a:cubicBezTo>
                  <a:cubicBezTo>
                    <a:pt x="5" y="5"/>
                    <a:pt x="6" y="5"/>
                    <a:pt x="6" y="4"/>
                  </a:cubicBezTo>
                  <a:cubicBezTo>
                    <a:pt x="6" y="2"/>
                    <a:pt x="4" y="1"/>
                    <a:pt x="3" y="1"/>
                  </a:cubicBezTo>
                  <a:cubicBezTo>
                    <a:pt x="2" y="0"/>
                    <a:pt x="2" y="1"/>
                    <a:pt x="1" y="1"/>
                  </a:cubicBezTo>
                  <a:close/>
                  <a:moveTo>
                    <a:pt x="3" y="5"/>
                  </a:moveTo>
                  <a:cubicBezTo>
                    <a:pt x="2" y="5"/>
                    <a:pt x="2" y="4"/>
                    <a:pt x="2" y="3"/>
                  </a:cubicBezTo>
                  <a:cubicBezTo>
                    <a:pt x="2" y="3"/>
                    <a:pt x="2" y="3"/>
                    <a:pt x="2" y="3"/>
                  </a:cubicBezTo>
                  <a:cubicBezTo>
                    <a:pt x="2" y="2"/>
                    <a:pt x="2" y="2"/>
                    <a:pt x="3" y="2"/>
                  </a:cubicBezTo>
                  <a:cubicBezTo>
                    <a:pt x="3" y="2"/>
                    <a:pt x="4" y="3"/>
                    <a:pt x="4" y="4"/>
                  </a:cubicBezTo>
                  <a:cubicBezTo>
                    <a:pt x="4" y="4"/>
                    <a:pt x="4" y="4"/>
                    <a:pt x="4" y="5"/>
                  </a:cubicBezTo>
                  <a:cubicBezTo>
                    <a:pt x="4" y="5"/>
                    <a:pt x="3" y="5"/>
                    <a:pt x="3" y="5"/>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0234" name="Freeform 310"/>
            <p:cNvSpPr>
              <a:spLocks noChangeAspect="1"/>
            </p:cNvSpPr>
            <p:nvPr/>
          </p:nvSpPr>
          <p:spPr bwMode="auto">
            <a:xfrm>
              <a:off x="4090" y="982"/>
              <a:ext cx="8" cy="10"/>
            </a:xfrm>
            <a:custGeom>
              <a:avLst/>
              <a:gdLst>
                <a:gd name="T0" fmla="*/ 131072 w 4"/>
                <a:gd name="T1" fmla="*/ 98304 h 5"/>
                <a:gd name="T2" fmla="*/ 65536 w 4"/>
                <a:gd name="T3" fmla="*/ 163840 h 5"/>
                <a:gd name="T4" fmla="*/ 0 w 4"/>
                <a:gd name="T5" fmla="*/ 65536 h 5"/>
                <a:gd name="T6" fmla="*/ 65536 w 4"/>
                <a:gd name="T7" fmla="*/ 0 h 5"/>
                <a:gd name="T8" fmla="*/ 131072 w 4"/>
                <a:gd name="T9" fmla="*/ 98304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cubicBezTo>
                    <a:pt x="4" y="4"/>
                    <a:pt x="3" y="5"/>
                    <a:pt x="2" y="5"/>
                  </a:cubicBezTo>
                  <a:cubicBezTo>
                    <a:pt x="1" y="4"/>
                    <a:pt x="0" y="3"/>
                    <a:pt x="0" y="2"/>
                  </a:cubicBezTo>
                  <a:cubicBezTo>
                    <a:pt x="0" y="1"/>
                    <a:pt x="1" y="0"/>
                    <a:pt x="2" y="0"/>
                  </a:cubicBezTo>
                  <a:cubicBezTo>
                    <a:pt x="3" y="1"/>
                    <a:pt x="4" y="2"/>
                    <a:pt x="4" y="3"/>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5" name="Freeform 311"/>
            <p:cNvSpPr>
              <a:spLocks noChangeAspect="1"/>
            </p:cNvSpPr>
            <p:nvPr/>
          </p:nvSpPr>
          <p:spPr bwMode="auto">
            <a:xfrm>
              <a:off x="4132" y="984"/>
              <a:ext cx="36" cy="28"/>
            </a:xfrm>
            <a:custGeom>
              <a:avLst/>
              <a:gdLst>
                <a:gd name="T0" fmla="*/ 36 w 36"/>
                <a:gd name="T1" fmla="*/ 28 h 28"/>
                <a:gd name="T2" fmla="*/ 0 w 36"/>
                <a:gd name="T3" fmla="*/ 22 h 28"/>
                <a:gd name="T4" fmla="*/ 0 w 36"/>
                <a:gd name="T5" fmla="*/ 0 h 28"/>
                <a:gd name="T6" fmla="*/ 36 w 36"/>
                <a:gd name="T7" fmla="*/ 6 h 28"/>
                <a:gd name="T8" fmla="*/ 36 w 36"/>
                <a:gd name="T9" fmla="*/ 28 h 28"/>
                <a:gd name="T10" fmla="*/ 0 60000 65536"/>
                <a:gd name="T11" fmla="*/ 0 60000 65536"/>
                <a:gd name="T12" fmla="*/ 0 60000 65536"/>
                <a:gd name="T13" fmla="*/ 0 60000 65536"/>
                <a:gd name="T14" fmla="*/ 0 60000 65536"/>
                <a:gd name="T15" fmla="*/ 0 w 36"/>
                <a:gd name="T16" fmla="*/ 0 h 28"/>
                <a:gd name="T17" fmla="*/ 36 w 36"/>
                <a:gd name="T18" fmla="*/ 28 h 28"/>
              </a:gdLst>
              <a:ahLst/>
              <a:cxnLst>
                <a:cxn ang="T10">
                  <a:pos x="T0" y="T1"/>
                </a:cxn>
                <a:cxn ang="T11">
                  <a:pos x="T2" y="T3"/>
                </a:cxn>
                <a:cxn ang="T12">
                  <a:pos x="T4" y="T5"/>
                </a:cxn>
                <a:cxn ang="T13">
                  <a:pos x="T6" y="T7"/>
                </a:cxn>
                <a:cxn ang="T14">
                  <a:pos x="T8" y="T9"/>
                </a:cxn>
              </a:cxnLst>
              <a:rect l="T15" t="T16" r="T17" b="T18"/>
              <a:pathLst>
                <a:path w="36" h="28">
                  <a:moveTo>
                    <a:pt x="36" y="28"/>
                  </a:moveTo>
                  <a:lnTo>
                    <a:pt x="0" y="22"/>
                  </a:lnTo>
                  <a:lnTo>
                    <a:pt x="0" y="0"/>
                  </a:lnTo>
                  <a:lnTo>
                    <a:pt x="36" y="6"/>
                  </a:lnTo>
                  <a:lnTo>
                    <a:pt x="36" y="2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36" name="Freeform 312"/>
            <p:cNvSpPr>
              <a:spLocks noChangeAspect="1"/>
            </p:cNvSpPr>
            <p:nvPr/>
          </p:nvSpPr>
          <p:spPr bwMode="auto">
            <a:xfrm>
              <a:off x="4168" y="98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7" name="Freeform 313"/>
            <p:cNvSpPr>
              <a:spLocks noChangeAspect="1"/>
            </p:cNvSpPr>
            <p:nvPr/>
          </p:nvSpPr>
          <p:spPr bwMode="auto">
            <a:xfrm>
              <a:off x="4132" y="982"/>
              <a:ext cx="40" cy="8"/>
            </a:xfrm>
            <a:custGeom>
              <a:avLst/>
              <a:gdLst>
                <a:gd name="T0" fmla="*/ 36 w 40"/>
                <a:gd name="T1" fmla="*/ 8 h 8"/>
                <a:gd name="T2" fmla="*/ 0 w 40"/>
                <a:gd name="T3" fmla="*/ 2 h 8"/>
                <a:gd name="T4" fmla="*/ 6 w 40"/>
                <a:gd name="T5" fmla="*/ 0 h 8"/>
                <a:gd name="T6" fmla="*/ 40 w 40"/>
                <a:gd name="T7" fmla="*/ 6 h 8"/>
                <a:gd name="T8" fmla="*/ 36 w 40"/>
                <a:gd name="T9" fmla="*/ 8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36" y="8"/>
                  </a:moveTo>
                  <a:lnTo>
                    <a:pt x="0" y="2"/>
                  </a:lnTo>
                  <a:lnTo>
                    <a:pt x="6" y="0"/>
                  </a:lnTo>
                  <a:lnTo>
                    <a:pt x="40" y="6"/>
                  </a:lnTo>
                  <a:lnTo>
                    <a:pt x="36" y="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8" name="Freeform 314"/>
            <p:cNvSpPr>
              <a:spLocks noChangeAspect="1"/>
            </p:cNvSpPr>
            <p:nvPr/>
          </p:nvSpPr>
          <p:spPr bwMode="auto">
            <a:xfrm>
              <a:off x="4180" y="992"/>
              <a:ext cx="34" cy="30"/>
            </a:xfrm>
            <a:custGeom>
              <a:avLst/>
              <a:gdLst>
                <a:gd name="T0" fmla="*/ 34 w 34"/>
                <a:gd name="T1" fmla="*/ 30 h 30"/>
                <a:gd name="T2" fmla="*/ 0 w 34"/>
                <a:gd name="T3" fmla="*/ 22 h 30"/>
                <a:gd name="T4" fmla="*/ 0 w 34"/>
                <a:gd name="T5" fmla="*/ 0 h 30"/>
                <a:gd name="T6" fmla="*/ 34 w 34"/>
                <a:gd name="T7" fmla="*/ 8 h 30"/>
                <a:gd name="T8" fmla="*/ 34 w 34"/>
                <a:gd name="T9" fmla="*/ 30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34" y="30"/>
                  </a:moveTo>
                  <a:lnTo>
                    <a:pt x="0" y="22"/>
                  </a:lnTo>
                  <a:lnTo>
                    <a:pt x="0" y="0"/>
                  </a:lnTo>
                  <a:lnTo>
                    <a:pt x="34" y="8"/>
                  </a:lnTo>
                  <a:lnTo>
                    <a:pt x="34" y="3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39" name="Freeform 315"/>
            <p:cNvSpPr>
              <a:spLocks noChangeAspect="1"/>
            </p:cNvSpPr>
            <p:nvPr/>
          </p:nvSpPr>
          <p:spPr bwMode="auto">
            <a:xfrm>
              <a:off x="4214" y="99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40" name="Freeform 316"/>
            <p:cNvSpPr>
              <a:spLocks noChangeAspect="1"/>
            </p:cNvSpPr>
            <p:nvPr/>
          </p:nvSpPr>
          <p:spPr bwMode="auto">
            <a:xfrm>
              <a:off x="4180" y="992"/>
              <a:ext cx="38" cy="8"/>
            </a:xfrm>
            <a:custGeom>
              <a:avLst/>
              <a:gdLst>
                <a:gd name="T0" fmla="*/ 34 w 38"/>
                <a:gd name="T1" fmla="*/ 8 h 8"/>
                <a:gd name="T2" fmla="*/ 0 w 38"/>
                <a:gd name="T3" fmla="*/ 0 h 8"/>
                <a:gd name="T4" fmla="*/ 4 w 38"/>
                <a:gd name="T5" fmla="*/ 0 h 8"/>
                <a:gd name="T6" fmla="*/ 38 w 38"/>
                <a:gd name="T7" fmla="*/ 6 h 8"/>
                <a:gd name="T8" fmla="*/ 34 w 38"/>
                <a:gd name="T9" fmla="*/ 8 h 8"/>
                <a:gd name="T10" fmla="*/ 0 60000 65536"/>
                <a:gd name="T11" fmla="*/ 0 60000 65536"/>
                <a:gd name="T12" fmla="*/ 0 60000 65536"/>
                <a:gd name="T13" fmla="*/ 0 60000 65536"/>
                <a:gd name="T14" fmla="*/ 0 60000 65536"/>
                <a:gd name="T15" fmla="*/ 0 w 38"/>
                <a:gd name="T16" fmla="*/ 0 h 8"/>
                <a:gd name="T17" fmla="*/ 38 w 38"/>
                <a:gd name="T18" fmla="*/ 8 h 8"/>
              </a:gdLst>
              <a:ahLst/>
              <a:cxnLst>
                <a:cxn ang="T10">
                  <a:pos x="T0" y="T1"/>
                </a:cxn>
                <a:cxn ang="T11">
                  <a:pos x="T2" y="T3"/>
                </a:cxn>
                <a:cxn ang="T12">
                  <a:pos x="T4" y="T5"/>
                </a:cxn>
                <a:cxn ang="T13">
                  <a:pos x="T6" y="T7"/>
                </a:cxn>
                <a:cxn ang="T14">
                  <a:pos x="T8" y="T9"/>
                </a:cxn>
              </a:cxnLst>
              <a:rect l="T15" t="T16" r="T17" b="T18"/>
              <a:pathLst>
                <a:path w="38" h="8">
                  <a:moveTo>
                    <a:pt x="34" y="8"/>
                  </a:moveTo>
                  <a:lnTo>
                    <a:pt x="0" y="0"/>
                  </a:lnTo>
                  <a:lnTo>
                    <a:pt x="4" y="0"/>
                  </a:lnTo>
                  <a:lnTo>
                    <a:pt x="38" y="6"/>
                  </a:lnTo>
                  <a:lnTo>
                    <a:pt x="34" y="8"/>
                  </a:lnTo>
                  <a:close/>
                </a:path>
              </a:pathLst>
            </a:custGeom>
            <a:solidFill>
              <a:srgbClr val="456488"/>
            </a:solidFill>
            <a:ln w="9525">
              <a:noFill/>
              <a:round/>
              <a:headEnd/>
              <a:tailEnd/>
            </a:ln>
          </p:spPr>
          <p:txBody>
            <a:bodyPr/>
            <a:lstStyle/>
            <a:p>
              <a:endParaRPr lang="zh-CN" altLang="en-US">
                <a:latin typeface="+mn-lt"/>
                <a:ea typeface="+mn-ea"/>
              </a:endParaRPr>
            </a:p>
          </p:txBody>
        </p:sp>
      </p:grpSp>
      <p:sp>
        <p:nvSpPr>
          <p:cNvPr id="210252" name="TextBox 713"/>
          <p:cNvSpPr txBox="1">
            <a:spLocks noChangeArrowheads="1"/>
          </p:cNvSpPr>
          <p:nvPr/>
        </p:nvSpPr>
        <p:spPr bwMode="auto">
          <a:xfrm>
            <a:off x="5832140" y="4522204"/>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210253" name="TextBox 714"/>
          <p:cNvSpPr txBox="1">
            <a:spLocks noChangeArrowheads="1"/>
          </p:cNvSpPr>
          <p:nvPr/>
        </p:nvSpPr>
        <p:spPr bwMode="auto">
          <a:xfrm>
            <a:off x="4256348" y="4476908"/>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cxnSp>
        <p:nvCxnSpPr>
          <p:cNvPr id="717" name="Straight Arrow Connector 238"/>
          <p:cNvCxnSpPr/>
          <p:nvPr/>
        </p:nvCxnSpPr>
        <p:spPr>
          <a:xfrm flipV="1">
            <a:off x="1762125" y="2210433"/>
            <a:ext cx="857250" cy="75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19" name="Straight Arrow Connector 238"/>
          <p:cNvCxnSpPr/>
          <p:nvPr/>
        </p:nvCxnSpPr>
        <p:spPr>
          <a:xfrm>
            <a:off x="3733800" y="2217948"/>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3" name="Straight Arrow Connector 238"/>
          <p:cNvCxnSpPr/>
          <p:nvPr/>
        </p:nvCxnSpPr>
        <p:spPr>
          <a:xfrm flipH="1">
            <a:off x="5436096" y="2534581"/>
            <a:ext cx="2" cy="72008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2" name="TextBox 391"/>
          <p:cNvSpPr txBox="1">
            <a:spLocks noChangeArrowheads="1"/>
          </p:cNvSpPr>
          <p:nvPr/>
        </p:nvSpPr>
        <p:spPr bwMode="auto">
          <a:xfrm>
            <a:off x="1682618" y="1884199"/>
            <a:ext cx="1257617"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1.</a:t>
            </a:r>
            <a:r>
              <a:rPr lang="zh-CN" altLang="en-US" sz="1200" b="1" dirty="0" smtClean="0">
                <a:solidFill>
                  <a:srgbClr val="0070C0"/>
                </a:solidFill>
                <a:latin typeface="+mn-lt"/>
                <a:ea typeface="+mn-ea"/>
              </a:rPr>
              <a:t>点击登录应用</a:t>
            </a:r>
            <a:endParaRPr lang="zh-CN" altLang="en-US" sz="1200" b="1" dirty="0">
              <a:solidFill>
                <a:srgbClr val="0070C0"/>
              </a:solidFill>
              <a:latin typeface="+mn-lt"/>
              <a:ea typeface="+mn-ea"/>
            </a:endParaRPr>
          </a:p>
        </p:txBody>
      </p:sp>
      <p:sp>
        <p:nvSpPr>
          <p:cNvPr id="404" name="TextBox 403"/>
          <p:cNvSpPr txBox="1">
            <a:spLocks noChangeArrowheads="1"/>
          </p:cNvSpPr>
          <p:nvPr/>
        </p:nvSpPr>
        <p:spPr bwMode="auto">
          <a:xfrm>
            <a:off x="3739916" y="1929919"/>
            <a:ext cx="1257617"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2.</a:t>
            </a:r>
            <a:r>
              <a:rPr lang="zh-CN" altLang="en-US" sz="1200" b="1" dirty="0" smtClean="0">
                <a:solidFill>
                  <a:srgbClr val="0070C0"/>
                </a:solidFill>
                <a:latin typeface="+mn-lt"/>
                <a:ea typeface="+mn-ea"/>
              </a:rPr>
              <a:t>点击登录应用</a:t>
            </a:r>
            <a:endParaRPr lang="zh-CN" altLang="en-US" sz="1200" b="1" dirty="0">
              <a:solidFill>
                <a:srgbClr val="0070C0"/>
              </a:solidFill>
              <a:latin typeface="+mn-lt"/>
              <a:ea typeface="+mn-ea"/>
            </a:endParaRPr>
          </a:p>
        </p:txBody>
      </p:sp>
      <p:cxnSp>
        <p:nvCxnSpPr>
          <p:cNvPr id="366" name="Straight Arrow Connector 238"/>
          <p:cNvCxnSpPr/>
          <p:nvPr/>
        </p:nvCxnSpPr>
        <p:spPr>
          <a:xfrm flipV="1">
            <a:off x="5256076" y="2534580"/>
            <a:ext cx="0" cy="6858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0" name="TextBox 369"/>
          <p:cNvSpPr txBox="1">
            <a:spLocks noChangeArrowheads="1"/>
          </p:cNvSpPr>
          <p:nvPr/>
        </p:nvSpPr>
        <p:spPr bwMode="auto">
          <a:xfrm>
            <a:off x="3760867" y="2325962"/>
            <a:ext cx="1152098" cy="461665"/>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11.</a:t>
            </a:r>
            <a:r>
              <a:rPr lang="zh-CN" altLang="en-US" sz="1200" b="1" dirty="0" smtClean="0">
                <a:solidFill>
                  <a:srgbClr val="0070C0"/>
                </a:solidFill>
                <a:latin typeface="+mn-lt"/>
                <a:ea typeface="+mn-ea"/>
              </a:rPr>
              <a:t>返回登录信息</a:t>
            </a:r>
            <a:endParaRPr lang="zh-CN" altLang="en-US" sz="1200" b="1" dirty="0">
              <a:solidFill>
                <a:srgbClr val="0070C0"/>
              </a:solidFill>
              <a:latin typeface="+mn-lt"/>
              <a:ea typeface="+mn-ea"/>
            </a:endParaRPr>
          </a:p>
        </p:txBody>
      </p:sp>
      <p:cxnSp>
        <p:nvCxnSpPr>
          <p:cNvPr id="371" name="Straight Arrow Connector 238"/>
          <p:cNvCxnSpPr/>
          <p:nvPr/>
        </p:nvCxnSpPr>
        <p:spPr>
          <a:xfrm flipH="1">
            <a:off x="3707904" y="2325960"/>
            <a:ext cx="105336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6" name="TextBox 375"/>
          <p:cNvSpPr txBox="1">
            <a:spLocks noChangeArrowheads="1"/>
          </p:cNvSpPr>
          <p:nvPr/>
        </p:nvSpPr>
        <p:spPr bwMode="auto">
          <a:xfrm>
            <a:off x="1677363" y="2349266"/>
            <a:ext cx="1202444" cy="461665"/>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12.</a:t>
            </a:r>
            <a:r>
              <a:rPr lang="zh-CN" altLang="en-US" sz="1200" b="1" dirty="0" smtClean="0">
                <a:solidFill>
                  <a:srgbClr val="0070C0"/>
                </a:solidFill>
                <a:latin typeface="+mn-lt"/>
                <a:ea typeface="+mn-ea"/>
              </a:rPr>
              <a:t>返回登录信息</a:t>
            </a:r>
            <a:endParaRPr lang="zh-CN" altLang="en-US" sz="1200" b="1" dirty="0">
              <a:solidFill>
                <a:srgbClr val="0070C0"/>
              </a:solidFill>
              <a:latin typeface="+mn-lt"/>
              <a:ea typeface="+mn-ea"/>
            </a:endParaRPr>
          </a:p>
        </p:txBody>
      </p:sp>
      <p:cxnSp>
        <p:nvCxnSpPr>
          <p:cNvPr id="377" name="Straight Arrow Connector 238"/>
          <p:cNvCxnSpPr/>
          <p:nvPr/>
        </p:nvCxnSpPr>
        <p:spPr>
          <a:xfrm flipH="1">
            <a:off x="1691680" y="2325960"/>
            <a:ext cx="9001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8" name="Straight Arrow Connector 238"/>
          <p:cNvCxnSpPr/>
          <p:nvPr/>
        </p:nvCxnSpPr>
        <p:spPr>
          <a:xfrm flipV="1">
            <a:off x="2519772" y="4270177"/>
            <a:ext cx="1368152" cy="4606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59" name="TextBox 358"/>
          <p:cNvSpPr txBox="1">
            <a:spLocks noChangeArrowheads="1"/>
          </p:cNvSpPr>
          <p:nvPr/>
        </p:nvSpPr>
        <p:spPr bwMode="auto">
          <a:xfrm rot="20790417">
            <a:off x="2523106" y="4241550"/>
            <a:ext cx="1101875"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7.</a:t>
            </a:r>
            <a:r>
              <a:rPr lang="zh-CN" altLang="en-US" sz="1200" b="1" dirty="0" smtClean="0">
                <a:solidFill>
                  <a:srgbClr val="0070C0"/>
                </a:solidFill>
                <a:latin typeface="+mn-lt"/>
                <a:ea typeface="+mn-ea"/>
              </a:rPr>
              <a:t>预连接成功</a:t>
            </a:r>
            <a:endParaRPr lang="zh-CN" altLang="en-US" sz="1200" b="1" dirty="0">
              <a:solidFill>
                <a:srgbClr val="0070C0"/>
              </a:solidFill>
              <a:latin typeface="+mn-lt"/>
              <a:ea typeface="+mn-ea"/>
            </a:endParaRPr>
          </a:p>
        </p:txBody>
      </p:sp>
      <p:sp>
        <p:nvSpPr>
          <p:cNvPr id="360" name="TextBox 359"/>
          <p:cNvSpPr txBox="1">
            <a:spLocks noChangeArrowheads="1"/>
          </p:cNvSpPr>
          <p:nvPr/>
        </p:nvSpPr>
        <p:spPr bwMode="auto">
          <a:xfrm rot="20784240">
            <a:off x="2776645" y="4661332"/>
            <a:ext cx="1241912"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6.</a:t>
            </a:r>
            <a:r>
              <a:rPr lang="zh-CN" altLang="en-US" sz="1200" b="1" dirty="0" smtClean="0">
                <a:solidFill>
                  <a:srgbClr val="0070C0"/>
                </a:solidFill>
                <a:latin typeface="+mn-lt"/>
                <a:ea typeface="+mn-ea"/>
              </a:rPr>
              <a:t>预连接请求</a:t>
            </a:r>
            <a:endParaRPr lang="zh-CN" altLang="en-US" sz="1200" b="1" dirty="0">
              <a:solidFill>
                <a:srgbClr val="0070C0"/>
              </a:solidFill>
              <a:latin typeface="+mn-lt"/>
              <a:ea typeface="+mn-ea"/>
            </a:endParaRPr>
          </a:p>
        </p:txBody>
      </p:sp>
      <p:cxnSp>
        <p:nvCxnSpPr>
          <p:cNvPr id="361" name="Straight Arrow Connector 238"/>
          <p:cNvCxnSpPr/>
          <p:nvPr/>
        </p:nvCxnSpPr>
        <p:spPr>
          <a:xfrm flipH="1">
            <a:off x="2591780" y="4450197"/>
            <a:ext cx="1332148" cy="42464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8" name="Straight Arrow Connector 238"/>
          <p:cNvCxnSpPr/>
          <p:nvPr/>
        </p:nvCxnSpPr>
        <p:spPr>
          <a:xfrm>
            <a:off x="6624228" y="4342185"/>
            <a:ext cx="1116124" cy="4606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9" name="TextBox 378"/>
          <p:cNvSpPr txBox="1">
            <a:spLocks noChangeArrowheads="1"/>
          </p:cNvSpPr>
          <p:nvPr/>
        </p:nvSpPr>
        <p:spPr bwMode="auto">
          <a:xfrm rot="1054961">
            <a:off x="6648319" y="4279495"/>
            <a:ext cx="1157034"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8.</a:t>
            </a:r>
            <a:r>
              <a:rPr lang="zh-CN" altLang="en-US" sz="1200" b="1" dirty="0" smtClean="0">
                <a:solidFill>
                  <a:srgbClr val="0070C0"/>
                </a:solidFill>
                <a:latin typeface="+mn-lt"/>
                <a:ea typeface="+mn-ea"/>
              </a:rPr>
              <a:t>验证</a:t>
            </a:r>
            <a:r>
              <a:rPr lang="en-US" altLang="zh-CN" sz="1200" b="1" dirty="0" smtClean="0">
                <a:solidFill>
                  <a:srgbClr val="0070C0"/>
                </a:solidFill>
                <a:latin typeface="+mn-lt"/>
                <a:ea typeface="+mn-ea"/>
              </a:rPr>
              <a:t>License</a:t>
            </a:r>
            <a:endParaRPr lang="zh-CN" altLang="en-US" sz="1200" b="1" dirty="0">
              <a:solidFill>
                <a:srgbClr val="0070C0"/>
              </a:solidFill>
              <a:latin typeface="+mn-lt"/>
              <a:ea typeface="+mn-ea"/>
            </a:endParaRPr>
          </a:p>
        </p:txBody>
      </p:sp>
      <p:grpSp>
        <p:nvGrpSpPr>
          <p:cNvPr id="23" name="Group 360"/>
          <p:cNvGrpSpPr>
            <a:grpSpLocks/>
          </p:cNvGrpSpPr>
          <p:nvPr/>
        </p:nvGrpSpPr>
        <p:grpSpPr bwMode="auto">
          <a:xfrm>
            <a:off x="5105400" y="3210490"/>
            <a:ext cx="527050" cy="692150"/>
            <a:chOff x="2450" y="2494"/>
            <a:chExt cx="496" cy="652"/>
          </a:xfrm>
        </p:grpSpPr>
        <p:sp>
          <p:nvSpPr>
            <p:cNvPr id="34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4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4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4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4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5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53"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89" name="TextBox 702"/>
          <p:cNvSpPr txBox="1">
            <a:spLocks noChangeArrowheads="1"/>
          </p:cNvSpPr>
          <p:nvPr/>
        </p:nvSpPr>
        <p:spPr bwMode="auto">
          <a:xfrm>
            <a:off x="2472754" y="2628653"/>
            <a:ext cx="1223413" cy="646331"/>
          </a:xfrm>
          <a:prstGeom prst="rect">
            <a:avLst/>
          </a:prstGeom>
          <a:noFill/>
          <a:ln w="9525">
            <a:noFill/>
            <a:miter lim="800000"/>
            <a:headEnd/>
            <a:tailEnd/>
          </a:ln>
        </p:spPr>
        <p:txBody>
          <a:bodyPr wrap="none">
            <a:spAutoFit/>
          </a:bodyPr>
          <a:lstStyle/>
          <a:p>
            <a:pPr algn="ctr"/>
            <a:r>
              <a:rPr lang="en-US" altLang="zh-CN" sz="1800" dirty="0" smtClean="0">
                <a:latin typeface="+mn-lt"/>
                <a:ea typeface="+mn-ea"/>
              </a:rPr>
              <a:t>SVN</a:t>
            </a:r>
          </a:p>
          <a:p>
            <a:pPr algn="ctr"/>
            <a:r>
              <a:rPr lang="en-US" altLang="zh-CN" sz="1800" dirty="0" smtClean="0">
                <a:latin typeface="+mn-lt"/>
                <a:ea typeface="+mn-ea"/>
              </a:rPr>
              <a:t>(v</a:t>
            </a:r>
            <a:r>
              <a:rPr lang="en-GB" altLang="zh-CN" sz="1800" dirty="0" smtClean="0">
                <a:latin typeface="+mn-lt"/>
                <a:ea typeface="+mn-ea"/>
              </a:rPr>
              <a:t>AG/</a:t>
            </a:r>
            <a:r>
              <a:rPr lang="en-GB" altLang="zh-CN" sz="1800" dirty="0" err="1" smtClean="0">
                <a:latin typeface="+mn-lt"/>
                <a:ea typeface="+mn-ea"/>
              </a:rPr>
              <a:t>vLB</a:t>
            </a:r>
            <a:r>
              <a:rPr lang="en-GB" altLang="zh-CN" sz="1800" dirty="0">
                <a:latin typeface="+mn-lt"/>
                <a:ea typeface="+mn-ea"/>
              </a:rPr>
              <a:t>)</a:t>
            </a:r>
            <a:endParaRPr lang="en-US" altLang="zh-CN" sz="1800" dirty="0">
              <a:latin typeface="+mn-lt"/>
              <a:ea typeface="+mn-ea"/>
            </a:endParaRPr>
          </a:p>
        </p:txBody>
      </p:sp>
      <p:grpSp>
        <p:nvGrpSpPr>
          <p:cNvPr id="24" name="Group 360"/>
          <p:cNvGrpSpPr>
            <a:grpSpLocks/>
          </p:cNvGrpSpPr>
          <p:nvPr/>
        </p:nvGrpSpPr>
        <p:grpSpPr bwMode="auto">
          <a:xfrm>
            <a:off x="5894710" y="4279759"/>
            <a:ext cx="527050" cy="692150"/>
            <a:chOff x="2450" y="2494"/>
            <a:chExt cx="496" cy="652"/>
          </a:xfrm>
        </p:grpSpPr>
        <p:sp>
          <p:nvSpPr>
            <p:cNvPr id="356"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57"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6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63"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68"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69"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72"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73"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74"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5" name="Group 360"/>
          <p:cNvGrpSpPr>
            <a:grpSpLocks/>
          </p:cNvGrpSpPr>
          <p:nvPr/>
        </p:nvGrpSpPr>
        <p:grpSpPr bwMode="auto">
          <a:xfrm>
            <a:off x="4332982" y="4301969"/>
            <a:ext cx="527050" cy="692150"/>
            <a:chOff x="2450" y="2494"/>
            <a:chExt cx="496" cy="652"/>
          </a:xfrm>
        </p:grpSpPr>
        <p:sp>
          <p:nvSpPr>
            <p:cNvPr id="380"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81"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8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4"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85"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86"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7"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8"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90"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91" name="TextBox 713"/>
          <p:cNvSpPr txBox="1">
            <a:spLocks noChangeArrowheads="1"/>
          </p:cNvSpPr>
          <p:nvPr/>
        </p:nvSpPr>
        <p:spPr bwMode="auto">
          <a:xfrm>
            <a:off x="5146154" y="3919223"/>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93" name="上弧形箭头 392"/>
          <p:cNvSpPr/>
          <p:nvPr/>
        </p:nvSpPr>
        <p:spPr bwMode="auto">
          <a:xfrm rot="18859667">
            <a:off x="4222347" y="3794875"/>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94" name="上弧形箭头 393"/>
          <p:cNvSpPr/>
          <p:nvPr/>
        </p:nvSpPr>
        <p:spPr bwMode="auto">
          <a:xfrm rot="2431111">
            <a:off x="5644990" y="3810064"/>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95" name="上弧形箭头 394"/>
          <p:cNvSpPr/>
          <p:nvPr/>
        </p:nvSpPr>
        <p:spPr bwMode="auto">
          <a:xfrm rot="10800000">
            <a:off x="4877577" y="4639798"/>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96" name="TextBox 713"/>
          <p:cNvSpPr txBox="1">
            <a:spLocks noChangeArrowheads="1"/>
          </p:cNvSpPr>
          <p:nvPr/>
        </p:nvSpPr>
        <p:spPr bwMode="auto">
          <a:xfrm>
            <a:off x="5894710" y="4947123"/>
            <a:ext cx="692818" cy="369332"/>
          </a:xfrm>
          <a:prstGeom prst="rect">
            <a:avLst/>
          </a:prstGeom>
          <a:noFill/>
          <a:ln w="9525">
            <a:noFill/>
            <a:miter lim="800000"/>
            <a:headEnd/>
            <a:tailEnd/>
          </a:ln>
        </p:spPr>
        <p:txBody>
          <a:bodyPr wrap="squar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97" name="TextBox 713"/>
          <p:cNvSpPr txBox="1">
            <a:spLocks noChangeArrowheads="1"/>
          </p:cNvSpPr>
          <p:nvPr/>
        </p:nvSpPr>
        <p:spPr bwMode="auto">
          <a:xfrm>
            <a:off x="4285393" y="4964047"/>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98" name="Rectangle 2"/>
          <p:cNvSpPr txBox="1">
            <a:spLocks noChangeArrowheads="1"/>
          </p:cNvSpPr>
          <p:nvPr/>
        </p:nvSpPr>
        <p:spPr>
          <a:xfrm>
            <a:off x="335280" y="260649"/>
            <a:ext cx="7696200" cy="544513"/>
          </a:xfrm>
          <a:prstGeom prst="rect">
            <a:avLst/>
          </a:prstGeom>
        </p:spPr>
        <p:txBody>
          <a:bodyPr lIns="91440" tIns="45720" rIns="91440" bIns="45720">
            <a:noAutofit/>
          </a:bodyPr>
          <a:lstStyle/>
          <a:p>
            <a:pPr lvl="0" eaLnBrk="0" hangingPunct="0"/>
            <a:endParaRPr lang="zh-CN" altLang="en-US" sz="3500" dirty="0" smtClean="0">
              <a:solidFill>
                <a:srgbClr val="990000"/>
              </a:solidFill>
              <a:latin typeface="微软雅黑" pitchFamily="34" charset="-122"/>
              <a:ea typeface="+mj-ea"/>
              <a:cs typeface="+mj-cs"/>
            </a:endParaRPr>
          </a:p>
        </p:txBody>
      </p:sp>
      <p:cxnSp>
        <p:nvCxnSpPr>
          <p:cNvPr id="364" name="Straight Arrow Connector 238"/>
          <p:cNvCxnSpPr/>
          <p:nvPr/>
        </p:nvCxnSpPr>
        <p:spPr>
          <a:xfrm flipV="1">
            <a:off x="5868144" y="2895563"/>
            <a:ext cx="1692188" cy="6480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5" name="TextBox 374"/>
          <p:cNvSpPr txBox="1">
            <a:spLocks noChangeArrowheads="1"/>
          </p:cNvSpPr>
          <p:nvPr/>
        </p:nvSpPr>
        <p:spPr bwMode="auto">
          <a:xfrm rot="20575054">
            <a:off x="5620397" y="2850499"/>
            <a:ext cx="2480840"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4.</a:t>
            </a:r>
            <a:r>
              <a:rPr lang="zh-CN" altLang="en-US" sz="1200" b="1" dirty="0" smtClean="0">
                <a:solidFill>
                  <a:srgbClr val="0070C0"/>
                </a:solidFill>
                <a:latin typeface="+mn-lt"/>
                <a:ea typeface="+mn-ea"/>
              </a:rPr>
              <a:t>根据应用组和负载均衡选择</a:t>
            </a:r>
            <a:r>
              <a:rPr lang="en-US" altLang="zh-CN" sz="1200" b="1" dirty="0" smtClean="0">
                <a:solidFill>
                  <a:srgbClr val="0070C0"/>
                </a:solidFill>
                <a:latin typeface="+mn-lt"/>
                <a:ea typeface="+mn-ea"/>
              </a:rPr>
              <a:t>APS</a:t>
            </a:r>
            <a:endParaRPr lang="zh-CN" altLang="en-US" sz="1200" b="1" dirty="0">
              <a:solidFill>
                <a:srgbClr val="0070C0"/>
              </a:solidFill>
              <a:latin typeface="+mn-lt"/>
              <a:ea typeface="+mn-ea"/>
            </a:endParaRPr>
          </a:p>
        </p:txBody>
      </p:sp>
      <p:sp>
        <p:nvSpPr>
          <p:cNvPr id="399" name="TextBox 398"/>
          <p:cNvSpPr txBox="1">
            <a:spLocks noChangeArrowheads="1"/>
          </p:cNvSpPr>
          <p:nvPr/>
        </p:nvSpPr>
        <p:spPr bwMode="auto">
          <a:xfrm rot="20578156">
            <a:off x="6553479" y="3273724"/>
            <a:ext cx="1210294"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5.APS</a:t>
            </a:r>
            <a:r>
              <a:rPr lang="zh-CN" altLang="en-US" sz="1200" b="1" dirty="0" smtClean="0">
                <a:solidFill>
                  <a:srgbClr val="0070C0"/>
                </a:solidFill>
                <a:latin typeface="+mn-lt"/>
                <a:ea typeface="+mn-ea"/>
              </a:rPr>
              <a:t>服务器</a:t>
            </a:r>
            <a:r>
              <a:rPr lang="en-US" altLang="zh-CN" sz="1200" b="1" dirty="0" smtClean="0">
                <a:solidFill>
                  <a:srgbClr val="0070C0"/>
                </a:solidFill>
                <a:latin typeface="+mn-lt"/>
                <a:ea typeface="+mn-ea"/>
              </a:rPr>
              <a:t>IP</a:t>
            </a:r>
            <a:endParaRPr lang="zh-CN" altLang="en-US" sz="1200" b="1" dirty="0">
              <a:solidFill>
                <a:srgbClr val="0070C0"/>
              </a:solidFill>
              <a:latin typeface="+mn-lt"/>
              <a:ea typeface="+mn-ea"/>
            </a:endParaRPr>
          </a:p>
        </p:txBody>
      </p:sp>
      <p:cxnSp>
        <p:nvCxnSpPr>
          <p:cNvPr id="400" name="Straight Arrow Connector 238"/>
          <p:cNvCxnSpPr/>
          <p:nvPr/>
        </p:nvCxnSpPr>
        <p:spPr>
          <a:xfrm flipH="1">
            <a:off x="5940152" y="3039579"/>
            <a:ext cx="1656184" cy="6480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7" name="TextBox 366"/>
          <p:cNvSpPr txBox="1"/>
          <p:nvPr/>
        </p:nvSpPr>
        <p:spPr>
          <a:xfrm>
            <a:off x="4990263" y="3393172"/>
            <a:ext cx="1712572" cy="646331"/>
          </a:xfrm>
          <a:prstGeom prst="rect">
            <a:avLst/>
          </a:prstGeom>
          <a:noFill/>
        </p:spPr>
        <p:txBody>
          <a:bodyPr wrap="square" rtlCol="0">
            <a:spAutoFit/>
          </a:bodyPr>
          <a:lstStyle/>
          <a:p>
            <a:r>
              <a:rPr lang="en-US" altLang="zh-CN" sz="1200" b="1" dirty="0" smtClean="0">
                <a:solidFill>
                  <a:srgbClr val="0070C0"/>
                </a:solidFill>
                <a:latin typeface="+mn-lt"/>
                <a:ea typeface="+mn-ea"/>
              </a:rPr>
              <a:t>9.</a:t>
            </a:r>
            <a:r>
              <a:rPr lang="zh-CN" altLang="en-US" sz="1200" b="1" dirty="0" smtClean="0">
                <a:solidFill>
                  <a:srgbClr val="0070C0"/>
                </a:solidFill>
                <a:latin typeface="+mn-lt"/>
                <a:ea typeface="+mn-ea"/>
              </a:rPr>
              <a:t>生成</a:t>
            </a:r>
            <a:r>
              <a:rPr lang="en-US" altLang="zh-CN" sz="1200" b="1" dirty="0" smtClean="0">
                <a:solidFill>
                  <a:srgbClr val="0070C0"/>
                </a:solidFill>
                <a:latin typeface="+mn-lt"/>
                <a:ea typeface="+mn-ea"/>
              </a:rPr>
              <a:t>Address Ticket</a:t>
            </a:r>
          </a:p>
          <a:p>
            <a:r>
              <a:rPr lang="zh-CN" altLang="en-US" sz="1200" b="1" dirty="0" smtClean="0">
                <a:solidFill>
                  <a:srgbClr val="0070C0"/>
                </a:solidFill>
                <a:latin typeface="+mn-lt"/>
                <a:ea typeface="+mn-ea"/>
              </a:rPr>
              <a:t>  生成</a:t>
            </a:r>
            <a:r>
              <a:rPr lang="en-US" altLang="zh-CN" sz="1200" b="1" dirty="0" smtClean="0">
                <a:solidFill>
                  <a:srgbClr val="0070C0"/>
                </a:solidFill>
                <a:latin typeface="+mn-lt"/>
                <a:ea typeface="+mn-ea"/>
              </a:rPr>
              <a:t>login Ticket</a:t>
            </a:r>
          </a:p>
          <a:p>
            <a:r>
              <a:rPr lang="zh-CN" altLang="en-US" sz="1200" b="1" dirty="0" smtClean="0">
                <a:solidFill>
                  <a:srgbClr val="0070C0"/>
                </a:solidFill>
                <a:latin typeface="+mn-lt"/>
                <a:ea typeface="+mn-ea"/>
              </a:rPr>
              <a:t>  生成</a:t>
            </a:r>
            <a:r>
              <a:rPr lang="en-US" altLang="zh-CN" sz="1200" b="1" dirty="0" err="1" smtClean="0">
                <a:solidFill>
                  <a:srgbClr val="0070C0"/>
                </a:solidFill>
                <a:latin typeface="+mn-lt"/>
                <a:ea typeface="+mn-ea"/>
              </a:rPr>
              <a:t>LoginInfo</a:t>
            </a:r>
            <a:r>
              <a:rPr lang="en-US" altLang="zh-CN" sz="1200" b="1" dirty="0" smtClean="0">
                <a:solidFill>
                  <a:srgbClr val="0070C0"/>
                </a:solidFill>
                <a:latin typeface="+mn-lt"/>
                <a:ea typeface="+mn-ea"/>
              </a:rPr>
              <a:t> Ticket</a:t>
            </a:r>
            <a:endParaRPr lang="zh-CN" altLang="en-US" sz="1200" b="1" dirty="0" smtClean="0">
              <a:solidFill>
                <a:srgbClr val="0070C0"/>
              </a:solidFill>
              <a:latin typeface="+mn-lt"/>
              <a:ea typeface="+mn-ea"/>
            </a:endParaRPr>
          </a:p>
        </p:txBody>
      </p:sp>
      <p:sp>
        <p:nvSpPr>
          <p:cNvPr id="365" name="TextBox 364"/>
          <p:cNvSpPr txBox="1">
            <a:spLocks noChangeArrowheads="1"/>
          </p:cNvSpPr>
          <p:nvPr/>
        </p:nvSpPr>
        <p:spPr bwMode="auto">
          <a:xfrm rot="5400000">
            <a:off x="4321585" y="2801446"/>
            <a:ext cx="1332416"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10.</a:t>
            </a:r>
            <a:r>
              <a:rPr lang="zh-CN" altLang="en-US" sz="1200" b="1" dirty="0" smtClean="0">
                <a:solidFill>
                  <a:srgbClr val="0070C0"/>
                </a:solidFill>
                <a:latin typeface="+mn-lt"/>
                <a:ea typeface="+mn-ea"/>
              </a:rPr>
              <a:t>返回登录信息</a:t>
            </a:r>
            <a:endParaRPr lang="zh-CN" altLang="en-US" sz="1200" b="1" dirty="0">
              <a:solidFill>
                <a:srgbClr val="0070C0"/>
              </a:solidFill>
              <a:latin typeface="+mn-lt"/>
              <a:ea typeface="+mn-ea"/>
            </a:endParaRPr>
          </a:p>
        </p:txBody>
      </p:sp>
      <p:sp>
        <p:nvSpPr>
          <p:cNvPr id="416" name="TextBox 415"/>
          <p:cNvSpPr txBox="1">
            <a:spLocks noChangeArrowheads="1"/>
          </p:cNvSpPr>
          <p:nvPr/>
        </p:nvSpPr>
        <p:spPr bwMode="auto">
          <a:xfrm rot="5400000">
            <a:off x="5065507" y="2589756"/>
            <a:ext cx="1242648"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3.</a:t>
            </a:r>
            <a:r>
              <a:rPr lang="zh-CN" altLang="en-US" sz="1200" b="1" dirty="0" smtClean="0">
                <a:solidFill>
                  <a:srgbClr val="0070C0"/>
                </a:solidFill>
                <a:latin typeface="+mn-lt"/>
                <a:ea typeface="+mn-ea"/>
              </a:rPr>
              <a:t>获取登录信息</a:t>
            </a:r>
            <a:endParaRPr lang="zh-CN" altLang="en-US" sz="1200" b="1" dirty="0">
              <a:solidFill>
                <a:srgbClr val="0070C0"/>
              </a:solidFill>
              <a:latin typeface="+mn-lt"/>
              <a:ea typeface="+mn-ea"/>
            </a:endParaRPr>
          </a:p>
        </p:txBody>
      </p:sp>
      <p:sp>
        <p:nvSpPr>
          <p:cNvPr id="401" name="标题 400"/>
          <p:cNvSpPr>
            <a:spLocks noGrp="1"/>
          </p:cNvSpPr>
          <p:nvPr>
            <p:ph type="title"/>
          </p:nvPr>
        </p:nvSpPr>
        <p:spPr/>
        <p:txBody>
          <a:bodyPr/>
          <a:lstStyle/>
          <a:p>
            <a:r>
              <a:rPr lang="zh-CN" altLang="en-US" dirty="0" smtClean="0"/>
              <a:t>访问远程应用流程 </a:t>
            </a:r>
            <a:r>
              <a:rPr lang="en-US" altLang="zh-CN" dirty="0" smtClean="0"/>
              <a:t>- </a:t>
            </a:r>
            <a:r>
              <a:rPr lang="zh-CN" altLang="en-US" dirty="0" smtClean="0"/>
              <a:t>预连接（</a:t>
            </a:r>
            <a:r>
              <a:rPr lang="en-US" altLang="zh-CN" dirty="0" smtClean="0"/>
              <a:t>HDP</a:t>
            </a:r>
            <a:r>
              <a:rPr lang="zh-CN" altLang="en-US" dirty="0" smtClean="0"/>
              <a:t>经过网关）</a:t>
            </a:r>
            <a:endParaRPr lang="zh-CN" altLang="en-US" dirty="0"/>
          </a:p>
        </p:txBody>
      </p:sp>
    </p:spTree>
    <p:extLst>
      <p:ext uri="{BB962C8B-B14F-4D97-AF65-F5344CB8AC3E}">
        <p14:creationId xmlns:p14="http://schemas.microsoft.com/office/powerpoint/2010/main" val="3630324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67"/>
                                        </p:tgtEl>
                                        <p:attrNameLst>
                                          <p:attrName>style.visibility</p:attrName>
                                        </p:attrNameLst>
                                      </p:cBhvr>
                                      <p:to>
                                        <p:strVal val="visible"/>
                                      </p:to>
                                    </p:set>
                                    <p:animEffect transition="in" filter="blinds(horizontal)">
                                      <p:cBhvr>
                                        <p:cTn id="55" dur="500"/>
                                        <p:tgtEl>
                                          <p:spTgt spid="367"/>
                                        </p:tgtEl>
                                      </p:cBhvr>
                                    </p:animEffect>
                                  </p:childTnLst>
                                </p:cTn>
                              </p:par>
                            </p:childTnLst>
                          </p:cTn>
                        </p:par>
                        <p:par>
                          <p:cTn id="56" fill="hold">
                            <p:stCondLst>
                              <p:cond delay="500"/>
                            </p:stCondLst>
                            <p:childTnLst>
                              <p:par>
                                <p:cTn id="57" presetID="0" presetClass="path" presetSubtype="0" accel="50000" decel="50000" fill="hold" grpId="1" nodeType="afterEffect">
                                  <p:stCondLst>
                                    <p:cond delay="0"/>
                                  </p:stCondLst>
                                  <p:childTnLst>
                                    <p:animMotion origin="layout" path="M 0 0 L -0.13767 0 " pathEditMode="relative" ptsTypes="AA">
                                      <p:cBhvr>
                                        <p:cTn id="58" dur="2000" fill="hold"/>
                                        <p:tgtEl>
                                          <p:spTgt spid="367"/>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04" grpId="0"/>
      <p:bldP spid="370" grpId="0"/>
      <p:bldP spid="376" grpId="0"/>
      <p:bldP spid="359" grpId="0"/>
      <p:bldP spid="360" grpId="0"/>
      <p:bldP spid="379" grpId="0"/>
      <p:bldP spid="375" grpId="0"/>
      <p:bldP spid="399" grpId="0"/>
      <p:bldP spid="367" grpId="0"/>
      <p:bldP spid="367" grpId="1"/>
      <p:bldP spid="365" grpId="0"/>
      <p:bldP spid="4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Rounded Rectangle 351"/>
          <p:cNvSpPr/>
          <p:nvPr/>
        </p:nvSpPr>
        <p:spPr>
          <a:xfrm>
            <a:off x="3505200" y="3077107"/>
            <a:ext cx="3810000" cy="2209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sz="1800" dirty="0"/>
          </a:p>
        </p:txBody>
      </p:sp>
      <p:grpSp>
        <p:nvGrpSpPr>
          <p:cNvPr id="2" name="Group 540"/>
          <p:cNvGrpSpPr>
            <a:grpSpLocks/>
          </p:cNvGrpSpPr>
          <p:nvPr/>
        </p:nvGrpSpPr>
        <p:grpSpPr bwMode="auto">
          <a:xfrm>
            <a:off x="5033963" y="5423433"/>
            <a:ext cx="709612" cy="777875"/>
            <a:chOff x="4251" y="2258"/>
            <a:chExt cx="447" cy="490"/>
          </a:xfrm>
        </p:grpSpPr>
        <p:grpSp>
          <p:nvGrpSpPr>
            <p:cNvPr id="3" name="Group 360"/>
            <p:cNvGrpSpPr>
              <a:grpSpLocks/>
            </p:cNvGrpSpPr>
            <p:nvPr/>
          </p:nvGrpSpPr>
          <p:grpSpPr bwMode="auto">
            <a:xfrm>
              <a:off x="4256" y="2258"/>
              <a:ext cx="333" cy="436"/>
              <a:chOff x="2450" y="2494"/>
              <a:chExt cx="496" cy="652"/>
            </a:xfrm>
          </p:grpSpPr>
          <p:sp>
            <p:nvSpPr>
              <p:cNvPr id="214032"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33"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34"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35"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36"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037"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38"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39"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40"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4" name="Group 174"/>
            <p:cNvGrpSpPr>
              <a:grpSpLocks/>
            </p:cNvGrpSpPr>
            <p:nvPr/>
          </p:nvGrpSpPr>
          <p:grpSpPr bwMode="auto">
            <a:xfrm>
              <a:off x="4472" y="2428"/>
              <a:ext cx="226" cy="320"/>
              <a:chOff x="3598" y="2782"/>
              <a:chExt cx="454" cy="369"/>
            </a:xfrm>
          </p:grpSpPr>
          <p:sp>
            <p:nvSpPr>
              <p:cNvPr id="214042"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43" name="Freeform 176"/>
              <p:cNvSpPr>
                <a:spLocks/>
              </p:cNvSpPr>
              <p:nvPr/>
            </p:nvSpPr>
            <p:spPr bwMode="auto">
              <a:xfrm>
                <a:off x="4047" y="3080"/>
                <a:ext cx="1" cy="2"/>
              </a:xfrm>
              <a:custGeom>
                <a:avLst/>
                <a:gdLst>
                  <a:gd name="T0" fmla="*/ 0 w 1"/>
                  <a:gd name="T1" fmla="*/ 0 h 1"/>
                  <a:gd name="T2" fmla="*/ 0 w 1"/>
                  <a:gd name="T3" fmla="*/ 0 h 1"/>
                  <a:gd name="T4" fmla="*/ 0 w 1"/>
                  <a:gd name="T5" fmla="*/ 2097152 h 1"/>
                  <a:gd name="T6" fmla="*/ 0 w 1"/>
                  <a:gd name="T7" fmla="*/ 2097152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CN" altLang="en-US">
                  <a:latin typeface="+mn-lt"/>
                  <a:ea typeface="+mn-ea"/>
                </a:endParaRPr>
              </a:p>
            </p:txBody>
          </p:sp>
          <p:sp>
            <p:nvSpPr>
              <p:cNvPr id="214044" name="Freeform 177"/>
              <p:cNvSpPr>
                <a:spLocks/>
              </p:cNvSpPr>
              <p:nvPr/>
            </p:nvSpPr>
            <p:spPr bwMode="auto">
              <a:xfrm>
                <a:off x="3602" y="3077"/>
                <a:ext cx="445" cy="69"/>
              </a:xfrm>
              <a:custGeom>
                <a:avLst/>
                <a:gdLst>
                  <a:gd name="T0" fmla="*/ 0 w 188"/>
                  <a:gd name="T1" fmla="*/ 0 h 29"/>
                  <a:gd name="T2" fmla="*/ 0 w 188"/>
                  <a:gd name="T3" fmla="*/ 172945514 h 29"/>
                  <a:gd name="T4" fmla="*/ 2147483647 w 188"/>
                  <a:gd name="T5" fmla="*/ 2147483647 h 29"/>
                  <a:gd name="T6" fmla="*/ 2147483647 w 188"/>
                  <a:gd name="T7" fmla="*/ 172945514 h 29"/>
                  <a:gd name="T8" fmla="*/ 2147483647 w 188"/>
                  <a:gd name="T9" fmla="*/ 72687246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CN" altLang="en-US">
                  <a:latin typeface="+mn-lt"/>
                  <a:ea typeface="+mn-ea"/>
                </a:endParaRPr>
              </a:p>
            </p:txBody>
          </p:sp>
          <p:sp>
            <p:nvSpPr>
              <p:cNvPr id="21404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en-US" altLang="zh-CN" sz="1800">
                  <a:solidFill>
                    <a:schemeClr val="tx1"/>
                  </a:solidFill>
                  <a:latin typeface="+mn-lt"/>
                  <a:ea typeface="+mn-ea"/>
                </a:endParaRPr>
              </a:p>
            </p:txBody>
          </p:sp>
          <p:sp>
            <p:nvSpPr>
              <p:cNvPr id="214046"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47"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33156753 h 156"/>
                  <a:gd name="T14" fmla="*/ 2147483647 w 192"/>
                  <a:gd name="T15" fmla="*/ 2074320237 h 156"/>
                  <a:gd name="T16" fmla="*/ 2147483647 w 192"/>
                  <a:gd name="T17" fmla="*/ 0 h 156"/>
                  <a:gd name="T18" fmla="*/ 0 w 192"/>
                  <a:gd name="T19" fmla="*/ 2074320237 h 156"/>
                  <a:gd name="T20" fmla="*/ 0 w 192"/>
                  <a:gd name="T21" fmla="*/ 2147483647 h 156"/>
                  <a:gd name="T22" fmla="*/ 266665517 w 192"/>
                  <a:gd name="T23" fmla="*/ 2074320237 h 156"/>
                  <a:gd name="T24" fmla="*/ 2147483647 w 192"/>
                  <a:gd name="T25" fmla="*/ 267908352 h 156"/>
                  <a:gd name="T26" fmla="*/ 2147483647 w 192"/>
                  <a:gd name="T27" fmla="*/ 2074320237 h 156"/>
                  <a:gd name="T28" fmla="*/ 2147483647 w 192"/>
                  <a:gd name="T29" fmla="*/ 2133156753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66665517 w 192"/>
                  <a:gd name="T41" fmla="*/ 2147483647 h 156"/>
                  <a:gd name="T42" fmla="*/ 266665517 w 192"/>
                  <a:gd name="T43" fmla="*/ 2147483647 h 156"/>
                  <a:gd name="T44" fmla="*/ 266665517 w 192"/>
                  <a:gd name="T45" fmla="*/ 207432023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CN" altLang="en-US">
                  <a:latin typeface="+mn-lt"/>
                  <a:ea typeface="+mn-ea"/>
                </a:endParaRPr>
              </a:p>
            </p:txBody>
          </p:sp>
        </p:grpSp>
      </p:grpSp>
      <p:grpSp>
        <p:nvGrpSpPr>
          <p:cNvPr id="5" name="Group 360"/>
          <p:cNvGrpSpPr>
            <a:grpSpLocks/>
          </p:cNvGrpSpPr>
          <p:nvPr/>
        </p:nvGrpSpPr>
        <p:grpSpPr bwMode="auto">
          <a:xfrm>
            <a:off x="5073650" y="1857906"/>
            <a:ext cx="527050" cy="692150"/>
            <a:chOff x="2450" y="2494"/>
            <a:chExt cx="496" cy="652"/>
          </a:xfrm>
        </p:grpSpPr>
        <p:sp>
          <p:nvSpPr>
            <p:cNvPr id="214059"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60"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61"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62"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6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064"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65"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66"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67"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6" name="Group 81"/>
          <p:cNvGrpSpPr>
            <a:grpSpLocks/>
          </p:cNvGrpSpPr>
          <p:nvPr/>
        </p:nvGrpSpPr>
        <p:grpSpPr bwMode="auto">
          <a:xfrm>
            <a:off x="4870450" y="1988079"/>
            <a:ext cx="306388" cy="388939"/>
            <a:chOff x="2627" y="1822"/>
            <a:chExt cx="510" cy="677"/>
          </a:xfrm>
        </p:grpSpPr>
        <p:sp>
          <p:nvSpPr>
            <p:cNvPr id="214069"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a:latin typeface="+mn-lt"/>
                <a:ea typeface="+mn-ea"/>
              </a:endParaRPr>
            </a:p>
          </p:txBody>
        </p:sp>
        <p:sp>
          <p:nvSpPr>
            <p:cNvPr id="214070"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1"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a:latin typeface="+mn-lt"/>
                <a:ea typeface="+mn-ea"/>
              </a:endParaRPr>
            </a:p>
          </p:txBody>
        </p:sp>
        <p:sp>
          <p:nvSpPr>
            <p:cNvPr id="214072"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a:latin typeface="+mn-lt"/>
                <a:ea typeface="+mn-ea"/>
              </a:endParaRPr>
            </a:p>
          </p:txBody>
        </p:sp>
        <p:sp>
          <p:nvSpPr>
            <p:cNvPr id="214073"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4"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75"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a:latin typeface="+mn-lt"/>
                <a:ea typeface="+mn-ea"/>
              </a:endParaRPr>
            </a:p>
          </p:txBody>
        </p:sp>
        <p:sp>
          <p:nvSpPr>
            <p:cNvPr id="214076"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a:latin typeface="+mn-lt"/>
                <a:ea typeface="+mn-ea"/>
              </a:endParaRPr>
            </a:p>
          </p:txBody>
        </p:sp>
        <p:sp>
          <p:nvSpPr>
            <p:cNvPr id="214077"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8"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9"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0"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1"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2"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3"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a:latin typeface="+mn-lt"/>
                <a:ea typeface="+mn-ea"/>
              </a:endParaRPr>
            </a:p>
          </p:txBody>
        </p:sp>
        <p:grpSp>
          <p:nvGrpSpPr>
            <p:cNvPr id="7" name="Group 97"/>
            <p:cNvGrpSpPr>
              <a:grpSpLocks/>
            </p:cNvGrpSpPr>
            <p:nvPr/>
          </p:nvGrpSpPr>
          <p:grpSpPr bwMode="auto">
            <a:xfrm>
              <a:off x="2815" y="1973"/>
              <a:ext cx="132" cy="241"/>
              <a:chOff x="3641" y="1959"/>
              <a:chExt cx="248" cy="451"/>
            </a:xfrm>
          </p:grpSpPr>
          <p:sp>
            <p:nvSpPr>
              <p:cNvPr id="214085"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a:latin typeface="+mn-lt"/>
                  <a:ea typeface="+mn-ea"/>
                </a:endParaRPr>
              </a:p>
            </p:txBody>
          </p:sp>
          <p:sp>
            <p:nvSpPr>
              <p:cNvPr id="214086"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800">
                  <a:solidFill>
                    <a:schemeClr val="tx1"/>
                  </a:solidFill>
                  <a:latin typeface="+mn-lt"/>
                  <a:ea typeface="+mn-ea"/>
                </a:endParaRPr>
              </a:p>
            </p:txBody>
          </p:sp>
          <p:sp>
            <p:nvSpPr>
              <p:cNvPr id="214087"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a:latin typeface="+mn-lt"/>
                  <a:ea typeface="+mn-ea"/>
                </a:endParaRPr>
              </a:p>
            </p:txBody>
          </p:sp>
          <p:sp>
            <p:nvSpPr>
              <p:cNvPr id="214088"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800">
                  <a:solidFill>
                    <a:schemeClr val="tx1"/>
                  </a:solidFill>
                  <a:latin typeface="+mn-lt"/>
                  <a:ea typeface="+mn-ea"/>
                </a:endParaRPr>
              </a:p>
            </p:txBody>
          </p:sp>
          <p:sp>
            <p:nvSpPr>
              <p:cNvPr id="214089"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800">
                  <a:solidFill>
                    <a:schemeClr val="tx1"/>
                  </a:solidFill>
                  <a:latin typeface="+mn-lt"/>
                  <a:ea typeface="+mn-ea"/>
                </a:endParaRPr>
              </a:p>
            </p:txBody>
          </p:sp>
          <p:sp>
            <p:nvSpPr>
              <p:cNvPr id="214090"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sp>
        <p:nvSpPr>
          <p:cNvPr id="214091" name="TextBox 365"/>
          <p:cNvSpPr txBox="1">
            <a:spLocks noChangeArrowheads="1"/>
          </p:cNvSpPr>
          <p:nvPr/>
        </p:nvSpPr>
        <p:spPr bwMode="auto">
          <a:xfrm>
            <a:off x="5638800" y="2086507"/>
            <a:ext cx="415498" cy="369332"/>
          </a:xfrm>
          <a:prstGeom prst="rect">
            <a:avLst/>
          </a:prstGeom>
          <a:noFill/>
          <a:ln w="9525">
            <a:noFill/>
            <a:miter lim="800000"/>
            <a:headEnd/>
            <a:tailEnd/>
          </a:ln>
        </p:spPr>
        <p:txBody>
          <a:bodyPr wrap="none">
            <a:spAutoFit/>
          </a:bodyPr>
          <a:lstStyle/>
          <a:p>
            <a:r>
              <a:rPr lang="en-GB" altLang="zh-CN" sz="1800" dirty="0">
                <a:solidFill>
                  <a:schemeClr val="tx1"/>
                </a:solidFill>
                <a:latin typeface="+mn-lt"/>
                <a:ea typeface="+mn-ea"/>
              </a:rPr>
              <a:t>WI</a:t>
            </a:r>
            <a:endParaRPr lang="en-US" altLang="zh-CN" sz="1800" dirty="0">
              <a:solidFill>
                <a:schemeClr val="tx1"/>
              </a:solidFill>
              <a:latin typeface="+mn-lt"/>
              <a:ea typeface="+mn-ea"/>
            </a:endParaRPr>
          </a:p>
        </p:txBody>
      </p:sp>
      <p:grpSp>
        <p:nvGrpSpPr>
          <p:cNvPr id="8" name="Group 20"/>
          <p:cNvGrpSpPr>
            <a:grpSpLocks/>
          </p:cNvGrpSpPr>
          <p:nvPr/>
        </p:nvGrpSpPr>
        <p:grpSpPr bwMode="auto">
          <a:xfrm>
            <a:off x="2282828" y="4997982"/>
            <a:ext cx="303213" cy="374651"/>
            <a:chOff x="4082" y="2501"/>
            <a:chExt cx="490" cy="644"/>
          </a:xfrm>
        </p:grpSpPr>
        <p:sp>
          <p:nvSpPr>
            <p:cNvPr id="21409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9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9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09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9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9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9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0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0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0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0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9" name="Group 20"/>
          <p:cNvGrpSpPr>
            <a:grpSpLocks/>
          </p:cNvGrpSpPr>
          <p:nvPr/>
        </p:nvGrpSpPr>
        <p:grpSpPr bwMode="auto">
          <a:xfrm>
            <a:off x="2435228" y="5150381"/>
            <a:ext cx="303213" cy="374651"/>
            <a:chOff x="4082" y="2501"/>
            <a:chExt cx="490" cy="644"/>
          </a:xfrm>
        </p:grpSpPr>
        <p:sp>
          <p:nvSpPr>
            <p:cNvPr id="21410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0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0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0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0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1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1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1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1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1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1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0" name="Group 20"/>
          <p:cNvGrpSpPr>
            <a:grpSpLocks/>
          </p:cNvGrpSpPr>
          <p:nvPr/>
        </p:nvGrpSpPr>
        <p:grpSpPr bwMode="auto">
          <a:xfrm>
            <a:off x="2587628" y="5302782"/>
            <a:ext cx="303213" cy="374651"/>
            <a:chOff x="4082" y="2501"/>
            <a:chExt cx="490" cy="644"/>
          </a:xfrm>
        </p:grpSpPr>
        <p:sp>
          <p:nvSpPr>
            <p:cNvPr id="21411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1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1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2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2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2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2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1" name="Group 20"/>
          <p:cNvGrpSpPr>
            <a:grpSpLocks/>
          </p:cNvGrpSpPr>
          <p:nvPr/>
        </p:nvGrpSpPr>
        <p:grpSpPr bwMode="auto">
          <a:xfrm>
            <a:off x="2900048" y="5648221"/>
            <a:ext cx="303213" cy="374651"/>
            <a:chOff x="4082" y="2501"/>
            <a:chExt cx="490" cy="644"/>
          </a:xfrm>
        </p:grpSpPr>
        <p:sp>
          <p:nvSpPr>
            <p:cNvPr id="21412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3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3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3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3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3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3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3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3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3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3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2" name="Group 20"/>
          <p:cNvGrpSpPr>
            <a:grpSpLocks/>
          </p:cNvGrpSpPr>
          <p:nvPr/>
        </p:nvGrpSpPr>
        <p:grpSpPr bwMode="auto">
          <a:xfrm>
            <a:off x="2243141" y="5140857"/>
            <a:ext cx="301625" cy="374651"/>
            <a:chOff x="4082" y="2501"/>
            <a:chExt cx="490" cy="644"/>
          </a:xfrm>
        </p:grpSpPr>
        <p:sp>
          <p:nvSpPr>
            <p:cNvPr id="21414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4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4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4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4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5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5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3" name="Group 20"/>
          <p:cNvGrpSpPr>
            <a:grpSpLocks/>
          </p:cNvGrpSpPr>
          <p:nvPr/>
        </p:nvGrpSpPr>
        <p:grpSpPr bwMode="auto">
          <a:xfrm>
            <a:off x="2395541" y="5293257"/>
            <a:ext cx="301625" cy="374651"/>
            <a:chOff x="4082" y="2501"/>
            <a:chExt cx="490" cy="644"/>
          </a:xfrm>
        </p:grpSpPr>
        <p:sp>
          <p:nvSpPr>
            <p:cNvPr id="21415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5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5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5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5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5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5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6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6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6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6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4" name="Group 20"/>
          <p:cNvGrpSpPr>
            <a:grpSpLocks/>
          </p:cNvGrpSpPr>
          <p:nvPr/>
        </p:nvGrpSpPr>
        <p:grpSpPr bwMode="auto">
          <a:xfrm>
            <a:off x="2547941" y="5445657"/>
            <a:ext cx="301625" cy="374651"/>
            <a:chOff x="4082" y="2501"/>
            <a:chExt cx="490" cy="644"/>
          </a:xfrm>
        </p:grpSpPr>
        <p:sp>
          <p:nvSpPr>
            <p:cNvPr id="21416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6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6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6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6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7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7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7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7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7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7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5" name="Group 20"/>
          <p:cNvGrpSpPr>
            <a:grpSpLocks/>
          </p:cNvGrpSpPr>
          <p:nvPr/>
        </p:nvGrpSpPr>
        <p:grpSpPr bwMode="auto">
          <a:xfrm>
            <a:off x="2700341" y="5598057"/>
            <a:ext cx="301625" cy="374651"/>
            <a:chOff x="4082" y="2501"/>
            <a:chExt cx="490" cy="644"/>
          </a:xfrm>
        </p:grpSpPr>
        <p:sp>
          <p:nvSpPr>
            <p:cNvPr id="21417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7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7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8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8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8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8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8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8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8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8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6" name="Group 20"/>
          <p:cNvGrpSpPr>
            <a:grpSpLocks/>
          </p:cNvGrpSpPr>
          <p:nvPr/>
        </p:nvGrpSpPr>
        <p:grpSpPr bwMode="auto">
          <a:xfrm>
            <a:off x="2181228" y="5293257"/>
            <a:ext cx="303213" cy="374651"/>
            <a:chOff x="4082" y="2501"/>
            <a:chExt cx="490" cy="644"/>
          </a:xfrm>
        </p:grpSpPr>
        <p:sp>
          <p:nvSpPr>
            <p:cNvPr id="21418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9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9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9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9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9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9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7" name="Group 20"/>
          <p:cNvGrpSpPr>
            <a:grpSpLocks/>
          </p:cNvGrpSpPr>
          <p:nvPr/>
        </p:nvGrpSpPr>
        <p:grpSpPr bwMode="auto">
          <a:xfrm>
            <a:off x="2333628" y="5445657"/>
            <a:ext cx="303213" cy="374651"/>
            <a:chOff x="4082" y="2501"/>
            <a:chExt cx="490" cy="644"/>
          </a:xfrm>
        </p:grpSpPr>
        <p:sp>
          <p:nvSpPr>
            <p:cNvPr id="21420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0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0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0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0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1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1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8" name="Group 20"/>
          <p:cNvGrpSpPr>
            <a:grpSpLocks/>
          </p:cNvGrpSpPr>
          <p:nvPr/>
        </p:nvGrpSpPr>
        <p:grpSpPr bwMode="auto">
          <a:xfrm>
            <a:off x="2486028" y="5598057"/>
            <a:ext cx="303213" cy="374651"/>
            <a:chOff x="4082" y="2501"/>
            <a:chExt cx="490" cy="644"/>
          </a:xfrm>
        </p:grpSpPr>
        <p:sp>
          <p:nvSpPr>
            <p:cNvPr id="21421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1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1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1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1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1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1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2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2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2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2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9" name="Group 20"/>
          <p:cNvGrpSpPr>
            <a:grpSpLocks/>
          </p:cNvGrpSpPr>
          <p:nvPr/>
        </p:nvGrpSpPr>
        <p:grpSpPr bwMode="auto">
          <a:xfrm>
            <a:off x="2638428" y="5750457"/>
            <a:ext cx="303213" cy="374651"/>
            <a:chOff x="4082" y="2501"/>
            <a:chExt cx="490" cy="644"/>
          </a:xfrm>
        </p:grpSpPr>
        <p:sp>
          <p:nvSpPr>
            <p:cNvPr id="21422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2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2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2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2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3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3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3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3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3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3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sp>
        <p:nvSpPr>
          <p:cNvPr id="214236" name="TextBox 511"/>
          <p:cNvSpPr txBox="1">
            <a:spLocks noChangeArrowheads="1"/>
          </p:cNvSpPr>
          <p:nvPr/>
        </p:nvSpPr>
        <p:spPr bwMode="auto">
          <a:xfrm>
            <a:off x="1600203" y="5744107"/>
            <a:ext cx="646331" cy="369332"/>
          </a:xfrm>
          <a:prstGeom prst="rect">
            <a:avLst/>
          </a:prstGeom>
          <a:noFill/>
          <a:ln w="9525">
            <a:noFill/>
            <a:miter lim="800000"/>
            <a:headEnd/>
            <a:tailEnd/>
          </a:ln>
        </p:spPr>
        <p:txBody>
          <a:bodyPr wrap="none">
            <a:spAutoFit/>
          </a:bodyPr>
          <a:lstStyle/>
          <a:p>
            <a:r>
              <a:rPr lang="en-GB" altLang="zh-CN" sz="1800" dirty="0" smtClean="0">
                <a:solidFill>
                  <a:schemeClr val="tx1"/>
                </a:solidFill>
                <a:latin typeface="+mn-lt"/>
                <a:ea typeface="+mn-ea"/>
              </a:rPr>
              <a:t>HDAs</a:t>
            </a:r>
            <a:endParaRPr lang="en-GB" altLang="zh-CN" sz="1800" dirty="0">
              <a:solidFill>
                <a:schemeClr val="tx1"/>
              </a:solidFill>
              <a:latin typeface="+mn-lt"/>
              <a:ea typeface="+mn-ea"/>
            </a:endParaRPr>
          </a:p>
        </p:txBody>
      </p:sp>
      <p:sp>
        <p:nvSpPr>
          <p:cNvPr id="214237" name="TextBox 512"/>
          <p:cNvSpPr txBox="1">
            <a:spLocks noChangeArrowheads="1"/>
          </p:cNvSpPr>
          <p:nvPr/>
        </p:nvSpPr>
        <p:spPr bwMode="auto">
          <a:xfrm>
            <a:off x="5743575" y="5667907"/>
            <a:ext cx="415498" cy="369332"/>
          </a:xfrm>
          <a:prstGeom prst="rect">
            <a:avLst/>
          </a:prstGeom>
          <a:noFill/>
          <a:ln w="9525">
            <a:noFill/>
            <a:miter lim="800000"/>
            <a:headEnd/>
            <a:tailEnd/>
          </a:ln>
        </p:spPr>
        <p:txBody>
          <a:bodyPr wrap="none">
            <a:spAutoFit/>
          </a:bodyPr>
          <a:lstStyle/>
          <a:p>
            <a:r>
              <a:rPr lang="en-GB" altLang="zh-CN" sz="1800" dirty="0">
                <a:solidFill>
                  <a:schemeClr val="tx1"/>
                </a:solidFill>
                <a:latin typeface="+mn-lt"/>
                <a:ea typeface="+mn-ea"/>
              </a:rPr>
              <a:t>AD</a:t>
            </a:r>
            <a:endParaRPr lang="en-US" altLang="zh-CN" sz="1800" dirty="0">
              <a:solidFill>
                <a:schemeClr val="tx1"/>
              </a:solidFill>
              <a:latin typeface="+mn-lt"/>
              <a:ea typeface="+mn-ea"/>
            </a:endParaRPr>
          </a:p>
        </p:txBody>
      </p:sp>
      <p:grpSp>
        <p:nvGrpSpPr>
          <p:cNvPr id="20" name="Group 360"/>
          <p:cNvGrpSpPr>
            <a:grpSpLocks/>
          </p:cNvGrpSpPr>
          <p:nvPr/>
        </p:nvGrpSpPr>
        <p:grpSpPr bwMode="auto">
          <a:xfrm>
            <a:off x="7700963" y="4801131"/>
            <a:ext cx="527050" cy="692150"/>
            <a:chOff x="2450" y="2494"/>
            <a:chExt cx="496" cy="652"/>
          </a:xfrm>
        </p:grpSpPr>
        <p:sp>
          <p:nvSpPr>
            <p:cNvPr id="214239"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40"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41"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42"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4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44"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45"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46"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47"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214248" name="TextBox 564"/>
          <p:cNvSpPr txBox="1">
            <a:spLocks noChangeArrowheads="1"/>
          </p:cNvSpPr>
          <p:nvPr/>
        </p:nvSpPr>
        <p:spPr bwMode="auto">
          <a:xfrm>
            <a:off x="7413628" y="5450419"/>
            <a:ext cx="1019831" cy="369332"/>
          </a:xfrm>
          <a:prstGeom prst="rect">
            <a:avLst/>
          </a:prstGeom>
          <a:noFill/>
          <a:ln w="9525">
            <a:noFill/>
            <a:miter lim="800000"/>
            <a:headEnd/>
            <a:tailEnd/>
          </a:ln>
        </p:spPr>
        <p:txBody>
          <a:bodyPr wrap="none">
            <a:spAutoFit/>
          </a:bodyPr>
          <a:lstStyle/>
          <a:p>
            <a:r>
              <a:rPr lang="en-GB" altLang="zh-CN" sz="1800" dirty="0">
                <a:solidFill>
                  <a:schemeClr val="tx1"/>
                </a:solidFill>
                <a:latin typeface="+mn-lt"/>
                <a:ea typeface="+mn-ea"/>
              </a:rPr>
              <a:t>License</a:t>
            </a:r>
            <a:endParaRPr lang="en-US" altLang="zh-CN" sz="1800" dirty="0">
              <a:solidFill>
                <a:schemeClr val="tx1"/>
              </a:solidFill>
              <a:latin typeface="+mn-lt"/>
              <a:ea typeface="+mn-ea"/>
            </a:endParaRPr>
          </a:p>
        </p:txBody>
      </p:sp>
      <p:sp>
        <p:nvSpPr>
          <p:cNvPr id="214250" name="AutoShape 205"/>
          <p:cNvSpPr>
            <a:spLocks noChangeArrowheads="1"/>
          </p:cNvSpPr>
          <p:nvPr/>
        </p:nvSpPr>
        <p:spPr bwMode="auto">
          <a:xfrm>
            <a:off x="7635875" y="2402419"/>
            <a:ext cx="584200" cy="838200"/>
          </a:xfrm>
          <a:prstGeom prst="can">
            <a:avLst>
              <a:gd name="adj" fmla="val 24996"/>
            </a:avLst>
          </a:prstGeom>
          <a:gradFill rotWithShape="1">
            <a:gsLst>
              <a:gs pos="0">
                <a:schemeClr val="bg1"/>
              </a:gs>
              <a:gs pos="100000">
                <a:srgbClr val="5C647E"/>
              </a:gs>
            </a:gsLst>
            <a:lin ang="5400000" scaled="1"/>
          </a:gradFill>
          <a:ln w="9525">
            <a:solidFill>
              <a:schemeClr val="bg2"/>
            </a:solidFill>
            <a:round/>
            <a:headEnd/>
            <a:tailEnd/>
          </a:ln>
        </p:spPr>
        <p:txBody>
          <a:bodyPr wrap="none" anchor="ctr"/>
          <a:lstStyle/>
          <a:p>
            <a:pPr algn="ctr"/>
            <a:endParaRPr lang="en-US" altLang="zh-CN" sz="1000">
              <a:solidFill>
                <a:schemeClr val="tx1"/>
              </a:solidFill>
              <a:latin typeface="+mn-lt"/>
              <a:ea typeface="+mn-ea"/>
            </a:endParaRPr>
          </a:p>
        </p:txBody>
      </p:sp>
      <p:sp>
        <p:nvSpPr>
          <p:cNvPr id="214251" name="TextBox 660"/>
          <p:cNvSpPr txBox="1">
            <a:spLocks noChangeArrowheads="1"/>
          </p:cNvSpPr>
          <p:nvPr/>
        </p:nvSpPr>
        <p:spPr bwMode="auto">
          <a:xfrm>
            <a:off x="7712078" y="3316820"/>
            <a:ext cx="415498" cy="369332"/>
          </a:xfrm>
          <a:prstGeom prst="rect">
            <a:avLst/>
          </a:prstGeom>
          <a:noFill/>
          <a:ln w="9525">
            <a:noFill/>
            <a:miter lim="800000"/>
            <a:headEnd/>
            <a:tailEnd/>
          </a:ln>
        </p:spPr>
        <p:txBody>
          <a:bodyPr wrap="none">
            <a:spAutoFit/>
          </a:bodyPr>
          <a:lstStyle/>
          <a:p>
            <a:r>
              <a:rPr lang="en-US" altLang="zh-CN" sz="1800" dirty="0">
                <a:solidFill>
                  <a:schemeClr val="tx1"/>
                </a:solidFill>
                <a:latin typeface="+mn-lt"/>
                <a:ea typeface="+mn-ea"/>
              </a:rPr>
              <a:t>DB</a:t>
            </a:r>
          </a:p>
        </p:txBody>
      </p:sp>
      <p:sp>
        <p:nvSpPr>
          <p:cNvPr id="214252" name="TextBox 554"/>
          <p:cNvSpPr txBox="1">
            <a:spLocks noChangeArrowheads="1"/>
          </p:cNvSpPr>
          <p:nvPr/>
        </p:nvSpPr>
        <p:spPr bwMode="auto">
          <a:xfrm>
            <a:off x="993778" y="2658005"/>
            <a:ext cx="992579" cy="646331"/>
          </a:xfrm>
          <a:prstGeom prst="rect">
            <a:avLst/>
          </a:prstGeom>
          <a:noFill/>
          <a:ln w="9525">
            <a:noFill/>
            <a:miter lim="800000"/>
            <a:headEnd/>
            <a:tailEnd/>
          </a:ln>
        </p:spPr>
        <p:txBody>
          <a:bodyPr wrap="none">
            <a:spAutoFit/>
          </a:bodyPr>
          <a:lstStyle/>
          <a:p>
            <a:r>
              <a:rPr lang="en-GB" altLang="zh-CN" sz="1800" dirty="0">
                <a:latin typeface="+mn-lt"/>
                <a:ea typeface="+mn-ea"/>
              </a:rPr>
              <a:t>Client</a:t>
            </a:r>
          </a:p>
          <a:p>
            <a:r>
              <a:rPr lang="en-US" altLang="zh-CN" sz="1800" dirty="0" smtClean="0">
                <a:latin typeface="+mn-lt"/>
                <a:ea typeface="+mn-ea"/>
              </a:rPr>
              <a:t>(</a:t>
            </a:r>
            <a:r>
              <a:rPr lang="en-GB" altLang="zh-CN" sz="1800" dirty="0">
                <a:latin typeface="+mn-lt"/>
                <a:ea typeface="+mn-ea"/>
              </a:rPr>
              <a:t>TC/SC)</a:t>
            </a:r>
            <a:endParaRPr lang="en-US" altLang="zh-CN" sz="1800" dirty="0">
              <a:latin typeface="+mn-lt"/>
              <a:ea typeface="+mn-ea"/>
            </a:endParaRPr>
          </a:p>
        </p:txBody>
      </p:sp>
      <p:grpSp>
        <p:nvGrpSpPr>
          <p:cNvPr id="21" name="Group 32"/>
          <p:cNvGrpSpPr>
            <a:grpSpLocks/>
          </p:cNvGrpSpPr>
          <p:nvPr/>
        </p:nvGrpSpPr>
        <p:grpSpPr bwMode="auto">
          <a:xfrm>
            <a:off x="1069975" y="1972208"/>
            <a:ext cx="622300" cy="558800"/>
            <a:chOff x="4368" y="2704"/>
            <a:chExt cx="416" cy="543"/>
          </a:xfrm>
        </p:grpSpPr>
        <p:sp>
          <p:nvSpPr>
            <p:cNvPr id="214254"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55"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CN" altLang="en-US">
                <a:latin typeface="+mn-lt"/>
                <a:ea typeface="+mn-ea"/>
              </a:endParaRPr>
            </a:p>
          </p:txBody>
        </p:sp>
        <p:sp>
          <p:nvSpPr>
            <p:cNvPr id="214256"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4257"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CN" altLang="en-US">
                <a:latin typeface="+mn-lt"/>
                <a:ea typeface="+mn-ea"/>
              </a:endParaRPr>
            </a:p>
          </p:txBody>
        </p:sp>
        <p:sp>
          <p:nvSpPr>
            <p:cNvPr id="214258"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4259"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0"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CN" altLang="en-US">
                <a:latin typeface="+mn-lt"/>
                <a:ea typeface="+mn-ea"/>
              </a:endParaRPr>
            </a:p>
          </p:txBody>
        </p:sp>
        <p:sp>
          <p:nvSpPr>
            <p:cNvPr id="214261"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2"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3"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264"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5"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66"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67"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CN" altLang="en-US">
                <a:latin typeface="+mn-lt"/>
                <a:ea typeface="+mn-ea"/>
              </a:endParaRPr>
            </a:p>
          </p:txBody>
        </p:sp>
        <p:sp>
          <p:nvSpPr>
            <p:cNvPr id="214268" name="Freeform 47"/>
            <p:cNvSpPr>
              <a:spLocks/>
            </p:cNvSpPr>
            <p:nvPr/>
          </p:nvSpPr>
          <p:spPr bwMode="auto">
            <a:xfrm>
              <a:off x="4416" y="2768"/>
              <a:ext cx="297" cy="304"/>
            </a:xfrm>
            <a:custGeom>
              <a:avLst/>
              <a:gdLst>
                <a:gd name="T0" fmla="*/ 0 w 126"/>
                <a:gd name="T1" fmla="*/ 0 h 129"/>
                <a:gd name="T2" fmla="*/ 0 w 126"/>
                <a:gd name="T3" fmla="*/ 2147483647 h 129"/>
                <a:gd name="T4" fmla="*/ 2147483647 w 126"/>
                <a:gd name="T5" fmla="*/ 2147483647 h 129"/>
                <a:gd name="T6" fmla="*/ 2147483647 w 126"/>
                <a:gd name="T7" fmla="*/ 2147483647 h 129"/>
                <a:gd name="T8" fmla="*/ 2147483647 w 126"/>
                <a:gd name="T9" fmla="*/ 2147483647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CN" altLang="en-US">
                <a:latin typeface="+mn-lt"/>
                <a:ea typeface="+mn-ea"/>
              </a:endParaRPr>
            </a:p>
          </p:txBody>
        </p:sp>
        <p:sp>
          <p:nvSpPr>
            <p:cNvPr id="214269"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70" name="Freeform 49"/>
            <p:cNvSpPr>
              <a:spLocks noEditPoints="1"/>
            </p:cNvSpPr>
            <p:nvPr/>
          </p:nvSpPr>
          <p:spPr bwMode="auto">
            <a:xfrm>
              <a:off x="4373" y="2718"/>
              <a:ext cx="371" cy="524"/>
            </a:xfrm>
            <a:custGeom>
              <a:avLst/>
              <a:gdLst>
                <a:gd name="T0" fmla="*/ 0 w 157"/>
                <a:gd name="T1" fmla="*/ 0 h 222"/>
                <a:gd name="T2" fmla="*/ 0 w 157"/>
                <a:gd name="T3" fmla="*/ 2147483647 h 222"/>
                <a:gd name="T4" fmla="*/ 2147483647 w 157"/>
                <a:gd name="T5" fmla="*/ 2147483647 h 222"/>
                <a:gd name="T6" fmla="*/ 2147483647 w 157"/>
                <a:gd name="T7" fmla="*/ 2147483647 h 222"/>
                <a:gd name="T8" fmla="*/ 0 w 157"/>
                <a:gd name="T9" fmla="*/ 0 h 222"/>
                <a:gd name="T10" fmla="*/ 2147483647 w 157"/>
                <a:gd name="T11" fmla="*/ 2147483647 h 222"/>
                <a:gd name="T12" fmla="*/ 2147483647 w 157"/>
                <a:gd name="T13" fmla="*/ 2147483647 h 222"/>
                <a:gd name="T14" fmla="*/ 2147483647 w 157"/>
                <a:gd name="T15" fmla="*/ 2147483647 h 222"/>
                <a:gd name="T16" fmla="*/ 2147483647 w 157"/>
                <a:gd name="T17" fmla="*/ 2147483647 h 222"/>
                <a:gd name="T18" fmla="*/ 2147483647 w 157"/>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CN" altLang="en-US">
                <a:latin typeface="+mn-lt"/>
                <a:ea typeface="+mn-ea"/>
              </a:endParaRPr>
            </a:p>
          </p:txBody>
        </p:sp>
        <p:sp>
          <p:nvSpPr>
            <p:cNvPr id="214271" name="Freeform 50"/>
            <p:cNvSpPr>
              <a:spLocks noEditPoints="1"/>
            </p:cNvSpPr>
            <p:nvPr/>
          </p:nvSpPr>
          <p:spPr bwMode="auto">
            <a:xfrm>
              <a:off x="4368" y="2704"/>
              <a:ext cx="416" cy="543"/>
            </a:xfrm>
            <a:custGeom>
              <a:avLst/>
              <a:gdLst>
                <a:gd name="T0" fmla="*/ 2147483647 w 176"/>
                <a:gd name="T1" fmla="*/ 2147483647 h 230"/>
                <a:gd name="T2" fmla="*/ 2147483647 w 176"/>
                <a:gd name="T3" fmla="*/ 2147483647 h 230"/>
                <a:gd name="T4" fmla="*/ 2147483647 w 176"/>
                <a:gd name="T5" fmla="*/ 2147483647 h 230"/>
                <a:gd name="T6" fmla="*/ 2147483647 w 176"/>
                <a:gd name="T7" fmla="*/ 2147483647 h 230"/>
                <a:gd name="T8" fmla="*/ 2147483647 w 176"/>
                <a:gd name="T9" fmla="*/ 2147483647 h 230"/>
                <a:gd name="T10" fmla="*/ 2147483647 w 176"/>
                <a:gd name="T11" fmla="*/ 2147483647 h 230"/>
                <a:gd name="T12" fmla="*/ 2147483647 w 176"/>
                <a:gd name="T13" fmla="*/ 2147483647 h 230"/>
                <a:gd name="T14" fmla="*/ 2147483647 w 176"/>
                <a:gd name="T15" fmla="*/ 2147483647 h 230"/>
                <a:gd name="T16" fmla="*/ 2147483647 w 176"/>
                <a:gd name="T17" fmla="*/ 2147483647 h 230"/>
                <a:gd name="T18" fmla="*/ 2147483647 w 176"/>
                <a:gd name="T19" fmla="*/ 2147483647 h 230"/>
                <a:gd name="T20" fmla="*/ 2147483647 w 176"/>
                <a:gd name="T21" fmla="*/ 2147483647 h 230"/>
                <a:gd name="T22" fmla="*/ 2147483647 w 176"/>
                <a:gd name="T23" fmla="*/ 2147483647 h 230"/>
                <a:gd name="T24" fmla="*/ 2147483647 w 176"/>
                <a:gd name="T25" fmla="*/ 2147483647 h 230"/>
                <a:gd name="T26" fmla="*/ 2147483647 w 176"/>
                <a:gd name="T27" fmla="*/ 2147483647 h 230"/>
                <a:gd name="T28" fmla="*/ 2147483647 w 176"/>
                <a:gd name="T29" fmla="*/ 2147483647 h 230"/>
                <a:gd name="T30" fmla="*/ 2147483647 w 176"/>
                <a:gd name="T31" fmla="*/ 2147483647 h 230"/>
                <a:gd name="T32" fmla="*/ 2147483647 w 176"/>
                <a:gd name="T33" fmla="*/ 2147483647 h 230"/>
                <a:gd name="T34" fmla="*/ 2147483647 w 176"/>
                <a:gd name="T35" fmla="*/ 2147483647 h 230"/>
                <a:gd name="T36" fmla="*/ 2147483647 w 176"/>
                <a:gd name="T37" fmla="*/ 2147483647 h 230"/>
                <a:gd name="T38" fmla="*/ 2147483647 w 176"/>
                <a:gd name="T39" fmla="*/ 2147483647 h 230"/>
                <a:gd name="T40" fmla="*/ 2147483647 w 176"/>
                <a:gd name="T41" fmla="*/ 2147483647 h 230"/>
                <a:gd name="T42" fmla="*/ 2147483647 w 176"/>
                <a:gd name="T43" fmla="*/ 2147483647 h 230"/>
                <a:gd name="T44" fmla="*/ 2147483647 w 176"/>
                <a:gd name="T45" fmla="*/ 2147483647 h 230"/>
                <a:gd name="T46" fmla="*/ 2147483647 w 176"/>
                <a:gd name="T47" fmla="*/ 2147483647 h 230"/>
                <a:gd name="T48" fmla="*/ 2147483647 w 176"/>
                <a:gd name="T49" fmla="*/ 2147483647 h 230"/>
                <a:gd name="T50" fmla="*/ 2147483647 w 176"/>
                <a:gd name="T51" fmla="*/ 2147483647 h 230"/>
                <a:gd name="T52" fmla="*/ 2147483647 w 176"/>
                <a:gd name="T53" fmla="*/ 2147483647 h 230"/>
                <a:gd name="T54" fmla="*/ 2147483647 w 176"/>
                <a:gd name="T55" fmla="*/ 2147483647 h 230"/>
                <a:gd name="T56" fmla="*/ 2147483647 w 176"/>
                <a:gd name="T57" fmla="*/ 2147483647 h 230"/>
                <a:gd name="T58" fmla="*/ 2147483647 w 176"/>
                <a:gd name="T59" fmla="*/ 2147483647 h 230"/>
                <a:gd name="T60" fmla="*/ 2147483647 w 176"/>
                <a:gd name="T61" fmla="*/ 2147483647 h 230"/>
                <a:gd name="T62" fmla="*/ 2147483647 w 176"/>
                <a:gd name="T63" fmla="*/ 2147483647 h 230"/>
                <a:gd name="T64" fmla="*/ 2147483647 w 176"/>
                <a:gd name="T65" fmla="*/ 2147483647 h 230"/>
                <a:gd name="T66" fmla="*/ 2147483647 w 176"/>
                <a:gd name="T67" fmla="*/ 2147483647 h 230"/>
                <a:gd name="T68" fmla="*/ 2147483647 w 176"/>
                <a:gd name="T69" fmla="*/ 2147483647 h 230"/>
                <a:gd name="T70" fmla="*/ 2147483647 w 176"/>
                <a:gd name="T71" fmla="*/ 2147483647 h 230"/>
                <a:gd name="T72" fmla="*/ 2147483647 w 176"/>
                <a:gd name="T73" fmla="*/ 2147483647 h 230"/>
                <a:gd name="T74" fmla="*/ 2147483647 w 176"/>
                <a:gd name="T75" fmla="*/ 2147483647 h 230"/>
                <a:gd name="T76" fmla="*/ 2147483647 w 176"/>
                <a:gd name="T77" fmla="*/ 2147483647 h 230"/>
                <a:gd name="T78" fmla="*/ 2147483647 w 176"/>
                <a:gd name="T79" fmla="*/ 2147483647 h 230"/>
                <a:gd name="T80" fmla="*/ 2147483647 w 176"/>
                <a:gd name="T81" fmla="*/ 2147483647 h 230"/>
                <a:gd name="T82" fmla="*/ 2147483647 w 176"/>
                <a:gd name="T83" fmla="*/ 2147483647 h 230"/>
                <a:gd name="T84" fmla="*/ 2147483647 w 176"/>
                <a:gd name="T85" fmla="*/ 2147483647 h 230"/>
                <a:gd name="T86" fmla="*/ 2147483647 w 176"/>
                <a:gd name="T87" fmla="*/ 2147483647 h 230"/>
                <a:gd name="T88" fmla="*/ 2147483647 w 176"/>
                <a:gd name="T89" fmla="*/ 2147483647 h 230"/>
                <a:gd name="T90" fmla="*/ 2147483647 w 176"/>
                <a:gd name="T91" fmla="*/ 2147483647 h 230"/>
                <a:gd name="T92" fmla="*/ 2147483647 w 176"/>
                <a:gd name="T93" fmla="*/ 2147483647 h 230"/>
                <a:gd name="T94" fmla="*/ 2147483647 w 176"/>
                <a:gd name="T95" fmla="*/ 2147483647 h 230"/>
                <a:gd name="T96" fmla="*/ 2147483647 w 176"/>
                <a:gd name="T97" fmla="*/ 0 h 230"/>
                <a:gd name="T98" fmla="*/ 2147483647 w 176"/>
                <a:gd name="T99" fmla="*/ 0 h 230"/>
                <a:gd name="T100" fmla="*/ 2147483647 w 176"/>
                <a:gd name="T101" fmla="*/ 2147483647 h 230"/>
                <a:gd name="T102" fmla="*/ 0 w 176"/>
                <a:gd name="T103" fmla="*/ 2147483647 h 230"/>
                <a:gd name="T104" fmla="*/ 0 w 176"/>
                <a:gd name="T105" fmla="*/ 2147483647 h 230"/>
                <a:gd name="T106" fmla="*/ 2147483647 w 176"/>
                <a:gd name="T107" fmla="*/ 2147483647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2" name="Group 254"/>
          <p:cNvGrpSpPr>
            <a:grpSpLocks noChangeAspect="1"/>
          </p:cNvGrpSpPr>
          <p:nvPr/>
        </p:nvGrpSpPr>
        <p:grpSpPr bwMode="auto">
          <a:xfrm>
            <a:off x="2560638" y="2121432"/>
            <a:ext cx="1085850" cy="422275"/>
            <a:chOff x="3818" y="784"/>
            <a:chExt cx="684" cy="266"/>
          </a:xfrm>
        </p:grpSpPr>
        <p:sp>
          <p:nvSpPr>
            <p:cNvPr id="214273" name="Freeform 255"/>
            <p:cNvSpPr>
              <a:spLocks noChangeAspect="1"/>
            </p:cNvSpPr>
            <p:nvPr/>
          </p:nvSpPr>
          <p:spPr bwMode="auto">
            <a:xfrm>
              <a:off x="4302" y="858"/>
              <a:ext cx="200" cy="192"/>
            </a:xfrm>
            <a:custGeom>
              <a:avLst/>
              <a:gdLst>
                <a:gd name="T0" fmla="*/ 3178496 w 100"/>
                <a:gd name="T1" fmla="*/ 32768 h 96"/>
                <a:gd name="T2" fmla="*/ 131072 w 100"/>
                <a:gd name="T3" fmla="*/ 2064384 h 96"/>
                <a:gd name="T4" fmla="*/ 0 w 100"/>
                <a:gd name="T5" fmla="*/ 3047424 h 96"/>
                <a:gd name="T6" fmla="*/ 294912 w 100"/>
                <a:gd name="T7" fmla="*/ 2949120 h 96"/>
                <a:gd name="T8" fmla="*/ 3080192 w 100"/>
                <a:gd name="T9" fmla="*/ 819200 h 96"/>
                <a:gd name="T10" fmla="*/ 3244032 w 100"/>
                <a:gd name="T11" fmla="*/ 589824 h 96"/>
                <a:gd name="T12" fmla="*/ 3178496 w 100"/>
                <a:gd name="T13" fmla="*/ 32768 h 96"/>
                <a:gd name="T14" fmla="*/ 0 60000 65536"/>
                <a:gd name="T15" fmla="*/ 0 60000 65536"/>
                <a:gd name="T16" fmla="*/ 0 60000 65536"/>
                <a:gd name="T17" fmla="*/ 0 60000 65536"/>
                <a:gd name="T18" fmla="*/ 0 60000 65536"/>
                <a:gd name="T19" fmla="*/ 0 60000 65536"/>
                <a:gd name="T20" fmla="*/ 0 60000 65536"/>
                <a:gd name="T21" fmla="*/ 0 w 100"/>
                <a:gd name="T22" fmla="*/ 0 h 96"/>
                <a:gd name="T23" fmla="*/ 100 w 100"/>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96">
                  <a:moveTo>
                    <a:pt x="97" y="1"/>
                  </a:moveTo>
                  <a:cubicBezTo>
                    <a:pt x="94" y="0"/>
                    <a:pt x="4" y="63"/>
                    <a:pt x="4" y="63"/>
                  </a:cubicBezTo>
                  <a:cubicBezTo>
                    <a:pt x="0" y="93"/>
                    <a:pt x="0" y="93"/>
                    <a:pt x="0" y="93"/>
                  </a:cubicBezTo>
                  <a:cubicBezTo>
                    <a:pt x="0" y="93"/>
                    <a:pt x="2" y="96"/>
                    <a:pt x="9" y="90"/>
                  </a:cubicBezTo>
                  <a:cubicBezTo>
                    <a:pt x="33" y="71"/>
                    <a:pt x="91" y="28"/>
                    <a:pt x="94" y="25"/>
                  </a:cubicBezTo>
                  <a:cubicBezTo>
                    <a:pt x="98" y="22"/>
                    <a:pt x="98" y="20"/>
                    <a:pt x="99" y="18"/>
                  </a:cubicBezTo>
                  <a:cubicBezTo>
                    <a:pt x="99" y="18"/>
                    <a:pt x="100" y="3"/>
                    <a:pt x="97" y="1"/>
                  </a:cubicBezTo>
                  <a:close/>
                </a:path>
              </a:pathLst>
            </a:custGeom>
            <a:solidFill>
              <a:srgbClr val="0B3C68"/>
            </a:solidFill>
            <a:ln w="9525">
              <a:noFill/>
              <a:round/>
              <a:headEnd/>
              <a:tailEnd/>
            </a:ln>
          </p:spPr>
          <p:txBody>
            <a:bodyPr/>
            <a:lstStyle/>
            <a:p>
              <a:endParaRPr lang="zh-CN" altLang="en-US">
                <a:latin typeface="+mn-lt"/>
                <a:ea typeface="+mn-ea"/>
              </a:endParaRPr>
            </a:p>
          </p:txBody>
        </p:sp>
        <p:sp>
          <p:nvSpPr>
            <p:cNvPr id="214274" name="Freeform 256"/>
            <p:cNvSpPr>
              <a:spLocks noChangeAspect="1"/>
            </p:cNvSpPr>
            <p:nvPr/>
          </p:nvSpPr>
          <p:spPr bwMode="auto">
            <a:xfrm>
              <a:off x="3818" y="784"/>
              <a:ext cx="678" cy="200"/>
            </a:xfrm>
            <a:custGeom>
              <a:avLst/>
              <a:gdLst>
                <a:gd name="T0" fmla="*/ 11108352 w 339"/>
                <a:gd name="T1" fmla="*/ 1245184 h 100"/>
                <a:gd name="T2" fmla="*/ 8126463 w 339"/>
                <a:gd name="T3" fmla="*/ 3276800 h 100"/>
                <a:gd name="T4" fmla="*/ 229376 w 339"/>
                <a:gd name="T5" fmla="*/ 1867776 h 100"/>
                <a:gd name="T6" fmla="*/ 32768 w 339"/>
                <a:gd name="T7" fmla="*/ 1933312 h 100"/>
                <a:gd name="T8" fmla="*/ 98304 w 339"/>
                <a:gd name="T9" fmla="*/ 1736704 h 100"/>
                <a:gd name="T10" fmla="*/ 3637248 w 339"/>
                <a:gd name="T11" fmla="*/ 32768 h 100"/>
                <a:gd name="T12" fmla="*/ 3801088 w 339"/>
                <a:gd name="T13" fmla="*/ 0 h 100"/>
                <a:gd name="T14" fmla="*/ 10911744 w 339"/>
                <a:gd name="T15" fmla="*/ 1146880 h 100"/>
                <a:gd name="T16" fmla="*/ 11108352 w 339"/>
                <a:gd name="T17" fmla="*/ 1245184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100"/>
                <a:gd name="T29" fmla="*/ 339 w 339"/>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100">
                  <a:moveTo>
                    <a:pt x="339" y="38"/>
                  </a:moveTo>
                  <a:cubicBezTo>
                    <a:pt x="248" y="100"/>
                    <a:pt x="248" y="100"/>
                    <a:pt x="248" y="100"/>
                  </a:cubicBezTo>
                  <a:cubicBezTo>
                    <a:pt x="146" y="85"/>
                    <a:pt x="15" y="58"/>
                    <a:pt x="7" y="57"/>
                  </a:cubicBezTo>
                  <a:cubicBezTo>
                    <a:pt x="2" y="56"/>
                    <a:pt x="1" y="59"/>
                    <a:pt x="1" y="59"/>
                  </a:cubicBezTo>
                  <a:cubicBezTo>
                    <a:pt x="1" y="59"/>
                    <a:pt x="0" y="55"/>
                    <a:pt x="3" y="53"/>
                  </a:cubicBezTo>
                  <a:cubicBezTo>
                    <a:pt x="6" y="51"/>
                    <a:pt x="106" y="4"/>
                    <a:pt x="111" y="1"/>
                  </a:cubicBezTo>
                  <a:cubicBezTo>
                    <a:pt x="113" y="0"/>
                    <a:pt x="116" y="0"/>
                    <a:pt x="116" y="0"/>
                  </a:cubicBezTo>
                  <a:cubicBezTo>
                    <a:pt x="116" y="0"/>
                    <a:pt x="330" y="34"/>
                    <a:pt x="333" y="35"/>
                  </a:cubicBezTo>
                  <a:cubicBezTo>
                    <a:pt x="337" y="35"/>
                    <a:pt x="339" y="38"/>
                    <a:pt x="339" y="38"/>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75" name="Freeform 257"/>
            <p:cNvSpPr>
              <a:spLocks noChangeAspect="1"/>
            </p:cNvSpPr>
            <p:nvPr/>
          </p:nvSpPr>
          <p:spPr bwMode="auto">
            <a:xfrm>
              <a:off x="4308" y="858"/>
              <a:ext cx="188" cy="128"/>
            </a:xfrm>
            <a:custGeom>
              <a:avLst/>
              <a:gdLst>
                <a:gd name="T0" fmla="*/ 3080192 w 94"/>
                <a:gd name="T1" fmla="*/ 65536 h 64"/>
                <a:gd name="T2" fmla="*/ 3047424 w 94"/>
                <a:gd name="T3" fmla="*/ 0 h 64"/>
                <a:gd name="T4" fmla="*/ 0 w 94"/>
                <a:gd name="T5" fmla="*/ 2064384 h 64"/>
                <a:gd name="T6" fmla="*/ 65536 w 94"/>
                <a:gd name="T7" fmla="*/ 2097152 h 64"/>
                <a:gd name="T8" fmla="*/ 3080192 w 94"/>
                <a:gd name="T9" fmla="*/ 65536 h 64"/>
                <a:gd name="T10" fmla="*/ 0 60000 65536"/>
                <a:gd name="T11" fmla="*/ 0 60000 65536"/>
                <a:gd name="T12" fmla="*/ 0 60000 65536"/>
                <a:gd name="T13" fmla="*/ 0 60000 65536"/>
                <a:gd name="T14" fmla="*/ 0 60000 65536"/>
                <a:gd name="T15" fmla="*/ 0 w 94"/>
                <a:gd name="T16" fmla="*/ 0 h 64"/>
                <a:gd name="T17" fmla="*/ 94 w 94"/>
                <a:gd name="T18" fmla="*/ 64 h 64"/>
              </a:gdLst>
              <a:ahLst/>
              <a:cxnLst>
                <a:cxn ang="T10">
                  <a:pos x="T0" y="T1"/>
                </a:cxn>
                <a:cxn ang="T11">
                  <a:pos x="T2" y="T3"/>
                </a:cxn>
                <a:cxn ang="T12">
                  <a:pos x="T4" y="T5"/>
                </a:cxn>
                <a:cxn ang="T13">
                  <a:pos x="T6" y="T7"/>
                </a:cxn>
                <a:cxn ang="T14">
                  <a:pos x="T8" y="T9"/>
                </a:cxn>
              </a:cxnLst>
              <a:rect l="T15" t="T16" r="T17" b="T18"/>
              <a:pathLst>
                <a:path w="94" h="64">
                  <a:moveTo>
                    <a:pt x="94" y="2"/>
                  </a:moveTo>
                  <a:cubicBezTo>
                    <a:pt x="94" y="1"/>
                    <a:pt x="93" y="0"/>
                    <a:pt x="93" y="0"/>
                  </a:cubicBezTo>
                  <a:cubicBezTo>
                    <a:pt x="89" y="0"/>
                    <a:pt x="0" y="63"/>
                    <a:pt x="0" y="63"/>
                  </a:cubicBezTo>
                  <a:cubicBezTo>
                    <a:pt x="2" y="64"/>
                    <a:pt x="2" y="64"/>
                    <a:pt x="2" y="64"/>
                  </a:cubicBezTo>
                  <a:lnTo>
                    <a:pt x="94" y="2"/>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76" name="Freeform 258"/>
            <p:cNvSpPr>
              <a:spLocks noChangeAspect="1"/>
            </p:cNvSpPr>
            <p:nvPr/>
          </p:nvSpPr>
          <p:spPr bwMode="auto">
            <a:xfrm>
              <a:off x="3820" y="892"/>
              <a:ext cx="498" cy="156"/>
            </a:xfrm>
            <a:custGeom>
              <a:avLst/>
              <a:gdLst>
                <a:gd name="T0" fmla="*/ 8159232 w 249"/>
                <a:gd name="T1" fmla="*/ 1638400 h 78"/>
                <a:gd name="T2" fmla="*/ 8028160 w 249"/>
                <a:gd name="T3" fmla="*/ 1409024 h 78"/>
                <a:gd name="T4" fmla="*/ 196608 w 249"/>
                <a:gd name="T5" fmla="*/ 32768 h 78"/>
                <a:gd name="T6" fmla="*/ 0 w 249"/>
                <a:gd name="T7" fmla="*/ 163840 h 78"/>
                <a:gd name="T8" fmla="*/ 0 w 249"/>
                <a:gd name="T9" fmla="*/ 655360 h 78"/>
                <a:gd name="T10" fmla="*/ 196608 w 249"/>
                <a:gd name="T11" fmla="*/ 1015808 h 78"/>
                <a:gd name="T12" fmla="*/ 7864320 w 249"/>
                <a:gd name="T13" fmla="*/ 2523136 h 78"/>
                <a:gd name="T14" fmla="*/ 8159232 w 249"/>
                <a:gd name="T15" fmla="*/ 2293760 h 78"/>
                <a:gd name="T16" fmla="*/ 8159232 w 249"/>
                <a:gd name="T17" fmla="*/ 1638400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78"/>
                <a:gd name="T29" fmla="*/ 249 w 249"/>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78">
                  <a:moveTo>
                    <a:pt x="249" y="50"/>
                  </a:moveTo>
                  <a:cubicBezTo>
                    <a:pt x="249" y="46"/>
                    <a:pt x="247" y="43"/>
                    <a:pt x="245" y="43"/>
                  </a:cubicBezTo>
                  <a:cubicBezTo>
                    <a:pt x="147" y="28"/>
                    <a:pt x="14" y="3"/>
                    <a:pt x="6" y="1"/>
                  </a:cubicBezTo>
                  <a:cubicBezTo>
                    <a:pt x="0" y="0"/>
                    <a:pt x="0" y="5"/>
                    <a:pt x="0" y="5"/>
                  </a:cubicBezTo>
                  <a:cubicBezTo>
                    <a:pt x="0" y="5"/>
                    <a:pt x="0" y="11"/>
                    <a:pt x="0" y="20"/>
                  </a:cubicBezTo>
                  <a:cubicBezTo>
                    <a:pt x="0" y="29"/>
                    <a:pt x="1" y="29"/>
                    <a:pt x="6" y="31"/>
                  </a:cubicBezTo>
                  <a:cubicBezTo>
                    <a:pt x="8" y="31"/>
                    <a:pt x="210" y="71"/>
                    <a:pt x="240" y="77"/>
                  </a:cubicBezTo>
                  <a:cubicBezTo>
                    <a:pt x="248" y="78"/>
                    <a:pt x="249" y="70"/>
                    <a:pt x="249" y="70"/>
                  </a:cubicBezTo>
                  <a:cubicBezTo>
                    <a:pt x="249" y="70"/>
                    <a:pt x="249" y="55"/>
                    <a:pt x="249" y="50"/>
                  </a:cubicBez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77" name="Freeform 259"/>
            <p:cNvSpPr>
              <a:spLocks noChangeAspect="1"/>
            </p:cNvSpPr>
            <p:nvPr/>
          </p:nvSpPr>
          <p:spPr bwMode="auto">
            <a:xfrm>
              <a:off x="3822" y="898"/>
              <a:ext cx="440" cy="136"/>
            </a:xfrm>
            <a:custGeom>
              <a:avLst/>
              <a:gdLst>
                <a:gd name="T0" fmla="*/ 7176192 w 220"/>
                <a:gd name="T1" fmla="*/ 1409024 h 68"/>
                <a:gd name="T2" fmla="*/ 7077888 w 220"/>
                <a:gd name="T3" fmla="*/ 1212416 h 68"/>
                <a:gd name="T4" fmla="*/ 196608 w 220"/>
                <a:gd name="T5" fmla="*/ 32768 h 68"/>
                <a:gd name="T6" fmla="*/ 0 w 220"/>
                <a:gd name="T7" fmla="*/ 98304 h 68"/>
                <a:gd name="T8" fmla="*/ 0 w 220"/>
                <a:gd name="T9" fmla="*/ 557056 h 68"/>
                <a:gd name="T10" fmla="*/ 163840 w 220"/>
                <a:gd name="T11" fmla="*/ 851968 h 68"/>
                <a:gd name="T12" fmla="*/ 7012352 w 220"/>
                <a:gd name="T13" fmla="*/ 2162688 h 68"/>
                <a:gd name="T14" fmla="*/ 7208960 w 220"/>
                <a:gd name="T15" fmla="*/ 1998848 h 68"/>
                <a:gd name="T16" fmla="*/ 7176192 w 220"/>
                <a:gd name="T17" fmla="*/ 1409024 h 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68"/>
                <a:gd name="T29" fmla="*/ 220 w 220"/>
                <a:gd name="T30" fmla="*/ 68 h 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68">
                  <a:moveTo>
                    <a:pt x="219" y="43"/>
                  </a:moveTo>
                  <a:cubicBezTo>
                    <a:pt x="219" y="40"/>
                    <a:pt x="217" y="37"/>
                    <a:pt x="216" y="37"/>
                  </a:cubicBezTo>
                  <a:cubicBezTo>
                    <a:pt x="129" y="24"/>
                    <a:pt x="13" y="2"/>
                    <a:pt x="6" y="1"/>
                  </a:cubicBezTo>
                  <a:cubicBezTo>
                    <a:pt x="0" y="0"/>
                    <a:pt x="0" y="3"/>
                    <a:pt x="0" y="3"/>
                  </a:cubicBezTo>
                  <a:cubicBezTo>
                    <a:pt x="0" y="3"/>
                    <a:pt x="0" y="9"/>
                    <a:pt x="0" y="17"/>
                  </a:cubicBezTo>
                  <a:cubicBezTo>
                    <a:pt x="0" y="25"/>
                    <a:pt x="1" y="25"/>
                    <a:pt x="5" y="26"/>
                  </a:cubicBezTo>
                  <a:cubicBezTo>
                    <a:pt x="8" y="27"/>
                    <a:pt x="187" y="61"/>
                    <a:pt x="214" y="66"/>
                  </a:cubicBezTo>
                  <a:cubicBezTo>
                    <a:pt x="220" y="68"/>
                    <a:pt x="220" y="61"/>
                    <a:pt x="220" y="61"/>
                  </a:cubicBezTo>
                  <a:cubicBezTo>
                    <a:pt x="220" y="61"/>
                    <a:pt x="219" y="48"/>
                    <a:pt x="219" y="43"/>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4278" name="Freeform 260"/>
            <p:cNvSpPr>
              <a:spLocks noChangeAspect="1"/>
            </p:cNvSpPr>
            <p:nvPr/>
          </p:nvSpPr>
          <p:spPr bwMode="auto">
            <a:xfrm>
              <a:off x="3834" y="91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79" name="Freeform 261"/>
            <p:cNvSpPr>
              <a:spLocks noChangeAspect="1"/>
            </p:cNvSpPr>
            <p:nvPr/>
          </p:nvSpPr>
          <p:spPr bwMode="auto">
            <a:xfrm>
              <a:off x="3846" y="912"/>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80" name="Freeform 262"/>
            <p:cNvSpPr>
              <a:spLocks noChangeAspect="1"/>
            </p:cNvSpPr>
            <p:nvPr/>
          </p:nvSpPr>
          <p:spPr bwMode="auto">
            <a:xfrm>
              <a:off x="3834" y="91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81" name="Freeform 263"/>
            <p:cNvSpPr>
              <a:spLocks noChangeAspect="1"/>
            </p:cNvSpPr>
            <p:nvPr/>
          </p:nvSpPr>
          <p:spPr bwMode="auto">
            <a:xfrm>
              <a:off x="3850" y="91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82" name="Freeform 264"/>
            <p:cNvSpPr>
              <a:spLocks noChangeAspect="1"/>
            </p:cNvSpPr>
            <p:nvPr/>
          </p:nvSpPr>
          <p:spPr bwMode="auto">
            <a:xfrm>
              <a:off x="3862" y="91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83" name="Freeform 265"/>
            <p:cNvSpPr>
              <a:spLocks noChangeAspect="1"/>
            </p:cNvSpPr>
            <p:nvPr/>
          </p:nvSpPr>
          <p:spPr bwMode="auto">
            <a:xfrm>
              <a:off x="3850" y="91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84" name="Freeform 266"/>
            <p:cNvSpPr>
              <a:spLocks noChangeAspect="1"/>
            </p:cNvSpPr>
            <p:nvPr/>
          </p:nvSpPr>
          <p:spPr bwMode="auto">
            <a:xfrm>
              <a:off x="3866" y="916"/>
              <a:ext cx="12" cy="40"/>
            </a:xfrm>
            <a:custGeom>
              <a:avLst/>
              <a:gdLst>
                <a:gd name="T0" fmla="*/ 12 w 12"/>
                <a:gd name="T1" fmla="*/ 40 h 40"/>
                <a:gd name="T2" fmla="*/ 0 w 12"/>
                <a:gd name="T3" fmla="*/ 38 h 40"/>
                <a:gd name="T4" fmla="*/ 0 w 12"/>
                <a:gd name="T5" fmla="*/ 0 h 40"/>
                <a:gd name="T6" fmla="*/ 12 w 12"/>
                <a:gd name="T7" fmla="*/ 4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4"/>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85" name="Freeform 267"/>
            <p:cNvSpPr>
              <a:spLocks noChangeAspect="1"/>
            </p:cNvSpPr>
            <p:nvPr/>
          </p:nvSpPr>
          <p:spPr bwMode="auto">
            <a:xfrm>
              <a:off x="3878" y="91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86" name="Freeform 268"/>
            <p:cNvSpPr>
              <a:spLocks noChangeAspect="1"/>
            </p:cNvSpPr>
            <p:nvPr/>
          </p:nvSpPr>
          <p:spPr bwMode="auto">
            <a:xfrm>
              <a:off x="3866" y="916"/>
              <a:ext cx="14" cy="4"/>
            </a:xfrm>
            <a:custGeom>
              <a:avLst/>
              <a:gdLst>
                <a:gd name="T0" fmla="*/ 12 w 14"/>
                <a:gd name="T1" fmla="*/ 4 h 4"/>
                <a:gd name="T2" fmla="*/ 0 w 14"/>
                <a:gd name="T3" fmla="*/ 2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87" name="Freeform 269"/>
            <p:cNvSpPr>
              <a:spLocks noChangeAspect="1"/>
            </p:cNvSpPr>
            <p:nvPr/>
          </p:nvSpPr>
          <p:spPr bwMode="auto">
            <a:xfrm>
              <a:off x="3882" y="92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88" name="Rectangle 270"/>
            <p:cNvSpPr>
              <a:spLocks noChangeAspect="1" noChangeArrowheads="1"/>
            </p:cNvSpPr>
            <p:nvPr/>
          </p:nvSpPr>
          <p:spPr bwMode="auto">
            <a:xfrm>
              <a:off x="3894" y="922"/>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214289" name="Freeform 271"/>
            <p:cNvSpPr>
              <a:spLocks noChangeAspect="1"/>
            </p:cNvSpPr>
            <p:nvPr/>
          </p:nvSpPr>
          <p:spPr bwMode="auto">
            <a:xfrm>
              <a:off x="3882" y="92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0" name="Freeform 272"/>
            <p:cNvSpPr>
              <a:spLocks noChangeAspect="1"/>
            </p:cNvSpPr>
            <p:nvPr/>
          </p:nvSpPr>
          <p:spPr bwMode="auto">
            <a:xfrm>
              <a:off x="3898" y="924"/>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91" name="Freeform 273"/>
            <p:cNvSpPr>
              <a:spLocks noChangeAspect="1"/>
            </p:cNvSpPr>
            <p:nvPr/>
          </p:nvSpPr>
          <p:spPr bwMode="auto">
            <a:xfrm>
              <a:off x="3910" y="924"/>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2" name="Freeform 274"/>
            <p:cNvSpPr>
              <a:spLocks noChangeAspect="1"/>
            </p:cNvSpPr>
            <p:nvPr/>
          </p:nvSpPr>
          <p:spPr bwMode="auto">
            <a:xfrm>
              <a:off x="3898" y="922"/>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3" name="Freeform 275"/>
            <p:cNvSpPr>
              <a:spLocks noChangeAspect="1"/>
            </p:cNvSpPr>
            <p:nvPr/>
          </p:nvSpPr>
          <p:spPr bwMode="auto">
            <a:xfrm>
              <a:off x="3914" y="926"/>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94" name="Freeform 276"/>
            <p:cNvSpPr>
              <a:spLocks noChangeAspect="1"/>
            </p:cNvSpPr>
            <p:nvPr/>
          </p:nvSpPr>
          <p:spPr bwMode="auto">
            <a:xfrm>
              <a:off x="3926" y="928"/>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5" name="Freeform 277"/>
            <p:cNvSpPr>
              <a:spLocks noChangeAspect="1"/>
            </p:cNvSpPr>
            <p:nvPr/>
          </p:nvSpPr>
          <p:spPr bwMode="auto">
            <a:xfrm>
              <a:off x="3914" y="926"/>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6" name="Freeform 278"/>
            <p:cNvSpPr>
              <a:spLocks noChangeAspect="1"/>
            </p:cNvSpPr>
            <p:nvPr/>
          </p:nvSpPr>
          <p:spPr bwMode="auto">
            <a:xfrm>
              <a:off x="3932" y="93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297" name="Freeform 279"/>
            <p:cNvSpPr>
              <a:spLocks noChangeAspect="1"/>
            </p:cNvSpPr>
            <p:nvPr/>
          </p:nvSpPr>
          <p:spPr bwMode="auto">
            <a:xfrm>
              <a:off x="3944" y="930"/>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8" name="Freeform 280"/>
            <p:cNvSpPr>
              <a:spLocks noChangeAspect="1"/>
            </p:cNvSpPr>
            <p:nvPr/>
          </p:nvSpPr>
          <p:spPr bwMode="auto">
            <a:xfrm>
              <a:off x="3930" y="928"/>
              <a:ext cx="16" cy="4"/>
            </a:xfrm>
            <a:custGeom>
              <a:avLst/>
              <a:gdLst>
                <a:gd name="T0" fmla="*/ 14 w 16"/>
                <a:gd name="T1" fmla="*/ 4 h 4"/>
                <a:gd name="T2" fmla="*/ 0 w 16"/>
                <a:gd name="T3" fmla="*/ 2 h 4"/>
                <a:gd name="T4" fmla="*/ 2 w 16"/>
                <a:gd name="T5" fmla="*/ 0 h 4"/>
                <a:gd name="T6" fmla="*/ 16 w 16"/>
                <a:gd name="T7" fmla="*/ 2 h 4"/>
                <a:gd name="T8" fmla="*/ 14 w 16"/>
                <a:gd name="T9" fmla="*/ 4 h 4"/>
                <a:gd name="T10" fmla="*/ 0 60000 65536"/>
                <a:gd name="T11" fmla="*/ 0 60000 65536"/>
                <a:gd name="T12" fmla="*/ 0 60000 65536"/>
                <a:gd name="T13" fmla="*/ 0 60000 65536"/>
                <a:gd name="T14" fmla="*/ 0 60000 65536"/>
                <a:gd name="T15" fmla="*/ 0 w 16"/>
                <a:gd name="T16" fmla="*/ 0 h 4"/>
                <a:gd name="T17" fmla="*/ 16 w 16"/>
                <a:gd name="T18" fmla="*/ 4 h 4"/>
              </a:gdLst>
              <a:ahLst/>
              <a:cxnLst>
                <a:cxn ang="T10">
                  <a:pos x="T0" y="T1"/>
                </a:cxn>
                <a:cxn ang="T11">
                  <a:pos x="T2" y="T3"/>
                </a:cxn>
                <a:cxn ang="T12">
                  <a:pos x="T4" y="T5"/>
                </a:cxn>
                <a:cxn ang="T13">
                  <a:pos x="T6" y="T7"/>
                </a:cxn>
                <a:cxn ang="T14">
                  <a:pos x="T8" y="T9"/>
                </a:cxn>
              </a:cxnLst>
              <a:rect l="T15" t="T16" r="T17" b="T18"/>
              <a:pathLst>
                <a:path w="16" h="4">
                  <a:moveTo>
                    <a:pt x="14" y="4"/>
                  </a:moveTo>
                  <a:lnTo>
                    <a:pt x="0" y="2"/>
                  </a:lnTo>
                  <a:lnTo>
                    <a:pt x="2" y="0"/>
                  </a:lnTo>
                  <a:lnTo>
                    <a:pt x="16" y="2"/>
                  </a:lnTo>
                  <a:lnTo>
                    <a:pt x="14"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299" name="Freeform 281"/>
            <p:cNvSpPr>
              <a:spLocks noChangeAspect="1"/>
            </p:cNvSpPr>
            <p:nvPr/>
          </p:nvSpPr>
          <p:spPr bwMode="auto">
            <a:xfrm>
              <a:off x="3948" y="932"/>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00" name="Freeform 282"/>
            <p:cNvSpPr>
              <a:spLocks noChangeAspect="1"/>
            </p:cNvSpPr>
            <p:nvPr/>
          </p:nvSpPr>
          <p:spPr bwMode="auto">
            <a:xfrm>
              <a:off x="3960" y="934"/>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01" name="Freeform 283"/>
            <p:cNvSpPr>
              <a:spLocks noChangeAspect="1"/>
            </p:cNvSpPr>
            <p:nvPr/>
          </p:nvSpPr>
          <p:spPr bwMode="auto">
            <a:xfrm>
              <a:off x="3948" y="932"/>
              <a:ext cx="14" cy="2"/>
            </a:xfrm>
            <a:custGeom>
              <a:avLst/>
              <a:gdLst>
                <a:gd name="T0" fmla="*/ 12 w 14"/>
                <a:gd name="T1" fmla="*/ 2 h 2"/>
                <a:gd name="T2" fmla="*/ 0 w 14"/>
                <a:gd name="T3" fmla="*/ 0 h 2"/>
                <a:gd name="T4" fmla="*/ 0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02" name="Freeform 284"/>
            <p:cNvSpPr>
              <a:spLocks noChangeAspect="1"/>
            </p:cNvSpPr>
            <p:nvPr/>
          </p:nvSpPr>
          <p:spPr bwMode="auto">
            <a:xfrm>
              <a:off x="3964" y="936"/>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03" name="Rectangle 285"/>
            <p:cNvSpPr>
              <a:spLocks noChangeAspect="1" noChangeArrowheads="1"/>
            </p:cNvSpPr>
            <p:nvPr/>
          </p:nvSpPr>
          <p:spPr bwMode="auto">
            <a:xfrm>
              <a:off x="3976" y="938"/>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214304" name="Freeform 286"/>
            <p:cNvSpPr>
              <a:spLocks noChangeAspect="1"/>
            </p:cNvSpPr>
            <p:nvPr/>
          </p:nvSpPr>
          <p:spPr bwMode="auto">
            <a:xfrm>
              <a:off x="3964" y="934"/>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05" name="Freeform 287"/>
            <p:cNvSpPr>
              <a:spLocks noChangeAspect="1"/>
            </p:cNvSpPr>
            <p:nvPr/>
          </p:nvSpPr>
          <p:spPr bwMode="auto">
            <a:xfrm>
              <a:off x="3990" y="942"/>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06" name="Freeform 288"/>
            <p:cNvSpPr>
              <a:spLocks noChangeAspect="1"/>
            </p:cNvSpPr>
            <p:nvPr/>
          </p:nvSpPr>
          <p:spPr bwMode="auto">
            <a:xfrm>
              <a:off x="4002" y="94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07" name="Freeform 289"/>
            <p:cNvSpPr>
              <a:spLocks noChangeAspect="1"/>
            </p:cNvSpPr>
            <p:nvPr/>
          </p:nvSpPr>
          <p:spPr bwMode="auto">
            <a:xfrm>
              <a:off x="3990" y="940"/>
              <a:ext cx="14" cy="4"/>
            </a:xfrm>
            <a:custGeom>
              <a:avLst/>
              <a:gdLst>
                <a:gd name="T0" fmla="*/ 12 w 14"/>
                <a:gd name="T1" fmla="*/ 4 h 4"/>
                <a:gd name="T2" fmla="*/ 0 w 14"/>
                <a:gd name="T3" fmla="*/ 2 h 4"/>
                <a:gd name="T4" fmla="*/ 0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0"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08" name="Freeform 290"/>
            <p:cNvSpPr>
              <a:spLocks noChangeAspect="1"/>
            </p:cNvSpPr>
            <p:nvPr/>
          </p:nvSpPr>
          <p:spPr bwMode="auto">
            <a:xfrm>
              <a:off x="4006" y="94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09" name="Freeform 291"/>
            <p:cNvSpPr>
              <a:spLocks noChangeAspect="1"/>
            </p:cNvSpPr>
            <p:nvPr/>
          </p:nvSpPr>
          <p:spPr bwMode="auto">
            <a:xfrm>
              <a:off x="4018" y="94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0" name="Freeform 292"/>
            <p:cNvSpPr>
              <a:spLocks noChangeAspect="1"/>
            </p:cNvSpPr>
            <p:nvPr/>
          </p:nvSpPr>
          <p:spPr bwMode="auto">
            <a:xfrm>
              <a:off x="4006" y="94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1" name="Freeform 293"/>
            <p:cNvSpPr>
              <a:spLocks noChangeAspect="1"/>
            </p:cNvSpPr>
            <p:nvPr/>
          </p:nvSpPr>
          <p:spPr bwMode="auto">
            <a:xfrm>
              <a:off x="4022" y="948"/>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12" name="Freeform 294"/>
            <p:cNvSpPr>
              <a:spLocks noChangeAspect="1"/>
            </p:cNvSpPr>
            <p:nvPr/>
          </p:nvSpPr>
          <p:spPr bwMode="auto">
            <a:xfrm>
              <a:off x="4034" y="94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3" name="Freeform 295"/>
            <p:cNvSpPr>
              <a:spLocks noChangeAspect="1"/>
            </p:cNvSpPr>
            <p:nvPr/>
          </p:nvSpPr>
          <p:spPr bwMode="auto">
            <a:xfrm>
              <a:off x="4022" y="946"/>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4" name="Freeform 296"/>
            <p:cNvSpPr>
              <a:spLocks noChangeAspect="1"/>
            </p:cNvSpPr>
            <p:nvPr/>
          </p:nvSpPr>
          <p:spPr bwMode="auto">
            <a:xfrm>
              <a:off x="4038" y="95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15" name="Freeform 297"/>
            <p:cNvSpPr>
              <a:spLocks noChangeAspect="1"/>
            </p:cNvSpPr>
            <p:nvPr/>
          </p:nvSpPr>
          <p:spPr bwMode="auto">
            <a:xfrm>
              <a:off x="4050" y="95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6" name="Freeform 298"/>
            <p:cNvSpPr>
              <a:spLocks noChangeAspect="1"/>
            </p:cNvSpPr>
            <p:nvPr/>
          </p:nvSpPr>
          <p:spPr bwMode="auto">
            <a:xfrm>
              <a:off x="4038" y="950"/>
              <a:ext cx="14" cy="4"/>
            </a:xfrm>
            <a:custGeom>
              <a:avLst/>
              <a:gdLst>
                <a:gd name="T0" fmla="*/ 12 w 14"/>
                <a:gd name="T1" fmla="*/ 4 h 4"/>
                <a:gd name="T2" fmla="*/ 0 w 14"/>
                <a:gd name="T3" fmla="*/ 0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0"/>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7" name="Freeform 299"/>
            <p:cNvSpPr>
              <a:spLocks noChangeAspect="1"/>
            </p:cNvSpPr>
            <p:nvPr/>
          </p:nvSpPr>
          <p:spPr bwMode="auto">
            <a:xfrm>
              <a:off x="4058" y="970"/>
              <a:ext cx="22" cy="24"/>
            </a:xfrm>
            <a:custGeom>
              <a:avLst/>
              <a:gdLst>
                <a:gd name="T0" fmla="*/ 22 w 22"/>
                <a:gd name="T1" fmla="*/ 24 h 24"/>
                <a:gd name="T2" fmla="*/ 0 w 22"/>
                <a:gd name="T3" fmla="*/ 20 h 24"/>
                <a:gd name="T4" fmla="*/ 0 w 22"/>
                <a:gd name="T5" fmla="*/ 0 h 24"/>
                <a:gd name="T6" fmla="*/ 22 w 22"/>
                <a:gd name="T7" fmla="*/ 4 h 24"/>
                <a:gd name="T8" fmla="*/ 22 w 22"/>
                <a:gd name="T9" fmla="*/ 24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22" y="24"/>
                  </a:moveTo>
                  <a:lnTo>
                    <a:pt x="0" y="20"/>
                  </a:lnTo>
                  <a:lnTo>
                    <a:pt x="0" y="0"/>
                  </a:lnTo>
                  <a:lnTo>
                    <a:pt x="22" y="4"/>
                  </a:lnTo>
                  <a:lnTo>
                    <a:pt x="22" y="24"/>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18" name="Freeform 300"/>
            <p:cNvSpPr>
              <a:spLocks noChangeAspect="1"/>
            </p:cNvSpPr>
            <p:nvPr/>
          </p:nvSpPr>
          <p:spPr bwMode="auto">
            <a:xfrm>
              <a:off x="4078" y="972"/>
              <a:ext cx="2" cy="22"/>
            </a:xfrm>
            <a:custGeom>
              <a:avLst/>
              <a:gdLst>
                <a:gd name="T0" fmla="*/ 2 w 2"/>
                <a:gd name="T1" fmla="*/ 22 h 22"/>
                <a:gd name="T2" fmla="*/ 0 w 2"/>
                <a:gd name="T3" fmla="*/ 22 h 22"/>
                <a:gd name="T4" fmla="*/ 0 w 2"/>
                <a:gd name="T5" fmla="*/ 2 h 22"/>
                <a:gd name="T6" fmla="*/ 2 w 2"/>
                <a:gd name="T7" fmla="*/ 0 h 22"/>
                <a:gd name="T8" fmla="*/ 2 w 2"/>
                <a:gd name="T9" fmla="*/ 22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2"/>
                  </a:moveTo>
                  <a:lnTo>
                    <a:pt x="0" y="22"/>
                  </a:lnTo>
                  <a:lnTo>
                    <a:pt x="0" y="2"/>
                  </a:lnTo>
                  <a:lnTo>
                    <a:pt x="2" y="0"/>
                  </a:lnTo>
                  <a:lnTo>
                    <a:pt x="2"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19" name="Freeform 301"/>
            <p:cNvSpPr>
              <a:spLocks noChangeAspect="1"/>
            </p:cNvSpPr>
            <p:nvPr/>
          </p:nvSpPr>
          <p:spPr bwMode="auto">
            <a:xfrm>
              <a:off x="4058" y="968"/>
              <a:ext cx="22" cy="6"/>
            </a:xfrm>
            <a:custGeom>
              <a:avLst/>
              <a:gdLst>
                <a:gd name="T0" fmla="*/ 20 w 22"/>
                <a:gd name="T1" fmla="*/ 6 h 6"/>
                <a:gd name="T2" fmla="*/ 0 w 22"/>
                <a:gd name="T3" fmla="*/ 2 h 6"/>
                <a:gd name="T4" fmla="*/ 2 w 22"/>
                <a:gd name="T5" fmla="*/ 0 h 6"/>
                <a:gd name="T6" fmla="*/ 22 w 22"/>
                <a:gd name="T7" fmla="*/ 4 h 6"/>
                <a:gd name="T8" fmla="*/ 20 w 22"/>
                <a:gd name="T9" fmla="*/ 6 h 6"/>
                <a:gd name="T10" fmla="*/ 0 60000 65536"/>
                <a:gd name="T11" fmla="*/ 0 60000 65536"/>
                <a:gd name="T12" fmla="*/ 0 60000 65536"/>
                <a:gd name="T13" fmla="*/ 0 60000 65536"/>
                <a:gd name="T14" fmla="*/ 0 60000 65536"/>
                <a:gd name="T15" fmla="*/ 0 w 22"/>
                <a:gd name="T16" fmla="*/ 0 h 6"/>
                <a:gd name="T17" fmla="*/ 22 w 22"/>
                <a:gd name="T18" fmla="*/ 6 h 6"/>
              </a:gdLst>
              <a:ahLst/>
              <a:cxnLst>
                <a:cxn ang="T10">
                  <a:pos x="T0" y="T1"/>
                </a:cxn>
                <a:cxn ang="T11">
                  <a:pos x="T2" y="T3"/>
                </a:cxn>
                <a:cxn ang="T12">
                  <a:pos x="T4" y="T5"/>
                </a:cxn>
                <a:cxn ang="T13">
                  <a:pos x="T6" y="T7"/>
                </a:cxn>
                <a:cxn ang="T14">
                  <a:pos x="T8" y="T9"/>
                </a:cxn>
              </a:cxnLst>
              <a:rect l="T15" t="T16" r="T17" b="T18"/>
              <a:pathLst>
                <a:path w="22" h="6">
                  <a:moveTo>
                    <a:pt x="20" y="6"/>
                  </a:moveTo>
                  <a:lnTo>
                    <a:pt x="0" y="2"/>
                  </a:lnTo>
                  <a:lnTo>
                    <a:pt x="2" y="0"/>
                  </a:lnTo>
                  <a:lnTo>
                    <a:pt x="22" y="4"/>
                  </a:lnTo>
                  <a:lnTo>
                    <a:pt x="20" y="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0" name="Freeform 302"/>
            <p:cNvSpPr>
              <a:spLocks noChangeAspect="1"/>
            </p:cNvSpPr>
            <p:nvPr/>
          </p:nvSpPr>
          <p:spPr bwMode="auto">
            <a:xfrm>
              <a:off x="4062" y="974"/>
              <a:ext cx="14" cy="16"/>
            </a:xfrm>
            <a:custGeom>
              <a:avLst/>
              <a:gdLst>
                <a:gd name="T0" fmla="*/ 229376 w 7"/>
                <a:gd name="T1" fmla="*/ 163840 h 8"/>
                <a:gd name="T2" fmla="*/ 98304 w 7"/>
                <a:gd name="T3" fmla="*/ 229376 h 8"/>
                <a:gd name="T4" fmla="*/ 0 w 7"/>
                <a:gd name="T5" fmla="*/ 98304 h 8"/>
                <a:gd name="T6" fmla="*/ 98304 w 7"/>
                <a:gd name="T7" fmla="*/ 0 h 8"/>
                <a:gd name="T8" fmla="*/ 229376 w 7"/>
                <a:gd name="T9" fmla="*/ 16384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5"/>
                  </a:moveTo>
                  <a:cubicBezTo>
                    <a:pt x="7" y="6"/>
                    <a:pt x="5" y="8"/>
                    <a:pt x="3" y="7"/>
                  </a:cubicBezTo>
                  <a:cubicBezTo>
                    <a:pt x="2" y="7"/>
                    <a:pt x="0" y="5"/>
                    <a:pt x="0" y="3"/>
                  </a:cubicBezTo>
                  <a:cubicBezTo>
                    <a:pt x="0" y="1"/>
                    <a:pt x="2" y="0"/>
                    <a:pt x="3" y="0"/>
                  </a:cubicBezTo>
                  <a:cubicBezTo>
                    <a:pt x="5" y="1"/>
                    <a:pt x="7" y="3"/>
                    <a:pt x="7" y="5"/>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1" name="Freeform 303"/>
            <p:cNvSpPr>
              <a:spLocks noChangeAspect="1" noEditPoints="1"/>
            </p:cNvSpPr>
            <p:nvPr/>
          </p:nvSpPr>
          <p:spPr bwMode="auto">
            <a:xfrm>
              <a:off x="4062" y="976"/>
              <a:ext cx="12" cy="12"/>
            </a:xfrm>
            <a:custGeom>
              <a:avLst/>
              <a:gdLst>
                <a:gd name="T0" fmla="*/ 32768 w 6"/>
                <a:gd name="T1" fmla="*/ 32768 h 6"/>
                <a:gd name="T2" fmla="*/ 0 w 6"/>
                <a:gd name="T3" fmla="*/ 98304 h 6"/>
                <a:gd name="T4" fmla="*/ 98304 w 6"/>
                <a:gd name="T5" fmla="*/ 196608 h 6"/>
                <a:gd name="T6" fmla="*/ 163840 w 6"/>
                <a:gd name="T7" fmla="*/ 163840 h 6"/>
                <a:gd name="T8" fmla="*/ 196608 w 6"/>
                <a:gd name="T9" fmla="*/ 98304 h 6"/>
                <a:gd name="T10" fmla="*/ 98304 w 6"/>
                <a:gd name="T11" fmla="*/ 0 h 6"/>
                <a:gd name="T12" fmla="*/ 32768 w 6"/>
                <a:gd name="T13" fmla="*/ 32768 h 6"/>
                <a:gd name="T14" fmla="*/ 98304 w 6"/>
                <a:gd name="T15" fmla="*/ 131072 h 6"/>
                <a:gd name="T16" fmla="*/ 65536 w 6"/>
                <a:gd name="T17" fmla="*/ 98304 h 6"/>
                <a:gd name="T18" fmla="*/ 65536 w 6"/>
                <a:gd name="T19" fmla="*/ 65536 h 6"/>
                <a:gd name="T20" fmla="*/ 98304 w 6"/>
                <a:gd name="T21" fmla="*/ 65536 h 6"/>
                <a:gd name="T22" fmla="*/ 131072 w 6"/>
                <a:gd name="T23" fmla="*/ 98304 h 6"/>
                <a:gd name="T24" fmla="*/ 131072 w 6"/>
                <a:gd name="T25" fmla="*/ 131072 h 6"/>
                <a:gd name="T26" fmla="*/ 98304 w 6"/>
                <a:gd name="T27" fmla="*/ 13107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1" y="1"/>
                  </a:moveTo>
                  <a:cubicBezTo>
                    <a:pt x="1" y="1"/>
                    <a:pt x="0" y="2"/>
                    <a:pt x="0" y="3"/>
                  </a:cubicBezTo>
                  <a:cubicBezTo>
                    <a:pt x="0" y="4"/>
                    <a:pt x="2" y="6"/>
                    <a:pt x="3" y="6"/>
                  </a:cubicBezTo>
                  <a:cubicBezTo>
                    <a:pt x="4" y="6"/>
                    <a:pt x="4" y="6"/>
                    <a:pt x="5" y="5"/>
                  </a:cubicBezTo>
                  <a:cubicBezTo>
                    <a:pt x="6" y="5"/>
                    <a:pt x="6" y="4"/>
                    <a:pt x="6" y="3"/>
                  </a:cubicBezTo>
                  <a:cubicBezTo>
                    <a:pt x="6" y="2"/>
                    <a:pt x="5" y="0"/>
                    <a:pt x="3" y="0"/>
                  </a:cubicBezTo>
                  <a:cubicBezTo>
                    <a:pt x="2" y="0"/>
                    <a:pt x="2" y="0"/>
                    <a:pt x="1" y="1"/>
                  </a:cubicBezTo>
                  <a:close/>
                  <a:moveTo>
                    <a:pt x="3" y="4"/>
                  </a:moveTo>
                  <a:cubicBezTo>
                    <a:pt x="3" y="4"/>
                    <a:pt x="2" y="3"/>
                    <a:pt x="2" y="3"/>
                  </a:cubicBezTo>
                  <a:cubicBezTo>
                    <a:pt x="2" y="2"/>
                    <a:pt x="2" y="2"/>
                    <a:pt x="2" y="2"/>
                  </a:cubicBezTo>
                  <a:cubicBezTo>
                    <a:pt x="2" y="2"/>
                    <a:pt x="3" y="2"/>
                    <a:pt x="3" y="2"/>
                  </a:cubicBezTo>
                  <a:cubicBezTo>
                    <a:pt x="4" y="2"/>
                    <a:pt x="4" y="3"/>
                    <a:pt x="4" y="3"/>
                  </a:cubicBezTo>
                  <a:cubicBezTo>
                    <a:pt x="4" y="4"/>
                    <a:pt x="4" y="4"/>
                    <a:pt x="4" y="4"/>
                  </a:cubicBezTo>
                  <a:cubicBezTo>
                    <a:pt x="4" y="4"/>
                    <a:pt x="4" y="4"/>
                    <a:pt x="3" y="4"/>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4322" name="Freeform 304"/>
            <p:cNvSpPr>
              <a:spLocks noChangeAspect="1"/>
            </p:cNvSpPr>
            <p:nvPr/>
          </p:nvSpPr>
          <p:spPr bwMode="auto">
            <a:xfrm>
              <a:off x="4064" y="978"/>
              <a:ext cx="8" cy="8"/>
            </a:xfrm>
            <a:custGeom>
              <a:avLst/>
              <a:gdLst>
                <a:gd name="T0" fmla="*/ 131072 w 4"/>
                <a:gd name="T1" fmla="*/ 65536 h 4"/>
                <a:gd name="T2" fmla="*/ 65536 w 4"/>
                <a:gd name="T3" fmla="*/ 131072 h 4"/>
                <a:gd name="T4" fmla="*/ 0 w 4"/>
                <a:gd name="T5" fmla="*/ 65536 h 4"/>
                <a:gd name="T6" fmla="*/ 65536 w 4"/>
                <a:gd name="T7" fmla="*/ 0 h 4"/>
                <a:gd name="T8" fmla="*/ 131072 w 4"/>
                <a:gd name="T9" fmla="*/ 6553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2"/>
                  </a:moveTo>
                  <a:cubicBezTo>
                    <a:pt x="4" y="4"/>
                    <a:pt x="3" y="4"/>
                    <a:pt x="2" y="4"/>
                  </a:cubicBezTo>
                  <a:cubicBezTo>
                    <a:pt x="1" y="4"/>
                    <a:pt x="0" y="3"/>
                    <a:pt x="0" y="2"/>
                  </a:cubicBezTo>
                  <a:cubicBezTo>
                    <a:pt x="0" y="1"/>
                    <a:pt x="1" y="0"/>
                    <a:pt x="2" y="0"/>
                  </a:cubicBezTo>
                  <a:cubicBezTo>
                    <a:pt x="3" y="0"/>
                    <a:pt x="4" y="1"/>
                    <a:pt x="4" y="2"/>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3" name="Freeform 305"/>
            <p:cNvSpPr>
              <a:spLocks noChangeAspect="1"/>
            </p:cNvSpPr>
            <p:nvPr/>
          </p:nvSpPr>
          <p:spPr bwMode="auto">
            <a:xfrm>
              <a:off x="4084" y="974"/>
              <a:ext cx="20" cy="26"/>
            </a:xfrm>
            <a:custGeom>
              <a:avLst/>
              <a:gdLst>
                <a:gd name="T0" fmla="*/ 20 w 20"/>
                <a:gd name="T1" fmla="*/ 26 h 26"/>
                <a:gd name="T2" fmla="*/ 0 w 20"/>
                <a:gd name="T3" fmla="*/ 22 h 26"/>
                <a:gd name="T4" fmla="*/ 0 w 20"/>
                <a:gd name="T5" fmla="*/ 0 h 26"/>
                <a:gd name="T6" fmla="*/ 20 w 20"/>
                <a:gd name="T7" fmla="*/ 4 h 26"/>
                <a:gd name="T8" fmla="*/ 20 w 20"/>
                <a:gd name="T9" fmla="*/ 26 h 26"/>
                <a:gd name="T10" fmla="*/ 0 60000 65536"/>
                <a:gd name="T11" fmla="*/ 0 60000 65536"/>
                <a:gd name="T12" fmla="*/ 0 60000 65536"/>
                <a:gd name="T13" fmla="*/ 0 60000 65536"/>
                <a:gd name="T14" fmla="*/ 0 60000 65536"/>
                <a:gd name="T15" fmla="*/ 0 w 20"/>
                <a:gd name="T16" fmla="*/ 0 h 26"/>
                <a:gd name="T17" fmla="*/ 20 w 20"/>
                <a:gd name="T18" fmla="*/ 26 h 26"/>
              </a:gdLst>
              <a:ahLst/>
              <a:cxnLst>
                <a:cxn ang="T10">
                  <a:pos x="T0" y="T1"/>
                </a:cxn>
                <a:cxn ang="T11">
                  <a:pos x="T2" y="T3"/>
                </a:cxn>
                <a:cxn ang="T12">
                  <a:pos x="T4" y="T5"/>
                </a:cxn>
                <a:cxn ang="T13">
                  <a:pos x="T6" y="T7"/>
                </a:cxn>
                <a:cxn ang="T14">
                  <a:pos x="T8" y="T9"/>
                </a:cxn>
              </a:cxnLst>
              <a:rect l="T15" t="T16" r="T17" b="T18"/>
              <a:pathLst>
                <a:path w="20" h="26">
                  <a:moveTo>
                    <a:pt x="20" y="26"/>
                  </a:moveTo>
                  <a:lnTo>
                    <a:pt x="0" y="22"/>
                  </a:lnTo>
                  <a:lnTo>
                    <a:pt x="0" y="0"/>
                  </a:lnTo>
                  <a:lnTo>
                    <a:pt x="20" y="4"/>
                  </a:lnTo>
                  <a:lnTo>
                    <a:pt x="20" y="26"/>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24" name="Freeform 306"/>
            <p:cNvSpPr>
              <a:spLocks noChangeAspect="1"/>
            </p:cNvSpPr>
            <p:nvPr/>
          </p:nvSpPr>
          <p:spPr bwMode="auto">
            <a:xfrm>
              <a:off x="4104" y="978"/>
              <a:ext cx="2" cy="22"/>
            </a:xfrm>
            <a:custGeom>
              <a:avLst/>
              <a:gdLst>
                <a:gd name="T0" fmla="*/ 2 w 2"/>
                <a:gd name="T1" fmla="*/ 20 h 22"/>
                <a:gd name="T2" fmla="*/ 0 w 2"/>
                <a:gd name="T3" fmla="*/ 22 h 22"/>
                <a:gd name="T4" fmla="*/ 0 w 2"/>
                <a:gd name="T5" fmla="*/ 0 h 22"/>
                <a:gd name="T6" fmla="*/ 2 w 2"/>
                <a:gd name="T7" fmla="*/ 0 h 22"/>
                <a:gd name="T8" fmla="*/ 2 w 2"/>
                <a:gd name="T9" fmla="*/ 20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0"/>
                  </a:moveTo>
                  <a:lnTo>
                    <a:pt x="0" y="22"/>
                  </a:lnTo>
                  <a:lnTo>
                    <a:pt x="0" y="0"/>
                  </a:lnTo>
                  <a:lnTo>
                    <a:pt x="2" y="0"/>
                  </a:lnTo>
                  <a:lnTo>
                    <a:pt x="2" y="20"/>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5" name="Freeform 307"/>
            <p:cNvSpPr>
              <a:spLocks noChangeAspect="1"/>
            </p:cNvSpPr>
            <p:nvPr/>
          </p:nvSpPr>
          <p:spPr bwMode="auto">
            <a:xfrm>
              <a:off x="4084" y="974"/>
              <a:ext cx="22" cy="4"/>
            </a:xfrm>
            <a:custGeom>
              <a:avLst/>
              <a:gdLst>
                <a:gd name="T0" fmla="*/ 20 w 22"/>
                <a:gd name="T1" fmla="*/ 4 h 4"/>
                <a:gd name="T2" fmla="*/ 0 w 22"/>
                <a:gd name="T3" fmla="*/ 0 h 4"/>
                <a:gd name="T4" fmla="*/ 2 w 22"/>
                <a:gd name="T5" fmla="*/ 0 h 4"/>
                <a:gd name="T6" fmla="*/ 22 w 22"/>
                <a:gd name="T7" fmla="*/ 4 h 4"/>
                <a:gd name="T8" fmla="*/ 20 w 22"/>
                <a:gd name="T9" fmla="*/ 4 h 4"/>
                <a:gd name="T10" fmla="*/ 0 60000 65536"/>
                <a:gd name="T11" fmla="*/ 0 60000 65536"/>
                <a:gd name="T12" fmla="*/ 0 60000 65536"/>
                <a:gd name="T13" fmla="*/ 0 60000 65536"/>
                <a:gd name="T14" fmla="*/ 0 60000 65536"/>
                <a:gd name="T15" fmla="*/ 0 w 22"/>
                <a:gd name="T16" fmla="*/ 0 h 4"/>
                <a:gd name="T17" fmla="*/ 22 w 22"/>
                <a:gd name="T18" fmla="*/ 4 h 4"/>
              </a:gdLst>
              <a:ahLst/>
              <a:cxnLst>
                <a:cxn ang="T10">
                  <a:pos x="T0" y="T1"/>
                </a:cxn>
                <a:cxn ang="T11">
                  <a:pos x="T2" y="T3"/>
                </a:cxn>
                <a:cxn ang="T12">
                  <a:pos x="T4" y="T5"/>
                </a:cxn>
                <a:cxn ang="T13">
                  <a:pos x="T6" y="T7"/>
                </a:cxn>
                <a:cxn ang="T14">
                  <a:pos x="T8" y="T9"/>
                </a:cxn>
              </a:cxnLst>
              <a:rect l="T15" t="T16" r="T17" b="T18"/>
              <a:pathLst>
                <a:path w="22" h="4">
                  <a:moveTo>
                    <a:pt x="20" y="4"/>
                  </a:moveTo>
                  <a:lnTo>
                    <a:pt x="0" y="0"/>
                  </a:lnTo>
                  <a:lnTo>
                    <a:pt x="2" y="0"/>
                  </a:lnTo>
                  <a:lnTo>
                    <a:pt x="22" y="4"/>
                  </a:lnTo>
                  <a:lnTo>
                    <a:pt x="20"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6" name="Freeform 308"/>
            <p:cNvSpPr>
              <a:spLocks noChangeAspect="1"/>
            </p:cNvSpPr>
            <p:nvPr/>
          </p:nvSpPr>
          <p:spPr bwMode="auto">
            <a:xfrm>
              <a:off x="4088" y="980"/>
              <a:ext cx="12" cy="14"/>
            </a:xfrm>
            <a:custGeom>
              <a:avLst/>
              <a:gdLst>
                <a:gd name="T0" fmla="*/ 196608 w 6"/>
                <a:gd name="T1" fmla="*/ 131072 h 7"/>
                <a:gd name="T2" fmla="*/ 98304 w 6"/>
                <a:gd name="T3" fmla="*/ 229376 h 7"/>
                <a:gd name="T4" fmla="*/ 0 w 6"/>
                <a:gd name="T5" fmla="*/ 98304 h 7"/>
                <a:gd name="T6" fmla="*/ 98304 w 6"/>
                <a:gd name="T7" fmla="*/ 0 h 7"/>
                <a:gd name="T8" fmla="*/ 196608 w 6"/>
                <a:gd name="T9" fmla="*/ 131072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6" y="4"/>
                  </a:moveTo>
                  <a:cubicBezTo>
                    <a:pt x="6" y="6"/>
                    <a:pt x="5" y="7"/>
                    <a:pt x="3" y="7"/>
                  </a:cubicBezTo>
                  <a:cubicBezTo>
                    <a:pt x="1" y="7"/>
                    <a:pt x="0" y="5"/>
                    <a:pt x="0" y="3"/>
                  </a:cubicBezTo>
                  <a:cubicBezTo>
                    <a:pt x="0" y="1"/>
                    <a:pt x="1" y="0"/>
                    <a:pt x="3" y="0"/>
                  </a:cubicBezTo>
                  <a:cubicBezTo>
                    <a:pt x="5" y="0"/>
                    <a:pt x="6" y="2"/>
                    <a:pt x="6" y="4"/>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7" name="Freeform 309"/>
            <p:cNvSpPr>
              <a:spLocks noChangeAspect="1" noEditPoints="1"/>
            </p:cNvSpPr>
            <p:nvPr/>
          </p:nvSpPr>
          <p:spPr bwMode="auto">
            <a:xfrm>
              <a:off x="4088" y="980"/>
              <a:ext cx="12" cy="14"/>
            </a:xfrm>
            <a:custGeom>
              <a:avLst/>
              <a:gdLst>
                <a:gd name="T0" fmla="*/ 32768 w 6"/>
                <a:gd name="T1" fmla="*/ 32768 h 7"/>
                <a:gd name="T2" fmla="*/ 0 w 6"/>
                <a:gd name="T3" fmla="*/ 98304 h 7"/>
                <a:gd name="T4" fmla="*/ 98304 w 6"/>
                <a:gd name="T5" fmla="*/ 229376 h 7"/>
                <a:gd name="T6" fmla="*/ 163840 w 6"/>
                <a:gd name="T7" fmla="*/ 196608 h 7"/>
                <a:gd name="T8" fmla="*/ 196608 w 6"/>
                <a:gd name="T9" fmla="*/ 131072 h 7"/>
                <a:gd name="T10" fmla="*/ 98304 w 6"/>
                <a:gd name="T11" fmla="*/ 32768 h 7"/>
                <a:gd name="T12" fmla="*/ 32768 w 6"/>
                <a:gd name="T13" fmla="*/ 32768 h 7"/>
                <a:gd name="T14" fmla="*/ 98304 w 6"/>
                <a:gd name="T15" fmla="*/ 163840 h 7"/>
                <a:gd name="T16" fmla="*/ 65536 w 6"/>
                <a:gd name="T17" fmla="*/ 98304 h 7"/>
                <a:gd name="T18" fmla="*/ 65536 w 6"/>
                <a:gd name="T19" fmla="*/ 98304 h 7"/>
                <a:gd name="T20" fmla="*/ 98304 w 6"/>
                <a:gd name="T21" fmla="*/ 65536 h 7"/>
                <a:gd name="T22" fmla="*/ 131072 w 6"/>
                <a:gd name="T23" fmla="*/ 131072 h 7"/>
                <a:gd name="T24" fmla="*/ 131072 w 6"/>
                <a:gd name="T25" fmla="*/ 163840 h 7"/>
                <a:gd name="T26" fmla="*/ 98304 w 6"/>
                <a:gd name="T27" fmla="*/ 16384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7"/>
                <a:gd name="T44" fmla="*/ 6 w 6"/>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7">
                  <a:moveTo>
                    <a:pt x="1" y="1"/>
                  </a:moveTo>
                  <a:cubicBezTo>
                    <a:pt x="0" y="2"/>
                    <a:pt x="0" y="2"/>
                    <a:pt x="0" y="3"/>
                  </a:cubicBezTo>
                  <a:cubicBezTo>
                    <a:pt x="0" y="5"/>
                    <a:pt x="1" y="6"/>
                    <a:pt x="3" y="7"/>
                  </a:cubicBezTo>
                  <a:cubicBezTo>
                    <a:pt x="3" y="7"/>
                    <a:pt x="4" y="6"/>
                    <a:pt x="5" y="6"/>
                  </a:cubicBezTo>
                  <a:cubicBezTo>
                    <a:pt x="5" y="5"/>
                    <a:pt x="6" y="5"/>
                    <a:pt x="6" y="4"/>
                  </a:cubicBezTo>
                  <a:cubicBezTo>
                    <a:pt x="6" y="2"/>
                    <a:pt x="4" y="1"/>
                    <a:pt x="3" y="1"/>
                  </a:cubicBezTo>
                  <a:cubicBezTo>
                    <a:pt x="2" y="0"/>
                    <a:pt x="2" y="1"/>
                    <a:pt x="1" y="1"/>
                  </a:cubicBezTo>
                  <a:close/>
                  <a:moveTo>
                    <a:pt x="3" y="5"/>
                  </a:moveTo>
                  <a:cubicBezTo>
                    <a:pt x="2" y="5"/>
                    <a:pt x="2" y="4"/>
                    <a:pt x="2" y="3"/>
                  </a:cubicBezTo>
                  <a:cubicBezTo>
                    <a:pt x="2" y="3"/>
                    <a:pt x="2" y="3"/>
                    <a:pt x="2" y="3"/>
                  </a:cubicBezTo>
                  <a:cubicBezTo>
                    <a:pt x="2" y="2"/>
                    <a:pt x="2" y="2"/>
                    <a:pt x="3" y="2"/>
                  </a:cubicBezTo>
                  <a:cubicBezTo>
                    <a:pt x="3" y="2"/>
                    <a:pt x="4" y="3"/>
                    <a:pt x="4" y="4"/>
                  </a:cubicBezTo>
                  <a:cubicBezTo>
                    <a:pt x="4" y="4"/>
                    <a:pt x="4" y="4"/>
                    <a:pt x="4" y="5"/>
                  </a:cubicBezTo>
                  <a:cubicBezTo>
                    <a:pt x="4" y="5"/>
                    <a:pt x="3" y="5"/>
                    <a:pt x="3" y="5"/>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4328" name="Freeform 310"/>
            <p:cNvSpPr>
              <a:spLocks noChangeAspect="1"/>
            </p:cNvSpPr>
            <p:nvPr/>
          </p:nvSpPr>
          <p:spPr bwMode="auto">
            <a:xfrm>
              <a:off x="4090" y="982"/>
              <a:ext cx="8" cy="10"/>
            </a:xfrm>
            <a:custGeom>
              <a:avLst/>
              <a:gdLst>
                <a:gd name="T0" fmla="*/ 131072 w 4"/>
                <a:gd name="T1" fmla="*/ 98304 h 5"/>
                <a:gd name="T2" fmla="*/ 65536 w 4"/>
                <a:gd name="T3" fmla="*/ 163840 h 5"/>
                <a:gd name="T4" fmla="*/ 0 w 4"/>
                <a:gd name="T5" fmla="*/ 65536 h 5"/>
                <a:gd name="T6" fmla="*/ 65536 w 4"/>
                <a:gd name="T7" fmla="*/ 0 h 5"/>
                <a:gd name="T8" fmla="*/ 131072 w 4"/>
                <a:gd name="T9" fmla="*/ 98304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cubicBezTo>
                    <a:pt x="4" y="4"/>
                    <a:pt x="3" y="5"/>
                    <a:pt x="2" y="5"/>
                  </a:cubicBezTo>
                  <a:cubicBezTo>
                    <a:pt x="1" y="4"/>
                    <a:pt x="0" y="3"/>
                    <a:pt x="0" y="2"/>
                  </a:cubicBezTo>
                  <a:cubicBezTo>
                    <a:pt x="0" y="1"/>
                    <a:pt x="1" y="0"/>
                    <a:pt x="2" y="0"/>
                  </a:cubicBezTo>
                  <a:cubicBezTo>
                    <a:pt x="3" y="1"/>
                    <a:pt x="4" y="2"/>
                    <a:pt x="4" y="3"/>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29" name="Freeform 311"/>
            <p:cNvSpPr>
              <a:spLocks noChangeAspect="1"/>
            </p:cNvSpPr>
            <p:nvPr/>
          </p:nvSpPr>
          <p:spPr bwMode="auto">
            <a:xfrm>
              <a:off x="4132" y="984"/>
              <a:ext cx="36" cy="28"/>
            </a:xfrm>
            <a:custGeom>
              <a:avLst/>
              <a:gdLst>
                <a:gd name="T0" fmla="*/ 36 w 36"/>
                <a:gd name="T1" fmla="*/ 28 h 28"/>
                <a:gd name="T2" fmla="*/ 0 w 36"/>
                <a:gd name="T3" fmla="*/ 22 h 28"/>
                <a:gd name="T4" fmla="*/ 0 w 36"/>
                <a:gd name="T5" fmla="*/ 0 h 28"/>
                <a:gd name="T6" fmla="*/ 36 w 36"/>
                <a:gd name="T7" fmla="*/ 6 h 28"/>
                <a:gd name="T8" fmla="*/ 36 w 36"/>
                <a:gd name="T9" fmla="*/ 28 h 28"/>
                <a:gd name="T10" fmla="*/ 0 60000 65536"/>
                <a:gd name="T11" fmla="*/ 0 60000 65536"/>
                <a:gd name="T12" fmla="*/ 0 60000 65536"/>
                <a:gd name="T13" fmla="*/ 0 60000 65536"/>
                <a:gd name="T14" fmla="*/ 0 60000 65536"/>
                <a:gd name="T15" fmla="*/ 0 w 36"/>
                <a:gd name="T16" fmla="*/ 0 h 28"/>
                <a:gd name="T17" fmla="*/ 36 w 36"/>
                <a:gd name="T18" fmla="*/ 28 h 28"/>
              </a:gdLst>
              <a:ahLst/>
              <a:cxnLst>
                <a:cxn ang="T10">
                  <a:pos x="T0" y="T1"/>
                </a:cxn>
                <a:cxn ang="T11">
                  <a:pos x="T2" y="T3"/>
                </a:cxn>
                <a:cxn ang="T12">
                  <a:pos x="T4" y="T5"/>
                </a:cxn>
                <a:cxn ang="T13">
                  <a:pos x="T6" y="T7"/>
                </a:cxn>
                <a:cxn ang="T14">
                  <a:pos x="T8" y="T9"/>
                </a:cxn>
              </a:cxnLst>
              <a:rect l="T15" t="T16" r="T17" b="T18"/>
              <a:pathLst>
                <a:path w="36" h="28">
                  <a:moveTo>
                    <a:pt x="36" y="28"/>
                  </a:moveTo>
                  <a:lnTo>
                    <a:pt x="0" y="22"/>
                  </a:lnTo>
                  <a:lnTo>
                    <a:pt x="0" y="0"/>
                  </a:lnTo>
                  <a:lnTo>
                    <a:pt x="36" y="6"/>
                  </a:lnTo>
                  <a:lnTo>
                    <a:pt x="36" y="2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30" name="Freeform 312"/>
            <p:cNvSpPr>
              <a:spLocks noChangeAspect="1"/>
            </p:cNvSpPr>
            <p:nvPr/>
          </p:nvSpPr>
          <p:spPr bwMode="auto">
            <a:xfrm>
              <a:off x="4168" y="98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31" name="Freeform 313"/>
            <p:cNvSpPr>
              <a:spLocks noChangeAspect="1"/>
            </p:cNvSpPr>
            <p:nvPr/>
          </p:nvSpPr>
          <p:spPr bwMode="auto">
            <a:xfrm>
              <a:off x="4132" y="982"/>
              <a:ext cx="40" cy="8"/>
            </a:xfrm>
            <a:custGeom>
              <a:avLst/>
              <a:gdLst>
                <a:gd name="T0" fmla="*/ 36 w 40"/>
                <a:gd name="T1" fmla="*/ 8 h 8"/>
                <a:gd name="T2" fmla="*/ 0 w 40"/>
                <a:gd name="T3" fmla="*/ 2 h 8"/>
                <a:gd name="T4" fmla="*/ 6 w 40"/>
                <a:gd name="T5" fmla="*/ 0 h 8"/>
                <a:gd name="T6" fmla="*/ 40 w 40"/>
                <a:gd name="T7" fmla="*/ 6 h 8"/>
                <a:gd name="T8" fmla="*/ 36 w 40"/>
                <a:gd name="T9" fmla="*/ 8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36" y="8"/>
                  </a:moveTo>
                  <a:lnTo>
                    <a:pt x="0" y="2"/>
                  </a:lnTo>
                  <a:lnTo>
                    <a:pt x="6" y="0"/>
                  </a:lnTo>
                  <a:lnTo>
                    <a:pt x="40" y="6"/>
                  </a:lnTo>
                  <a:lnTo>
                    <a:pt x="36" y="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32" name="Freeform 314"/>
            <p:cNvSpPr>
              <a:spLocks noChangeAspect="1"/>
            </p:cNvSpPr>
            <p:nvPr/>
          </p:nvSpPr>
          <p:spPr bwMode="auto">
            <a:xfrm>
              <a:off x="4180" y="992"/>
              <a:ext cx="34" cy="30"/>
            </a:xfrm>
            <a:custGeom>
              <a:avLst/>
              <a:gdLst>
                <a:gd name="T0" fmla="*/ 34 w 34"/>
                <a:gd name="T1" fmla="*/ 30 h 30"/>
                <a:gd name="T2" fmla="*/ 0 w 34"/>
                <a:gd name="T3" fmla="*/ 22 h 30"/>
                <a:gd name="T4" fmla="*/ 0 w 34"/>
                <a:gd name="T5" fmla="*/ 0 h 30"/>
                <a:gd name="T6" fmla="*/ 34 w 34"/>
                <a:gd name="T7" fmla="*/ 8 h 30"/>
                <a:gd name="T8" fmla="*/ 34 w 34"/>
                <a:gd name="T9" fmla="*/ 30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34" y="30"/>
                  </a:moveTo>
                  <a:lnTo>
                    <a:pt x="0" y="22"/>
                  </a:lnTo>
                  <a:lnTo>
                    <a:pt x="0" y="0"/>
                  </a:lnTo>
                  <a:lnTo>
                    <a:pt x="34" y="8"/>
                  </a:lnTo>
                  <a:lnTo>
                    <a:pt x="34" y="3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4333" name="Freeform 315"/>
            <p:cNvSpPr>
              <a:spLocks noChangeAspect="1"/>
            </p:cNvSpPr>
            <p:nvPr/>
          </p:nvSpPr>
          <p:spPr bwMode="auto">
            <a:xfrm>
              <a:off x="4214" y="99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4334" name="Freeform 316"/>
            <p:cNvSpPr>
              <a:spLocks noChangeAspect="1"/>
            </p:cNvSpPr>
            <p:nvPr/>
          </p:nvSpPr>
          <p:spPr bwMode="auto">
            <a:xfrm>
              <a:off x="4180" y="992"/>
              <a:ext cx="38" cy="8"/>
            </a:xfrm>
            <a:custGeom>
              <a:avLst/>
              <a:gdLst>
                <a:gd name="T0" fmla="*/ 34 w 38"/>
                <a:gd name="T1" fmla="*/ 8 h 8"/>
                <a:gd name="T2" fmla="*/ 0 w 38"/>
                <a:gd name="T3" fmla="*/ 0 h 8"/>
                <a:gd name="T4" fmla="*/ 4 w 38"/>
                <a:gd name="T5" fmla="*/ 0 h 8"/>
                <a:gd name="T6" fmla="*/ 38 w 38"/>
                <a:gd name="T7" fmla="*/ 6 h 8"/>
                <a:gd name="T8" fmla="*/ 34 w 38"/>
                <a:gd name="T9" fmla="*/ 8 h 8"/>
                <a:gd name="T10" fmla="*/ 0 60000 65536"/>
                <a:gd name="T11" fmla="*/ 0 60000 65536"/>
                <a:gd name="T12" fmla="*/ 0 60000 65536"/>
                <a:gd name="T13" fmla="*/ 0 60000 65536"/>
                <a:gd name="T14" fmla="*/ 0 60000 65536"/>
                <a:gd name="T15" fmla="*/ 0 w 38"/>
                <a:gd name="T16" fmla="*/ 0 h 8"/>
                <a:gd name="T17" fmla="*/ 38 w 38"/>
                <a:gd name="T18" fmla="*/ 8 h 8"/>
              </a:gdLst>
              <a:ahLst/>
              <a:cxnLst>
                <a:cxn ang="T10">
                  <a:pos x="T0" y="T1"/>
                </a:cxn>
                <a:cxn ang="T11">
                  <a:pos x="T2" y="T3"/>
                </a:cxn>
                <a:cxn ang="T12">
                  <a:pos x="T4" y="T5"/>
                </a:cxn>
                <a:cxn ang="T13">
                  <a:pos x="T6" y="T7"/>
                </a:cxn>
                <a:cxn ang="T14">
                  <a:pos x="T8" y="T9"/>
                </a:cxn>
              </a:cxnLst>
              <a:rect l="T15" t="T16" r="T17" b="T18"/>
              <a:pathLst>
                <a:path w="38" h="8">
                  <a:moveTo>
                    <a:pt x="34" y="8"/>
                  </a:moveTo>
                  <a:lnTo>
                    <a:pt x="0" y="0"/>
                  </a:lnTo>
                  <a:lnTo>
                    <a:pt x="4" y="0"/>
                  </a:lnTo>
                  <a:lnTo>
                    <a:pt x="38" y="6"/>
                  </a:lnTo>
                  <a:lnTo>
                    <a:pt x="34" y="8"/>
                  </a:lnTo>
                  <a:close/>
                </a:path>
              </a:pathLst>
            </a:custGeom>
            <a:solidFill>
              <a:srgbClr val="456488"/>
            </a:solidFill>
            <a:ln w="9525">
              <a:noFill/>
              <a:round/>
              <a:headEnd/>
              <a:tailEnd/>
            </a:ln>
          </p:spPr>
          <p:txBody>
            <a:bodyPr/>
            <a:lstStyle/>
            <a:p>
              <a:endParaRPr lang="zh-CN" altLang="en-US">
                <a:latin typeface="+mn-lt"/>
                <a:ea typeface="+mn-ea"/>
              </a:endParaRPr>
            </a:p>
          </p:txBody>
        </p:sp>
      </p:grpSp>
      <p:cxnSp>
        <p:nvCxnSpPr>
          <p:cNvPr id="717" name="Straight Arrow Connector 238"/>
          <p:cNvCxnSpPr/>
          <p:nvPr/>
        </p:nvCxnSpPr>
        <p:spPr>
          <a:xfrm>
            <a:off x="1828800" y="2200960"/>
            <a:ext cx="685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22" name="TextBox 721"/>
          <p:cNvSpPr txBox="1">
            <a:spLocks noChangeArrowheads="1"/>
          </p:cNvSpPr>
          <p:nvPr/>
        </p:nvSpPr>
        <p:spPr bwMode="auto">
          <a:xfrm>
            <a:off x="2438401" y="1854734"/>
            <a:ext cx="1609223"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2.AG</a:t>
            </a:r>
            <a:r>
              <a:rPr lang="zh-CN" altLang="en-US" sz="1200" b="1" dirty="0">
                <a:solidFill>
                  <a:srgbClr val="0070C0"/>
                </a:solidFill>
                <a:latin typeface="+mn-lt"/>
                <a:ea typeface="+mn-ea"/>
              </a:rPr>
              <a:t>转发</a:t>
            </a:r>
            <a:r>
              <a:rPr lang="zh-CN" altLang="en-US" sz="1200" b="1" dirty="0" smtClean="0">
                <a:solidFill>
                  <a:srgbClr val="0070C0"/>
                </a:solidFill>
                <a:latin typeface="+mn-lt"/>
                <a:ea typeface="+mn-ea"/>
              </a:rPr>
              <a:t>请求至</a:t>
            </a:r>
            <a:r>
              <a:rPr lang="en-US" altLang="zh-CN" sz="1200" b="1" dirty="0" smtClean="0">
                <a:solidFill>
                  <a:srgbClr val="0070C0"/>
                </a:solidFill>
                <a:latin typeface="+mn-lt"/>
                <a:ea typeface="+mn-ea"/>
              </a:rPr>
              <a:t>HDC</a:t>
            </a:r>
            <a:endParaRPr lang="en-US" altLang="zh-CN" sz="1200" b="1" dirty="0">
              <a:solidFill>
                <a:srgbClr val="0070C0"/>
              </a:solidFill>
              <a:latin typeface="+mn-lt"/>
              <a:ea typeface="+mn-ea"/>
            </a:endParaRPr>
          </a:p>
        </p:txBody>
      </p:sp>
      <p:sp>
        <p:nvSpPr>
          <p:cNvPr id="336" name="TextBox 335"/>
          <p:cNvSpPr txBox="1">
            <a:spLocks noChangeArrowheads="1"/>
          </p:cNvSpPr>
          <p:nvPr/>
        </p:nvSpPr>
        <p:spPr bwMode="auto">
          <a:xfrm>
            <a:off x="792559" y="1732911"/>
            <a:ext cx="1337226"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1.Client</a:t>
            </a:r>
            <a:r>
              <a:rPr lang="zh-CN" altLang="en-US" sz="1200" b="1" dirty="0" smtClean="0">
                <a:solidFill>
                  <a:srgbClr val="0070C0"/>
                </a:solidFill>
                <a:latin typeface="+mn-lt"/>
                <a:ea typeface="+mn-ea"/>
              </a:rPr>
              <a:t>发起</a:t>
            </a:r>
            <a:r>
              <a:rPr lang="zh-CN" altLang="en-US" sz="1200" b="1" dirty="0">
                <a:solidFill>
                  <a:srgbClr val="0070C0"/>
                </a:solidFill>
                <a:latin typeface="+mn-lt"/>
                <a:ea typeface="+mn-ea"/>
              </a:rPr>
              <a:t>连接</a:t>
            </a:r>
            <a:endParaRPr lang="en-US" altLang="zh-CN" sz="1200" b="1" dirty="0">
              <a:solidFill>
                <a:srgbClr val="0070C0"/>
              </a:solidFill>
              <a:latin typeface="+mn-lt"/>
              <a:ea typeface="+mn-ea"/>
            </a:endParaRPr>
          </a:p>
        </p:txBody>
      </p:sp>
      <p:cxnSp>
        <p:nvCxnSpPr>
          <p:cNvPr id="371" name="Straight Arrow Connector 238"/>
          <p:cNvCxnSpPr/>
          <p:nvPr/>
        </p:nvCxnSpPr>
        <p:spPr>
          <a:xfrm>
            <a:off x="3581400" y="2543706"/>
            <a:ext cx="954596" cy="10254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3" name="TextBox 372"/>
          <p:cNvSpPr txBox="1">
            <a:spLocks noChangeArrowheads="1"/>
          </p:cNvSpPr>
          <p:nvPr/>
        </p:nvSpPr>
        <p:spPr bwMode="auto">
          <a:xfrm rot="2561733">
            <a:off x="3204726" y="3031046"/>
            <a:ext cx="1456918"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3.Address </a:t>
            </a:r>
            <a:r>
              <a:rPr lang="en-US" altLang="zh-CN" sz="1200" b="1" dirty="0">
                <a:solidFill>
                  <a:srgbClr val="0070C0"/>
                </a:solidFill>
                <a:latin typeface="+mn-lt"/>
                <a:ea typeface="+mn-ea"/>
              </a:rPr>
              <a:t>Ticket</a:t>
            </a:r>
          </a:p>
        </p:txBody>
      </p:sp>
      <p:cxnSp>
        <p:nvCxnSpPr>
          <p:cNvPr id="374" name="Straight Arrow Connector 238"/>
          <p:cNvCxnSpPr/>
          <p:nvPr/>
        </p:nvCxnSpPr>
        <p:spPr>
          <a:xfrm flipH="1" flipV="1">
            <a:off x="3657602" y="2467509"/>
            <a:ext cx="914398" cy="957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7" name="TextBox 376"/>
          <p:cNvSpPr txBox="1">
            <a:spLocks noChangeArrowheads="1"/>
          </p:cNvSpPr>
          <p:nvPr/>
        </p:nvSpPr>
        <p:spPr bwMode="auto">
          <a:xfrm rot="2460144">
            <a:off x="3459732" y="2729636"/>
            <a:ext cx="1710725"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4.APS</a:t>
            </a:r>
            <a:r>
              <a:rPr lang="zh-CN" altLang="en-US" sz="1200" b="1" dirty="0" smtClean="0">
                <a:solidFill>
                  <a:srgbClr val="0070C0"/>
                </a:solidFill>
                <a:latin typeface="+mn-lt"/>
                <a:ea typeface="+mn-ea"/>
              </a:rPr>
              <a:t>服务器</a:t>
            </a:r>
            <a:r>
              <a:rPr lang="en-US" altLang="zh-CN" sz="1200" b="1" dirty="0" smtClean="0">
                <a:solidFill>
                  <a:srgbClr val="0070C0"/>
                </a:solidFill>
                <a:latin typeface="+mn-lt"/>
                <a:ea typeface="+mn-ea"/>
              </a:rPr>
              <a:t> IP</a:t>
            </a:r>
            <a:r>
              <a:rPr lang="zh-CN" altLang="en-US" sz="1200" b="1" dirty="0" smtClean="0">
                <a:solidFill>
                  <a:srgbClr val="0070C0"/>
                </a:solidFill>
                <a:latin typeface="+mn-lt"/>
                <a:ea typeface="+mn-ea"/>
              </a:rPr>
              <a:t>，端口</a:t>
            </a:r>
            <a:endParaRPr lang="en-US" altLang="zh-CN" sz="1200" b="1" dirty="0">
              <a:solidFill>
                <a:srgbClr val="0070C0"/>
              </a:solidFill>
              <a:latin typeface="+mn-lt"/>
              <a:ea typeface="+mn-ea"/>
            </a:endParaRPr>
          </a:p>
        </p:txBody>
      </p:sp>
      <p:cxnSp>
        <p:nvCxnSpPr>
          <p:cNvPr id="378" name="Straight Arrow Connector 238"/>
          <p:cNvCxnSpPr/>
          <p:nvPr/>
        </p:nvCxnSpPr>
        <p:spPr>
          <a:xfrm flipH="1">
            <a:off x="2354989" y="3133244"/>
            <a:ext cx="376783" cy="170559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81" name="TextBox 380"/>
          <p:cNvSpPr txBox="1">
            <a:spLocks noChangeArrowheads="1"/>
          </p:cNvSpPr>
          <p:nvPr/>
        </p:nvSpPr>
        <p:spPr bwMode="auto">
          <a:xfrm rot="17146932">
            <a:off x="1931722" y="3468278"/>
            <a:ext cx="2128380" cy="646331"/>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5.</a:t>
            </a:r>
            <a:r>
              <a:rPr lang="zh-CN" altLang="en-US" sz="1200" b="1" dirty="0" smtClean="0">
                <a:solidFill>
                  <a:srgbClr val="0070C0"/>
                </a:solidFill>
                <a:latin typeface="+mn-lt"/>
                <a:ea typeface="+mn-ea"/>
              </a:rPr>
              <a:t>转发</a:t>
            </a:r>
            <a:r>
              <a:rPr lang="zh-CN" altLang="en-US" sz="1200" b="1" dirty="0">
                <a:solidFill>
                  <a:srgbClr val="0070C0"/>
                </a:solidFill>
                <a:latin typeface="+mn-lt"/>
                <a:ea typeface="+mn-ea"/>
              </a:rPr>
              <a:t>连接请求</a:t>
            </a:r>
            <a:endParaRPr lang="en-US" altLang="zh-CN" sz="1200" b="1" dirty="0">
              <a:solidFill>
                <a:srgbClr val="0070C0"/>
              </a:solidFill>
              <a:latin typeface="+mn-lt"/>
              <a:ea typeface="+mn-ea"/>
            </a:endParaRPr>
          </a:p>
          <a:p>
            <a:r>
              <a:rPr lang="zh-CN" altLang="en-US" sz="1200" b="1" dirty="0" smtClean="0">
                <a:solidFill>
                  <a:srgbClr val="0070C0"/>
                </a:solidFill>
                <a:latin typeface="+mn-lt"/>
                <a:ea typeface="+mn-ea"/>
              </a:rPr>
              <a:t>   发送</a:t>
            </a:r>
            <a:r>
              <a:rPr lang="en-US" altLang="zh-CN" sz="1200" b="1" dirty="0" smtClean="0">
                <a:solidFill>
                  <a:srgbClr val="0070C0"/>
                </a:solidFill>
                <a:latin typeface="+mn-lt"/>
                <a:ea typeface="+mn-ea"/>
              </a:rPr>
              <a:t>Login Ticket</a:t>
            </a:r>
          </a:p>
          <a:p>
            <a:r>
              <a:rPr lang="zh-CN" altLang="en-US" sz="1200" b="1" dirty="0" smtClean="0">
                <a:solidFill>
                  <a:srgbClr val="0070C0"/>
                </a:solidFill>
                <a:latin typeface="+mn-lt"/>
                <a:ea typeface="+mn-ea"/>
              </a:rPr>
              <a:t>   发送</a:t>
            </a:r>
            <a:r>
              <a:rPr lang="en-US" altLang="zh-CN" sz="1200" b="1" dirty="0" err="1" smtClean="0">
                <a:solidFill>
                  <a:srgbClr val="0070C0"/>
                </a:solidFill>
                <a:latin typeface="+mn-lt"/>
                <a:ea typeface="+mn-ea"/>
              </a:rPr>
              <a:t>LoginInfo</a:t>
            </a:r>
            <a:r>
              <a:rPr lang="en-US" altLang="zh-CN" sz="1200" b="1" dirty="0" smtClean="0">
                <a:solidFill>
                  <a:srgbClr val="0070C0"/>
                </a:solidFill>
                <a:latin typeface="+mn-lt"/>
                <a:ea typeface="+mn-ea"/>
              </a:rPr>
              <a:t> Ticket</a:t>
            </a:r>
            <a:endParaRPr lang="en-US" altLang="zh-CN" sz="1200" b="1" dirty="0">
              <a:solidFill>
                <a:srgbClr val="0070C0"/>
              </a:solidFill>
              <a:latin typeface="+mn-lt"/>
              <a:ea typeface="+mn-ea"/>
            </a:endParaRPr>
          </a:p>
        </p:txBody>
      </p:sp>
      <p:cxnSp>
        <p:nvCxnSpPr>
          <p:cNvPr id="382" name="Straight Arrow Connector 238"/>
          <p:cNvCxnSpPr/>
          <p:nvPr/>
        </p:nvCxnSpPr>
        <p:spPr>
          <a:xfrm flipV="1">
            <a:off x="2956389" y="4702232"/>
            <a:ext cx="1152128" cy="54742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85" name="TextBox 384"/>
          <p:cNvSpPr txBox="1">
            <a:spLocks noChangeArrowheads="1"/>
          </p:cNvSpPr>
          <p:nvPr/>
        </p:nvSpPr>
        <p:spPr bwMode="auto">
          <a:xfrm rot="20266252">
            <a:off x="2563848" y="4547607"/>
            <a:ext cx="1772729" cy="461665"/>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6.</a:t>
            </a:r>
            <a:r>
              <a:rPr lang="zh-CN" altLang="en-US" sz="1200" b="1" dirty="0" smtClean="0">
                <a:solidFill>
                  <a:srgbClr val="0070C0"/>
                </a:solidFill>
                <a:latin typeface="+mn-lt"/>
                <a:ea typeface="+mn-ea"/>
              </a:rPr>
              <a:t>验证</a:t>
            </a:r>
            <a:r>
              <a:rPr lang="en-US" altLang="zh-CN" sz="1200" b="1" dirty="0" smtClean="0">
                <a:solidFill>
                  <a:srgbClr val="0070C0"/>
                </a:solidFill>
                <a:latin typeface="+mn-lt"/>
                <a:ea typeface="+mn-ea"/>
              </a:rPr>
              <a:t>Login Ticket</a:t>
            </a:r>
          </a:p>
          <a:p>
            <a:r>
              <a:rPr lang="zh-CN" altLang="en-US" sz="1200" b="1" dirty="0" smtClean="0">
                <a:solidFill>
                  <a:srgbClr val="0070C0"/>
                </a:solidFill>
                <a:latin typeface="+mn-lt"/>
                <a:ea typeface="+mn-ea"/>
              </a:rPr>
              <a:t>   验证</a:t>
            </a:r>
            <a:r>
              <a:rPr lang="en-US" altLang="zh-CN" sz="1200" b="1" dirty="0" err="1" smtClean="0">
                <a:solidFill>
                  <a:srgbClr val="0070C0"/>
                </a:solidFill>
                <a:latin typeface="+mn-lt"/>
                <a:ea typeface="+mn-ea"/>
              </a:rPr>
              <a:t>LoginInfo</a:t>
            </a:r>
            <a:r>
              <a:rPr lang="en-US" altLang="zh-CN" sz="1200" b="1" dirty="0" smtClean="0">
                <a:solidFill>
                  <a:srgbClr val="0070C0"/>
                </a:solidFill>
                <a:latin typeface="+mn-lt"/>
                <a:ea typeface="+mn-ea"/>
              </a:rPr>
              <a:t> Ticket</a:t>
            </a:r>
            <a:endParaRPr lang="en-US" altLang="zh-CN" sz="1200" b="1" dirty="0">
              <a:solidFill>
                <a:srgbClr val="0070C0"/>
              </a:solidFill>
              <a:latin typeface="+mn-lt"/>
              <a:ea typeface="+mn-ea"/>
            </a:endParaRPr>
          </a:p>
        </p:txBody>
      </p:sp>
      <p:cxnSp>
        <p:nvCxnSpPr>
          <p:cNvPr id="386" name="Straight Arrow Connector 238"/>
          <p:cNvCxnSpPr/>
          <p:nvPr/>
        </p:nvCxnSpPr>
        <p:spPr>
          <a:xfrm flipH="1">
            <a:off x="3180420" y="5074102"/>
            <a:ext cx="1188132" cy="57606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6" name="TextBox 395"/>
          <p:cNvSpPr txBox="1">
            <a:spLocks noChangeArrowheads="1"/>
          </p:cNvSpPr>
          <p:nvPr/>
        </p:nvSpPr>
        <p:spPr bwMode="auto">
          <a:xfrm rot="20271868">
            <a:off x="2872225" y="4918442"/>
            <a:ext cx="1788375" cy="461665"/>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7.</a:t>
            </a:r>
            <a:r>
              <a:rPr lang="zh-CN" altLang="en-US" sz="1200" b="1" dirty="0" smtClean="0">
                <a:solidFill>
                  <a:srgbClr val="0070C0"/>
                </a:solidFill>
                <a:latin typeface="+mn-lt"/>
                <a:ea typeface="+mn-ea"/>
              </a:rPr>
              <a:t>域帐号、密码</a:t>
            </a:r>
            <a:endParaRPr lang="en-US" altLang="zh-CN" sz="1200" b="1" dirty="0" smtClean="0">
              <a:solidFill>
                <a:srgbClr val="0070C0"/>
              </a:solidFill>
              <a:latin typeface="+mn-lt"/>
              <a:ea typeface="+mn-ea"/>
            </a:endParaRPr>
          </a:p>
          <a:p>
            <a:r>
              <a:rPr lang="zh-CN" altLang="en-US" sz="1200" b="1" dirty="0" smtClean="0">
                <a:solidFill>
                  <a:srgbClr val="0070C0"/>
                </a:solidFill>
                <a:latin typeface="+mn-lt"/>
                <a:ea typeface="+mn-ea"/>
              </a:rPr>
              <a:t>   应用路径、启动参数</a:t>
            </a:r>
            <a:endParaRPr lang="en-US" altLang="zh-CN" sz="1200" b="1" dirty="0">
              <a:solidFill>
                <a:srgbClr val="0070C0"/>
              </a:solidFill>
              <a:latin typeface="+mn-lt"/>
              <a:ea typeface="+mn-ea"/>
            </a:endParaRPr>
          </a:p>
        </p:txBody>
      </p:sp>
      <p:sp>
        <p:nvSpPr>
          <p:cNvPr id="408" name="左弧形箭头 407"/>
          <p:cNvSpPr>
            <a:spLocks noChangeArrowheads="1"/>
          </p:cNvSpPr>
          <p:nvPr/>
        </p:nvSpPr>
        <p:spPr bwMode="auto">
          <a:xfrm>
            <a:off x="1600200" y="5058307"/>
            <a:ext cx="457200" cy="685800"/>
          </a:xfrm>
          <a:prstGeom prst="curvedRightArrow">
            <a:avLst>
              <a:gd name="adj1" fmla="val 25000"/>
              <a:gd name="adj2" fmla="val 50000"/>
              <a:gd name="adj3" fmla="val 25000"/>
            </a:avLst>
          </a:prstGeom>
          <a:solidFill>
            <a:schemeClr val="accent1"/>
          </a:solidFill>
          <a:ln w="9525" algn="ctr">
            <a:solidFill>
              <a:schemeClr val="tx1"/>
            </a:solidFill>
            <a:round/>
            <a:headEnd/>
            <a:tailEnd/>
          </a:ln>
        </p:spPr>
        <p:txBody>
          <a:bodyPr/>
          <a:lstStyle/>
          <a:p>
            <a:endParaRPr lang="zh-CN" altLang="en-US" sz="1800">
              <a:solidFill>
                <a:schemeClr val="tx1"/>
              </a:solidFill>
              <a:latin typeface="+mn-lt"/>
              <a:ea typeface="+mn-ea"/>
            </a:endParaRPr>
          </a:p>
        </p:txBody>
      </p:sp>
      <p:sp>
        <p:nvSpPr>
          <p:cNvPr id="409" name="TextBox 408"/>
          <p:cNvSpPr txBox="1">
            <a:spLocks noChangeArrowheads="1"/>
          </p:cNvSpPr>
          <p:nvPr/>
        </p:nvSpPr>
        <p:spPr bwMode="auto">
          <a:xfrm>
            <a:off x="691601" y="5414202"/>
            <a:ext cx="1103187" cy="646331"/>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8.Gina</a:t>
            </a:r>
            <a:r>
              <a:rPr lang="zh-CN" altLang="en-US" sz="1200" b="1" dirty="0" smtClean="0">
                <a:solidFill>
                  <a:srgbClr val="0070C0"/>
                </a:solidFill>
                <a:latin typeface="+mn-lt"/>
                <a:ea typeface="+mn-ea"/>
              </a:rPr>
              <a:t>帐号</a:t>
            </a:r>
            <a:r>
              <a:rPr lang="zh-CN" altLang="en-US" sz="1200" b="1" dirty="0">
                <a:solidFill>
                  <a:srgbClr val="0070C0"/>
                </a:solidFill>
                <a:latin typeface="+mn-lt"/>
                <a:ea typeface="+mn-ea"/>
              </a:rPr>
              <a:t>、</a:t>
            </a:r>
            <a:endParaRPr lang="en-US" altLang="zh-CN" sz="1200" b="1" dirty="0">
              <a:solidFill>
                <a:srgbClr val="0070C0"/>
              </a:solidFill>
              <a:latin typeface="+mn-lt"/>
              <a:ea typeface="+mn-ea"/>
            </a:endParaRPr>
          </a:p>
          <a:p>
            <a:r>
              <a:rPr lang="zh-CN" altLang="en-US" sz="1200" b="1" dirty="0" smtClean="0">
                <a:solidFill>
                  <a:srgbClr val="0070C0"/>
                </a:solidFill>
                <a:latin typeface="+mn-lt"/>
                <a:ea typeface="+mn-ea"/>
              </a:rPr>
              <a:t>  域</a:t>
            </a:r>
            <a:r>
              <a:rPr lang="zh-CN" altLang="en-US" sz="1200" b="1" dirty="0">
                <a:solidFill>
                  <a:srgbClr val="0070C0"/>
                </a:solidFill>
                <a:latin typeface="+mn-lt"/>
                <a:ea typeface="+mn-ea"/>
              </a:rPr>
              <a:t>信息</a:t>
            </a:r>
            <a:r>
              <a:rPr lang="zh-CN" altLang="en-US" sz="1200" b="1" dirty="0" smtClean="0">
                <a:solidFill>
                  <a:srgbClr val="0070C0"/>
                </a:solidFill>
                <a:latin typeface="+mn-lt"/>
                <a:ea typeface="+mn-ea"/>
              </a:rPr>
              <a:t>登录</a:t>
            </a:r>
            <a:endParaRPr lang="en-US" altLang="zh-CN" sz="1200" b="1" dirty="0" smtClean="0">
              <a:solidFill>
                <a:srgbClr val="0070C0"/>
              </a:solidFill>
              <a:latin typeface="+mn-lt"/>
              <a:ea typeface="+mn-ea"/>
            </a:endParaRPr>
          </a:p>
          <a:p>
            <a:r>
              <a:rPr lang="zh-CN" altLang="en-US" sz="1200" b="1" dirty="0" smtClean="0">
                <a:solidFill>
                  <a:srgbClr val="0070C0"/>
                </a:solidFill>
                <a:latin typeface="+mn-lt"/>
                <a:ea typeface="+mn-ea"/>
              </a:rPr>
              <a:t>  启动应用</a:t>
            </a:r>
            <a:endParaRPr lang="en-US" altLang="zh-CN" sz="1200" b="1" dirty="0">
              <a:solidFill>
                <a:srgbClr val="0070C0"/>
              </a:solidFill>
              <a:latin typeface="+mn-lt"/>
              <a:ea typeface="+mn-ea"/>
            </a:endParaRPr>
          </a:p>
        </p:txBody>
      </p:sp>
      <p:sp>
        <p:nvSpPr>
          <p:cNvPr id="410" name="TextBox 409"/>
          <p:cNvSpPr txBox="1">
            <a:spLocks noChangeArrowheads="1"/>
          </p:cNvSpPr>
          <p:nvPr/>
        </p:nvSpPr>
        <p:spPr bwMode="auto">
          <a:xfrm rot="20295146">
            <a:off x="3274898" y="5460592"/>
            <a:ext cx="1024639"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11.</a:t>
            </a:r>
            <a:r>
              <a:rPr lang="zh-CN" altLang="en-US" sz="1200" b="1" dirty="0" smtClean="0">
                <a:solidFill>
                  <a:srgbClr val="0070C0"/>
                </a:solidFill>
                <a:latin typeface="+mn-lt"/>
                <a:ea typeface="+mn-ea"/>
              </a:rPr>
              <a:t>更新</a:t>
            </a:r>
            <a:r>
              <a:rPr lang="zh-CN" altLang="en-US" sz="1200" b="1" dirty="0">
                <a:solidFill>
                  <a:srgbClr val="0070C0"/>
                </a:solidFill>
                <a:latin typeface="+mn-lt"/>
                <a:ea typeface="+mn-ea"/>
              </a:rPr>
              <a:t>状态</a:t>
            </a:r>
            <a:endParaRPr lang="en-US" altLang="zh-CN" sz="1200" b="1" dirty="0">
              <a:solidFill>
                <a:srgbClr val="0070C0"/>
              </a:solidFill>
              <a:latin typeface="+mn-lt"/>
              <a:ea typeface="+mn-ea"/>
            </a:endParaRPr>
          </a:p>
        </p:txBody>
      </p:sp>
      <p:grpSp>
        <p:nvGrpSpPr>
          <p:cNvPr id="23" name="Group 360"/>
          <p:cNvGrpSpPr>
            <a:grpSpLocks/>
          </p:cNvGrpSpPr>
          <p:nvPr/>
        </p:nvGrpSpPr>
        <p:grpSpPr bwMode="auto">
          <a:xfrm>
            <a:off x="6061174" y="3921078"/>
            <a:ext cx="527050" cy="692150"/>
            <a:chOff x="2450" y="2494"/>
            <a:chExt cx="496" cy="652"/>
          </a:xfrm>
        </p:grpSpPr>
        <p:sp>
          <p:nvSpPr>
            <p:cNvPr id="37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7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79"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0"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8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84"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7"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8"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89"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4" name="Group 360"/>
          <p:cNvGrpSpPr>
            <a:grpSpLocks/>
          </p:cNvGrpSpPr>
          <p:nvPr/>
        </p:nvGrpSpPr>
        <p:grpSpPr bwMode="auto">
          <a:xfrm>
            <a:off x="4332982" y="3885074"/>
            <a:ext cx="527050" cy="692150"/>
            <a:chOff x="2450" y="2494"/>
            <a:chExt cx="496" cy="652"/>
          </a:xfrm>
        </p:grpSpPr>
        <p:sp>
          <p:nvSpPr>
            <p:cNvPr id="404"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40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41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415"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416"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417"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418"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419"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420"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421" name="TextBox 713"/>
          <p:cNvSpPr txBox="1">
            <a:spLocks noChangeArrowheads="1"/>
          </p:cNvSpPr>
          <p:nvPr/>
        </p:nvSpPr>
        <p:spPr bwMode="auto">
          <a:xfrm>
            <a:off x="6039422" y="4639940"/>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422" name="TextBox 714"/>
          <p:cNvSpPr txBox="1">
            <a:spLocks noChangeArrowheads="1"/>
          </p:cNvSpPr>
          <p:nvPr/>
        </p:nvSpPr>
        <p:spPr bwMode="auto">
          <a:xfrm>
            <a:off x="4247964" y="4613228"/>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cxnSp>
        <p:nvCxnSpPr>
          <p:cNvPr id="433" name="Straight Arrow Connector 238"/>
          <p:cNvCxnSpPr/>
          <p:nvPr/>
        </p:nvCxnSpPr>
        <p:spPr>
          <a:xfrm flipV="1">
            <a:off x="3325768" y="5399659"/>
            <a:ext cx="1152128" cy="5400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34" name="TextBox 702"/>
          <p:cNvSpPr txBox="1">
            <a:spLocks noChangeArrowheads="1"/>
          </p:cNvSpPr>
          <p:nvPr/>
        </p:nvSpPr>
        <p:spPr bwMode="auto">
          <a:xfrm>
            <a:off x="2380282" y="2460474"/>
            <a:ext cx="1237839" cy="646331"/>
          </a:xfrm>
          <a:prstGeom prst="rect">
            <a:avLst/>
          </a:prstGeom>
          <a:noFill/>
          <a:ln w="9525">
            <a:noFill/>
            <a:miter lim="800000"/>
            <a:headEnd/>
            <a:tailEnd/>
          </a:ln>
        </p:spPr>
        <p:txBody>
          <a:bodyPr wrap="none">
            <a:spAutoFit/>
          </a:bodyPr>
          <a:lstStyle/>
          <a:p>
            <a:pPr algn="ctr"/>
            <a:r>
              <a:rPr lang="en-US" altLang="zh-CN" sz="1800" dirty="0" smtClean="0">
                <a:latin typeface="+mn-lt"/>
                <a:ea typeface="+mn-ea"/>
              </a:rPr>
              <a:t>SVN</a:t>
            </a:r>
          </a:p>
          <a:p>
            <a:pPr algn="ctr"/>
            <a:r>
              <a:rPr lang="en-US" altLang="zh-CN" sz="1800" dirty="0" smtClean="0">
                <a:latin typeface="+mn-lt"/>
                <a:ea typeface="+mn-ea"/>
              </a:rPr>
              <a:t>(v</a:t>
            </a:r>
            <a:r>
              <a:rPr lang="en-GB" altLang="zh-CN" sz="1800" dirty="0" smtClean="0">
                <a:latin typeface="+mn-lt"/>
                <a:ea typeface="+mn-ea"/>
              </a:rPr>
              <a:t>AG/</a:t>
            </a:r>
            <a:r>
              <a:rPr lang="en-GB" altLang="zh-CN" sz="1800" dirty="0" err="1" smtClean="0">
                <a:latin typeface="+mn-lt"/>
                <a:ea typeface="+mn-ea"/>
              </a:rPr>
              <a:t>vLB</a:t>
            </a:r>
            <a:r>
              <a:rPr lang="en-GB" altLang="zh-CN" sz="1800" dirty="0">
                <a:latin typeface="+mn-lt"/>
                <a:ea typeface="+mn-ea"/>
              </a:rPr>
              <a:t>)</a:t>
            </a:r>
            <a:endParaRPr lang="en-US" altLang="zh-CN" sz="1800" dirty="0">
              <a:latin typeface="+mn-lt"/>
              <a:ea typeface="+mn-ea"/>
            </a:endParaRPr>
          </a:p>
        </p:txBody>
      </p:sp>
      <p:cxnSp>
        <p:nvCxnSpPr>
          <p:cNvPr id="340" name="Straight Arrow Connector 238"/>
          <p:cNvCxnSpPr/>
          <p:nvPr/>
        </p:nvCxnSpPr>
        <p:spPr>
          <a:xfrm flipV="1">
            <a:off x="2246216" y="2993049"/>
            <a:ext cx="396044" cy="1800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45" name="TextBox 344"/>
          <p:cNvSpPr txBox="1">
            <a:spLocks noChangeArrowheads="1"/>
          </p:cNvSpPr>
          <p:nvPr/>
        </p:nvSpPr>
        <p:spPr bwMode="auto">
          <a:xfrm rot="17204739">
            <a:off x="1863957" y="3627476"/>
            <a:ext cx="934871"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9.</a:t>
            </a:r>
            <a:r>
              <a:rPr lang="zh-CN" altLang="en-US" sz="1200" b="1" dirty="0" smtClean="0">
                <a:solidFill>
                  <a:srgbClr val="0070C0"/>
                </a:solidFill>
                <a:latin typeface="+mn-lt"/>
                <a:ea typeface="+mn-ea"/>
              </a:rPr>
              <a:t>连接成功</a:t>
            </a:r>
            <a:endParaRPr lang="en-US" altLang="zh-CN" sz="1200" b="1" dirty="0">
              <a:solidFill>
                <a:srgbClr val="0070C0"/>
              </a:solidFill>
              <a:latin typeface="+mn-lt"/>
              <a:ea typeface="+mn-ea"/>
            </a:endParaRPr>
          </a:p>
        </p:txBody>
      </p:sp>
      <p:sp>
        <p:nvSpPr>
          <p:cNvPr id="346" name="TextBox 345"/>
          <p:cNvSpPr txBox="1">
            <a:spLocks noChangeArrowheads="1"/>
          </p:cNvSpPr>
          <p:nvPr/>
        </p:nvSpPr>
        <p:spPr bwMode="auto">
          <a:xfrm>
            <a:off x="1748193" y="2380983"/>
            <a:ext cx="1024639"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10.</a:t>
            </a:r>
            <a:r>
              <a:rPr lang="zh-CN" altLang="en-US" sz="1200" b="1" dirty="0" smtClean="0">
                <a:solidFill>
                  <a:srgbClr val="0070C0"/>
                </a:solidFill>
                <a:latin typeface="+mn-lt"/>
                <a:ea typeface="+mn-ea"/>
              </a:rPr>
              <a:t>连接成功</a:t>
            </a:r>
            <a:endParaRPr lang="en-US" altLang="zh-CN" sz="1200" b="1" dirty="0">
              <a:solidFill>
                <a:srgbClr val="0070C0"/>
              </a:solidFill>
              <a:latin typeface="+mn-lt"/>
              <a:ea typeface="+mn-ea"/>
            </a:endParaRPr>
          </a:p>
        </p:txBody>
      </p:sp>
      <p:cxnSp>
        <p:nvCxnSpPr>
          <p:cNvPr id="347" name="Straight Arrow Connector 238"/>
          <p:cNvCxnSpPr/>
          <p:nvPr/>
        </p:nvCxnSpPr>
        <p:spPr>
          <a:xfrm flipH="1">
            <a:off x="1799692" y="2380980"/>
            <a:ext cx="68407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44" name="Rectangle 2"/>
          <p:cNvSpPr txBox="1">
            <a:spLocks noChangeArrowheads="1"/>
          </p:cNvSpPr>
          <p:nvPr/>
        </p:nvSpPr>
        <p:spPr>
          <a:xfrm>
            <a:off x="335280" y="260649"/>
            <a:ext cx="7696200" cy="544513"/>
          </a:xfrm>
          <a:prstGeom prst="rect">
            <a:avLst/>
          </a:prstGeom>
        </p:spPr>
        <p:txBody>
          <a:bodyPr lIns="91440" tIns="45720" rIns="91440" bIns="45720">
            <a:noAutofit/>
          </a:bodyPr>
          <a:lstStyle/>
          <a:p>
            <a:pPr lvl="0" defTabSz="801688" eaLnBrk="0" hangingPunct="0"/>
            <a:endParaRPr lang="zh-CN" altLang="en-US" sz="3500" dirty="0" smtClean="0">
              <a:solidFill>
                <a:srgbClr val="990000"/>
              </a:solidFill>
              <a:latin typeface="微软雅黑" pitchFamily="34" charset="-122"/>
              <a:ea typeface="+mj-ea"/>
              <a:cs typeface="+mj-cs"/>
            </a:endParaRPr>
          </a:p>
        </p:txBody>
      </p:sp>
      <p:grpSp>
        <p:nvGrpSpPr>
          <p:cNvPr id="25" name="Group 360"/>
          <p:cNvGrpSpPr>
            <a:grpSpLocks/>
          </p:cNvGrpSpPr>
          <p:nvPr/>
        </p:nvGrpSpPr>
        <p:grpSpPr bwMode="auto">
          <a:xfrm>
            <a:off x="5105400" y="3213464"/>
            <a:ext cx="527050" cy="692150"/>
            <a:chOff x="2450" y="2494"/>
            <a:chExt cx="496" cy="652"/>
          </a:xfrm>
        </p:grpSpPr>
        <p:sp>
          <p:nvSpPr>
            <p:cNvPr id="349"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50"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51"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2"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5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55"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6"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7"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58"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59" name="TextBox 713"/>
          <p:cNvSpPr txBox="1">
            <a:spLocks noChangeArrowheads="1"/>
          </p:cNvSpPr>
          <p:nvPr/>
        </p:nvSpPr>
        <p:spPr bwMode="auto">
          <a:xfrm>
            <a:off x="5112060" y="3850683"/>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60" name="上弧形箭头 359"/>
          <p:cNvSpPr/>
          <p:nvPr/>
        </p:nvSpPr>
        <p:spPr bwMode="auto">
          <a:xfrm rot="18859667">
            <a:off x="4258351" y="3725842"/>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61" name="上弧形箭头 360"/>
          <p:cNvSpPr/>
          <p:nvPr/>
        </p:nvSpPr>
        <p:spPr bwMode="auto">
          <a:xfrm rot="2431111">
            <a:off x="5680994" y="3741031"/>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62" name="上弧形箭头 361"/>
          <p:cNvSpPr/>
          <p:nvPr/>
        </p:nvSpPr>
        <p:spPr bwMode="auto">
          <a:xfrm rot="10800000">
            <a:off x="4913581" y="4570763"/>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411" name="TextBox 410"/>
          <p:cNvSpPr txBox="1">
            <a:spLocks noChangeArrowheads="1"/>
          </p:cNvSpPr>
          <p:nvPr/>
        </p:nvSpPr>
        <p:spPr bwMode="auto">
          <a:xfrm>
            <a:off x="4644230" y="3609010"/>
            <a:ext cx="1685077" cy="276999"/>
          </a:xfrm>
          <a:prstGeom prst="rect">
            <a:avLst/>
          </a:prstGeom>
          <a:noFill/>
          <a:ln w="9525">
            <a:noFill/>
            <a:miter lim="800000"/>
            <a:headEnd/>
            <a:tailEnd/>
          </a:ln>
        </p:spPr>
        <p:txBody>
          <a:bodyPr wrap="none">
            <a:spAutoFit/>
          </a:bodyPr>
          <a:lstStyle/>
          <a:p>
            <a:r>
              <a:rPr lang="zh-CN" altLang="en-US" sz="1200" b="1" dirty="0">
                <a:solidFill>
                  <a:srgbClr val="0070C0"/>
                </a:solidFill>
                <a:latin typeface="+mn-lt"/>
                <a:ea typeface="+mn-ea"/>
              </a:rPr>
              <a:t>更新状态</a:t>
            </a:r>
            <a:r>
              <a:rPr lang="zh-CN" altLang="en-US" sz="1200" b="1" dirty="0" smtClean="0">
                <a:solidFill>
                  <a:srgbClr val="0070C0"/>
                </a:solidFill>
                <a:latin typeface="+mn-lt"/>
                <a:ea typeface="+mn-ea"/>
              </a:rPr>
              <a:t>为</a:t>
            </a:r>
            <a:r>
              <a:rPr lang="en-US" altLang="zh-CN" sz="1200" b="1" dirty="0" smtClean="0">
                <a:solidFill>
                  <a:srgbClr val="0070C0"/>
                </a:solidFill>
                <a:latin typeface="+mn-lt"/>
                <a:ea typeface="+mn-ea"/>
              </a:rPr>
              <a:t>connected</a:t>
            </a:r>
            <a:endParaRPr lang="en-US" altLang="zh-CN" sz="1200" b="1" dirty="0">
              <a:solidFill>
                <a:srgbClr val="0070C0"/>
              </a:solidFill>
              <a:latin typeface="+mn-lt"/>
              <a:ea typeface="+mn-ea"/>
            </a:endParaRPr>
          </a:p>
        </p:txBody>
      </p:sp>
      <p:sp>
        <p:nvSpPr>
          <p:cNvPr id="363" name="标题 362"/>
          <p:cNvSpPr>
            <a:spLocks noGrp="1"/>
          </p:cNvSpPr>
          <p:nvPr>
            <p:ph type="title"/>
          </p:nvPr>
        </p:nvSpPr>
        <p:spPr/>
        <p:txBody>
          <a:bodyPr/>
          <a:lstStyle/>
          <a:p>
            <a:pPr lvl="0"/>
            <a:r>
              <a:rPr lang="zh-CN" altLang="en-US" smtClean="0"/>
              <a:t>访问远程应用流程 </a:t>
            </a:r>
            <a:r>
              <a:rPr lang="en-US" altLang="zh-CN" smtClean="0"/>
              <a:t>- HDP</a:t>
            </a:r>
            <a:r>
              <a:rPr lang="zh-CN" altLang="en-US" smtClean="0"/>
              <a:t>经过网关</a:t>
            </a:r>
            <a:endParaRPr lang="zh-CN" altLang="en-US" dirty="0"/>
          </a:p>
        </p:txBody>
      </p:sp>
    </p:spTree>
    <p:extLst>
      <p:ext uri="{BB962C8B-B14F-4D97-AF65-F5344CB8AC3E}">
        <p14:creationId xmlns:p14="http://schemas.microsoft.com/office/powerpoint/2010/main" val="1657156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0"/>
      <p:bldP spid="336" grpId="0"/>
      <p:bldP spid="373" grpId="0"/>
      <p:bldP spid="377" grpId="0"/>
      <p:bldP spid="381" grpId="0"/>
      <p:bldP spid="385" grpId="0"/>
      <p:bldP spid="396" grpId="0"/>
      <p:bldP spid="408" grpId="0" animBg="1"/>
      <p:bldP spid="409" grpId="0"/>
      <p:bldP spid="410" grpId="0"/>
      <p:bldP spid="345" grpId="0"/>
      <p:bldP spid="346" grpId="0"/>
      <p:bldP spid="4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Rounded Rectangle 351"/>
          <p:cNvSpPr/>
          <p:nvPr/>
        </p:nvSpPr>
        <p:spPr>
          <a:xfrm>
            <a:off x="3505200" y="3077108"/>
            <a:ext cx="3810000" cy="2209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sz="1800" dirty="0"/>
          </a:p>
        </p:txBody>
      </p:sp>
      <p:grpSp>
        <p:nvGrpSpPr>
          <p:cNvPr id="2" name="Group 540"/>
          <p:cNvGrpSpPr>
            <a:grpSpLocks/>
          </p:cNvGrpSpPr>
          <p:nvPr/>
        </p:nvGrpSpPr>
        <p:grpSpPr bwMode="auto">
          <a:xfrm>
            <a:off x="5033963" y="5423433"/>
            <a:ext cx="709612" cy="777875"/>
            <a:chOff x="4251" y="2258"/>
            <a:chExt cx="447" cy="490"/>
          </a:xfrm>
        </p:grpSpPr>
        <p:grpSp>
          <p:nvGrpSpPr>
            <p:cNvPr id="3" name="Group 360"/>
            <p:cNvGrpSpPr>
              <a:grpSpLocks/>
            </p:cNvGrpSpPr>
            <p:nvPr/>
          </p:nvGrpSpPr>
          <p:grpSpPr bwMode="auto">
            <a:xfrm>
              <a:off x="4256" y="2258"/>
              <a:ext cx="333" cy="436"/>
              <a:chOff x="2450" y="2494"/>
              <a:chExt cx="496" cy="652"/>
            </a:xfrm>
          </p:grpSpPr>
          <p:sp>
            <p:nvSpPr>
              <p:cNvPr id="209938"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09939"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09940"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41"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42"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09943"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44"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45"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46"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4" name="Group 174"/>
            <p:cNvGrpSpPr>
              <a:grpSpLocks/>
            </p:cNvGrpSpPr>
            <p:nvPr/>
          </p:nvGrpSpPr>
          <p:grpSpPr bwMode="auto">
            <a:xfrm>
              <a:off x="4472" y="2428"/>
              <a:ext cx="226" cy="320"/>
              <a:chOff x="3598" y="2782"/>
              <a:chExt cx="454" cy="369"/>
            </a:xfrm>
          </p:grpSpPr>
          <p:sp>
            <p:nvSpPr>
              <p:cNvPr id="209948"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09949" name="Freeform 176"/>
              <p:cNvSpPr>
                <a:spLocks/>
              </p:cNvSpPr>
              <p:nvPr/>
            </p:nvSpPr>
            <p:spPr bwMode="auto">
              <a:xfrm>
                <a:off x="4047" y="3080"/>
                <a:ext cx="1" cy="2"/>
              </a:xfrm>
              <a:custGeom>
                <a:avLst/>
                <a:gdLst>
                  <a:gd name="T0" fmla="*/ 0 w 1"/>
                  <a:gd name="T1" fmla="*/ 0 h 1"/>
                  <a:gd name="T2" fmla="*/ 0 w 1"/>
                  <a:gd name="T3" fmla="*/ 0 h 1"/>
                  <a:gd name="T4" fmla="*/ 0 w 1"/>
                  <a:gd name="T5" fmla="*/ 2097152 h 1"/>
                  <a:gd name="T6" fmla="*/ 0 w 1"/>
                  <a:gd name="T7" fmla="*/ 2097152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CN" altLang="en-US">
                  <a:latin typeface="+mn-lt"/>
                  <a:ea typeface="+mn-ea"/>
                </a:endParaRPr>
              </a:p>
            </p:txBody>
          </p:sp>
          <p:sp>
            <p:nvSpPr>
              <p:cNvPr id="209950" name="Freeform 177"/>
              <p:cNvSpPr>
                <a:spLocks/>
              </p:cNvSpPr>
              <p:nvPr/>
            </p:nvSpPr>
            <p:spPr bwMode="auto">
              <a:xfrm>
                <a:off x="3602" y="3077"/>
                <a:ext cx="445" cy="69"/>
              </a:xfrm>
              <a:custGeom>
                <a:avLst/>
                <a:gdLst>
                  <a:gd name="T0" fmla="*/ 0 w 188"/>
                  <a:gd name="T1" fmla="*/ 0 h 29"/>
                  <a:gd name="T2" fmla="*/ 0 w 188"/>
                  <a:gd name="T3" fmla="*/ 172945514 h 29"/>
                  <a:gd name="T4" fmla="*/ 2147483647 w 188"/>
                  <a:gd name="T5" fmla="*/ 2147483647 h 29"/>
                  <a:gd name="T6" fmla="*/ 2147483647 w 188"/>
                  <a:gd name="T7" fmla="*/ 172945514 h 29"/>
                  <a:gd name="T8" fmla="*/ 2147483647 w 188"/>
                  <a:gd name="T9" fmla="*/ 72687246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CN" altLang="en-US">
                  <a:latin typeface="+mn-lt"/>
                  <a:ea typeface="+mn-ea"/>
                </a:endParaRPr>
              </a:p>
            </p:txBody>
          </p:sp>
          <p:sp>
            <p:nvSpPr>
              <p:cNvPr id="20995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en-US" altLang="zh-CN" sz="1800">
                  <a:solidFill>
                    <a:schemeClr val="tx1"/>
                  </a:solidFill>
                  <a:latin typeface="+mn-lt"/>
                  <a:ea typeface="+mn-ea"/>
                </a:endParaRPr>
              </a:p>
            </p:txBody>
          </p:sp>
          <p:sp>
            <p:nvSpPr>
              <p:cNvPr id="209952"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53"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33156753 h 156"/>
                  <a:gd name="T14" fmla="*/ 2147483647 w 192"/>
                  <a:gd name="T15" fmla="*/ 2074320237 h 156"/>
                  <a:gd name="T16" fmla="*/ 2147483647 w 192"/>
                  <a:gd name="T17" fmla="*/ 0 h 156"/>
                  <a:gd name="T18" fmla="*/ 0 w 192"/>
                  <a:gd name="T19" fmla="*/ 2074320237 h 156"/>
                  <a:gd name="T20" fmla="*/ 0 w 192"/>
                  <a:gd name="T21" fmla="*/ 2147483647 h 156"/>
                  <a:gd name="T22" fmla="*/ 266665517 w 192"/>
                  <a:gd name="T23" fmla="*/ 2074320237 h 156"/>
                  <a:gd name="T24" fmla="*/ 2147483647 w 192"/>
                  <a:gd name="T25" fmla="*/ 267908352 h 156"/>
                  <a:gd name="T26" fmla="*/ 2147483647 w 192"/>
                  <a:gd name="T27" fmla="*/ 2074320237 h 156"/>
                  <a:gd name="T28" fmla="*/ 2147483647 w 192"/>
                  <a:gd name="T29" fmla="*/ 2133156753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66665517 w 192"/>
                  <a:gd name="T41" fmla="*/ 2147483647 h 156"/>
                  <a:gd name="T42" fmla="*/ 266665517 w 192"/>
                  <a:gd name="T43" fmla="*/ 2147483647 h 156"/>
                  <a:gd name="T44" fmla="*/ 266665517 w 192"/>
                  <a:gd name="T45" fmla="*/ 207432023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CN" altLang="en-US">
                  <a:latin typeface="+mn-lt"/>
                  <a:ea typeface="+mn-ea"/>
                </a:endParaRPr>
              </a:p>
            </p:txBody>
          </p:sp>
        </p:grpSp>
      </p:grpSp>
      <p:grpSp>
        <p:nvGrpSpPr>
          <p:cNvPr id="5" name="Group 360"/>
          <p:cNvGrpSpPr>
            <a:grpSpLocks/>
          </p:cNvGrpSpPr>
          <p:nvPr/>
        </p:nvGrpSpPr>
        <p:grpSpPr bwMode="auto">
          <a:xfrm>
            <a:off x="5073650" y="1857909"/>
            <a:ext cx="527050" cy="692150"/>
            <a:chOff x="2450" y="2494"/>
            <a:chExt cx="496" cy="652"/>
          </a:xfrm>
        </p:grpSpPr>
        <p:sp>
          <p:nvSpPr>
            <p:cNvPr id="20996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0996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0996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6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6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0997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7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0997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09973"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6" name="Group 81"/>
          <p:cNvGrpSpPr>
            <a:grpSpLocks/>
          </p:cNvGrpSpPr>
          <p:nvPr/>
        </p:nvGrpSpPr>
        <p:grpSpPr bwMode="auto">
          <a:xfrm>
            <a:off x="4870450" y="1988083"/>
            <a:ext cx="306388" cy="388939"/>
            <a:chOff x="2627" y="1822"/>
            <a:chExt cx="510" cy="677"/>
          </a:xfrm>
        </p:grpSpPr>
        <p:sp>
          <p:nvSpPr>
            <p:cNvPr id="209975"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sz="1000">
                <a:latin typeface="+mn-lt"/>
                <a:ea typeface="+mn-ea"/>
              </a:endParaRPr>
            </a:p>
          </p:txBody>
        </p:sp>
        <p:sp>
          <p:nvSpPr>
            <p:cNvPr id="209976"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77"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sz="1000">
                <a:latin typeface="+mn-lt"/>
                <a:ea typeface="+mn-ea"/>
              </a:endParaRPr>
            </a:p>
          </p:txBody>
        </p:sp>
        <p:sp>
          <p:nvSpPr>
            <p:cNvPr id="209978"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sz="1000">
                <a:latin typeface="+mn-lt"/>
                <a:ea typeface="+mn-ea"/>
              </a:endParaRPr>
            </a:p>
          </p:txBody>
        </p:sp>
        <p:sp>
          <p:nvSpPr>
            <p:cNvPr id="209979"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0"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sz="1000">
                <a:latin typeface="+mn-lt"/>
                <a:ea typeface="+mn-ea"/>
              </a:endParaRPr>
            </a:p>
          </p:txBody>
        </p:sp>
        <p:sp>
          <p:nvSpPr>
            <p:cNvPr id="209981"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sz="1000">
                <a:latin typeface="+mn-lt"/>
                <a:ea typeface="+mn-ea"/>
              </a:endParaRPr>
            </a:p>
          </p:txBody>
        </p:sp>
        <p:sp>
          <p:nvSpPr>
            <p:cNvPr id="209982"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sz="1000">
                <a:latin typeface="+mn-lt"/>
                <a:ea typeface="+mn-ea"/>
              </a:endParaRPr>
            </a:p>
          </p:txBody>
        </p:sp>
        <p:sp>
          <p:nvSpPr>
            <p:cNvPr id="209983"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4"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5"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6"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7"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8"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sz="1000">
                <a:latin typeface="+mn-lt"/>
                <a:ea typeface="+mn-ea"/>
              </a:endParaRPr>
            </a:p>
          </p:txBody>
        </p:sp>
        <p:sp>
          <p:nvSpPr>
            <p:cNvPr id="209989"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sz="1000">
                <a:latin typeface="+mn-lt"/>
                <a:ea typeface="+mn-ea"/>
              </a:endParaRPr>
            </a:p>
          </p:txBody>
        </p:sp>
        <p:grpSp>
          <p:nvGrpSpPr>
            <p:cNvPr id="7" name="Group 97"/>
            <p:cNvGrpSpPr>
              <a:grpSpLocks/>
            </p:cNvGrpSpPr>
            <p:nvPr/>
          </p:nvGrpSpPr>
          <p:grpSpPr bwMode="auto">
            <a:xfrm>
              <a:off x="2815" y="1973"/>
              <a:ext cx="132" cy="241"/>
              <a:chOff x="3641" y="1959"/>
              <a:chExt cx="248" cy="451"/>
            </a:xfrm>
          </p:grpSpPr>
          <p:sp>
            <p:nvSpPr>
              <p:cNvPr id="209991"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sz="1000">
                  <a:latin typeface="+mn-lt"/>
                  <a:ea typeface="+mn-ea"/>
                </a:endParaRPr>
              </a:p>
            </p:txBody>
          </p:sp>
          <p:sp>
            <p:nvSpPr>
              <p:cNvPr id="209992"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000">
                  <a:solidFill>
                    <a:schemeClr val="tx1"/>
                  </a:solidFill>
                  <a:latin typeface="+mn-lt"/>
                  <a:ea typeface="+mn-ea"/>
                </a:endParaRPr>
              </a:p>
            </p:txBody>
          </p:sp>
          <p:sp>
            <p:nvSpPr>
              <p:cNvPr id="209993"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sz="1000">
                  <a:latin typeface="+mn-lt"/>
                  <a:ea typeface="+mn-ea"/>
                </a:endParaRPr>
              </a:p>
            </p:txBody>
          </p:sp>
          <p:sp>
            <p:nvSpPr>
              <p:cNvPr id="209994"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000">
                  <a:solidFill>
                    <a:schemeClr val="tx1"/>
                  </a:solidFill>
                  <a:latin typeface="+mn-lt"/>
                  <a:ea typeface="+mn-ea"/>
                </a:endParaRPr>
              </a:p>
            </p:txBody>
          </p:sp>
          <p:sp>
            <p:nvSpPr>
              <p:cNvPr id="209995"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000">
                  <a:solidFill>
                    <a:schemeClr val="tx1"/>
                  </a:solidFill>
                  <a:latin typeface="+mn-lt"/>
                  <a:ea typeface="+mn-ea"/>
                </a:endParaRPr>
              </a:p>
            </p:txBody>
          </p:sp>
          <p:sp>
            <p:nvSpPr>
              <p:cNvPr id="209996"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sz="1000">
                  <a:latin typeface="+mn-lt"/>
                  <a:ea typeface="+mn-ea"/>
                </a:endParaRPr>
              </a:p>
            </p:txBody>
          </p:sp>
        </p:grpSp>
      </p:grpSp>
      <p:sp>
        <p:nvSpPr>
          <p:cNvPr id="209997" name="TextBox 365"/>
          <p:cNvSpPr txBox="1">
            <a:spLocks noChangeArrowheads="1"/>
          </p:cNvSpPr>
          <p:nvPr/>
        </p:nvSpPr>
        <p:spPr bwMode="auto">
          <a:xfrm>
            <a:off x="5638800" y="2086510"/>
            <a:ext cx="415498"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WI</a:t>
            </a:r>
            <a:endParaRPr lang="en-US" altLang="zh-CN" sz="1800">
              <a:solidFill>
                <a:schemeClr val="tx1"/>
              </a:solidFill>
              <a:latin typeface="+mn-lt"/>
              <a:ea typeface="+mn-ea"/>
            </a:endParaRPr>
          </a:p>
        </p:txBody>
      </p:sp>
      <p:grpSp>
        <p:nvGrpSpPr>
          <p:cNvPr id="8" name="Group 20"/>
          <p:cNvGrpSpPr>
            <a:grpSpLocks/>
          </p:cNvGrpSpPr>
          <p:nvPr/>
        </p:nvGrpSpPr>
        <p:grpSpPr bwMode="auto">
          <a:xfrm>
            <a:off x="2007335" y="4622813"/>
            <a:ext cx="303213" cy="374651"/>
            <a:chOff x="4082" y="2501"/>
            <a:chExt cx="490" cy="644"/>
          </a:xfrm>
        </p:grpSpPr>
        <p:sp>
          <p:nvSpPr>
            <p:cNvPr id="20999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0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0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0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0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0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0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0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9" name="Group 20"/>
          <p:cNvGrpSpPr>
            <a:grpSpLocks/>
          </p:cNvGrpSpPr>
          <p:nvPr/>
        </p:nvGrpSpPr>
        <p:grpSpPr bwMode="auto">
          <a:xfrm>
            <a:off x="2159735" y="4775213"/>
            <a:ext cx="303213" cy="374651"/>
            <a:chOff x="4082" y="2501"/>
            <a:chExt cx="490" cy="644"/>
          </a:xfrm>
        </p:grpSpPr>
        <p:sp>
          <p:nvSpPr>
            <p:cNvPr id="21001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1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1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1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1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1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2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2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0" name="Group 20"/>
          <p:cNvGrpSpPr>
            <a:grpSpLocks/>
          </p:cNvGrpSpPr>
          <p:nvPr/>
        </p:nvGrpSpPr>
        <p:grpSpPr bwMode="auto">
          <a:xfrm>
            <a:off x="2312135" y="4927613"/>
            <a:ext cx="303213" cy="374651"/>
            <a:chOff x="4082" y="2501"/>
            <a:chExt cx="490" cy="644"/>
          </a:xfrm>
        </p:grpSpPr>
        <p:sp>
          <p:nvSpPr>
            <p:cNvPr id="21002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2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2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2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2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2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2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3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3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3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3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1" name="Group 20"/>
          <p:cNvGrpSpPr>
            <a:grpSpLocks/>
          </p:cNvGrpSpPr>
          <p:nvPr/>
        </p:nvGrpSpPr>
        <p:grpSpPr bwMode="auto">
          <a:xfrm>
            <a:off x="2464535" y="5080013"/>
            <a:ext cx="303213" cy="374651"/>
            <a:chOff x="4082" y="2501"/>
            <a:chExt cx="490" cy="644"/>
          </a:xfrm>
        </p:grpSpPr>
        <p:sp>
          <p:nvSpPr>
            <p:cNvPr id="21003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3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3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3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3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4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4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4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4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4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4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2" name="Group 20"/>
          <p:cNvGrpSpPr>
            <a:grpSpLocks/>
          </p:cNvGrpSpPr>
          <p:nvPr/>
        </p:nvGrpSpPr>
        <p:grpSpPr bwMode="auto">
          <a:xfrm>
            <a:off x="1967648" y="4765687"/>
            <a:ext cx="301625" cy="374651"/>
            <a:chOff x="4082" y="2501"/>
            <a:chExt cx="490" cy="644"/>
          </a:xfrm>
        </p:grpSpPr>
        <p:sp>
          <p:nvSpPr>
            <p:cNvPr id="21004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4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4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5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5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5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5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5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3" name="Group 20"/>
          <p:cNvGrpSpPr>
            <a:grpSpLocks/>
          </p:cNvGrpSpPr>
          <p:nvPr/>
        </p:nvGrpSpPr>
        <p:grpSpPr bwMode="auto">
          <a:xfrm>
            <a:off x="2120048" y="4918087"/>
            <a:ext cx="301625" cy="374651"/>
            <a:chOff x="4082" y="2501"/>
            <a:chExt cx="490" cy="644"/>
          </a:xfrm>
        </p:grpSpPr>
        <p:sp>
          <p:nvSpPr>
            <p:cNvPr id="21005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6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6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6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6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6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6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6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4" name="Group 20"/>
          <p:cNvGrpSpPr>
            <a:grpSpLocks/>
          </p:cNvGrpSpPr>
          <p:nvPr/>
        </p:nvGrpSpPr>
        <p:grpSpPr bwMode="auto">
          <a:xfrm>
            <a:off x="2272448" y="5070487"/>
            <a:ext cx="301625" cy="374651"/>
            <a:chOff x="4082" y="2501"/>
            <a:chExt cx="490" cy="644"/>
          </a:xfrm>
        </p:grpSpPr>
        <p:sp>
          <p:nvSpPr>
            <p:cNvPr id="21007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7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7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7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7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7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8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8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5" name="Group 20"/>
          <p:cNvGrpSpPr>
            <a:grpSpLocks/>
          </p:cNvGrpSpPr>
          <p:nvPr/>
        </p:nvGrpSpPr>
        <p:grpSpPr bwMode="auto">
          <a:xfrm>
            <a:off x="2424848" y="5222887"/>
            <a:ext cx="301625" cy="374651"/>
            <a:chOff x="4082" y="2501"/>
            <a:chExt cx="490" cy="644"/>
          </a:xfrm>
        </p:grpSpPr>
        <p:sp>
          <p:nvSpPr>
            <p:cNvPr id="21008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8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8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8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8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8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8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9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9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9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09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6" name="Group 20"/>
          <p:cNvGrpSpPr>
            <a:grpSpLocks/>
          </p:cNvGrpSpPr>
          <p:nvPr/>
        </p:nvGrpSpPr>
        <p:grpSpPr bwMode="auto">
          <a:xfrm>
            <a:off x="1905735" y="4918087"/>
            <a:ext cx="303213" cy="374651"/>
            <a:chOff x="4082" y="2501"/>
            <a:chExt cx="490" cy="644"/>
          </a:xfrm>
        </p:grpSpPr>
        <p:sp>
          <p:nvSpPr>
            <p:cNvPr id="21009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09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09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09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09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0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0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0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0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0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0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7" name="Group 20"/>
          <p:cNvGrpSpPr>
            <a:grpSpLocks/>
          </p:cNvGrpSpPr>
          <p:nvPr/>
        </p:nvGrpSpPr>
        <p:grpSpPr bwMode="auto">
          <a:xfrm>
            <a:off x="2058135" y="5070487"/>
            <a:ext cx="303213" cy="374651"/>
            <a:chOff x="4082" y="2501"/>
            <a:chExt cx="490" cy="644"/>
          </a:xfrm>
        </p:grpSpPr>
        <p:sp>
          <p:nvSpPr>
            <p:cNvPr id="21010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0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0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1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1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1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1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1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8" name="Group 20"/>
          <p:cNvGrpSpPr>
            <a:grpSpLocks/>
          </p:cNvGrpSpPr>
          <p:nvPr/>
        </p:nvGrpSpPr>
        <p:grpSpPr bwMode="auto">
          <a:xfrm>
            <a:off x="2210535" y="5222887"/>
            <a:ext cx="303213" cy="374651"/>
            <a:chOff x="4082" y="2501"/>
            <a:chExt cx="490" cy="644"/>
          </a:xfrm>
        </p:grpSpPr>
        <p:sp>
          <p:nvSpPr>
            <p:cNvPr id="21011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2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2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2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2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2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2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2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9" name="Group 20"/>
          <p:cNvGrpSpPr>
            <a:grpSpLocks/>
          </p:cNvGrpSpPr>
          <p:nvPr/>
        </p:nvGrpSpPr>
        <p:grpSpPr bwMode="auto">
          <a:xfrm>
            <a:off x="2362935" y="5375287"/>
            <a:ext cx="303213" cy="374651"/>
            <a:chOff x="4082" y="2501"/>
            <a:chExt cx="490" cy="644"/>
          </a:xfrm>
        </p:grpSpPr>
        <p:sp>
          <p:nvSpPr>
            <p:cNvPr id="21013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3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3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3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3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3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4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4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sp>
        <p:nvSpPr>
          <p:cNvPr id="210142" name="TextBox 511"/>
          <p:cNvSpPr txBox="1">
            <a:spLocks noChangeArrowheads="1"/>
          </p:cNvSpPr>
          <p:nvPr/>
        </p:nvSpPr>
        <p:spPr bwMode="auto">
          <a:xfrm>
            <a:off x="1324710" y="5368937"/>
            <a:ext cx="646331" cy="369332"/>
          </a:xfrm>
          <a:prstGeom prst="rect">
            <a:avLst/>
          </a:prstGeom>
          <a:noFill/>
          <a:ln w="9525">
            <a:noFill/>
            <a:miter lim="800000"/>
            <a:headEnd/>
            <a:tailEnd/>
          </a:ln>
        </p:spPr>
        <p:txBody>
          <a:bodyPr wrap="none">
            <a:spAutoFit/>
          </a:bodyPr>
          <a:lstStyle/>
          <a:p>
            <a:r>
              <a:rPr lang="en-US" altLang="zh-CN" sz="1800" dirty="0" smtClean="0">
                <a:latin typeface="+mn-lt"/>
                <a:ea typeface="+mn-ea"/>
              </a:rPr>
              <a:t>HDA</a:t>
            </a:r>
            <a:r>
              <a:rPr lang="en-GB" altLang="zh-CN" sz="1800" dirty="0" err="1" smtClean="0">
                <a:solidFill>
                  <a:schemeClr val="tx1"/>
                </a:solidFill>
                <a:latin typeface="+mn-lt"/>
                <a:ea typeface="+mn-ea"/>
              </a:rPr>
              <a:t>s</a:t>
            </a:r>
            <a:endParaRPr lang="en-GB" altLang="zh-CN" sz="1800" dirty="0">
              <a:solidFill>
                <a:schemeClr val="tx1"/>
              </a:solidFill>
              <a:latin typeface="+mn-lt"/>
              <a:ea typeface="+mn-ea"/>
            </a:endParaRPr>
          </a:p>
        </p:txBody>
      </p:sp>
      <p:sp>
        <p:nvSpPr>
          <p:cNvPr id="210143" name="TextBox 512"/>
          <p:cNvSpPr txBox="1">
            <a:spLocks noChangeArrowheads="1"/>
          </p:cNvSpPr>
          <p:nvPr/>
        </p:nvSpPr>
        <p:spPr bwMode="auto">
          <a:xfrm>
            <a:off x="5743575" y="5667908"/>
            <a:ext cx="415498"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AD</a:t>
            </a:r>
            <a:endParaRPr lang="en-US" altLang="zh-CN" sz="1800">
              <a:solidFill>
                <a:schemeClr val="tx1"/>
              </a:solidFill>
              <a:latin typeface="+mn-lt"/>
              <a:ea typeface="+mn-ea"/>
            </a:endParaRPr>
          </a:p>
        </p:txBody>
      </p:sp>
      <p:grpSp>
        <p:nvGrpSpPr>
          <p:cNvPr id="20" name="Group 360"/>
          <p:cNvGrpSpPr>
            <a:grpSpLocks/>
          </p:cNvGrpSpPr>
          <p:nvPr/>
        </p:nvGrpSpPr>
        <p:grpSpPr bwMode="auto">
          <a:xfrm>
            <a:off x="7700963" y="4801135"/>
            <a:ext cx="527050" cy="692150"/>
            <a:chOff x="2450" y="2494"/>
            <a:chExt cx="496" cy="652"/>
          </a:xfrm>
        </p:grpSpPr>
        <p:sp>
          <p:nvSpPr>
            <p:cNvPr id="21014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4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014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4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4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5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5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5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53"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210154" name="TextBox 564"/>
          <p:cNvSpPr txBox="1">
            <a:spLocks noChangeArrowheads="1"/>
          </p:cNvSpPr>
          <p:nvPr/>
        </p:nvSpPr>
        <p:spPr bwMode="auto">
          <a:xfrm>
            <a:off x="7413628" y="5450421"/>
            <a:ext cx="1019831"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License</a:t>
            </a:r>
            <a:endParaRPr lang="en-US" altLang="zh-CN" sz="1800">
              <a:solidFill>
                <a:schemeClr val="tx1"/>
              </a:solidFill>
              <a:latin typeface="+mn-lt"/>
              <a:ea typeface="+mn-ea"/>
            </a:endParaRPr>
          </a:p>
        </p:txBody>
      </p:sp>
      <p:sp>
        <p:nvSpPr>
          <p:cNvPr id="210156" name="AutoShape 205"/>
          <p:cNvSpPr>
            <a:spLocks noChangeArrowheads="1"/>
          </p:cNvSpPr>
          <p:nvPr/>
        </p:nvSpPr>
        <p:spPr bwMode="auto">
          <a:xfrm>
            <a:off x="7596336" y="2282552"/>
            <a:ext cx="584200" cy="838200"/>
          </a:xfrm>
          <a:prstGeom prst="can">
            <a:avLst>
              <a:gd name="adj" fmla="val 24996"/>
            </a:avLst>
          </a:prstGeom>
          <a:gradFill rotWithShape="1">
            <a:gsLst>
              <a:gs pos="0">
                <a:schemeClr val="bg1"/>
              </a:gs>
              <a:gs pos="100000">
                <a:srgbClr val="5C647E"/>
              </a:gs>
            </a:gsLst>
            <a:lin ang="5400000" scaled="1"/>
          </a:gradFill>
          <a:ln w="9525">
            <a:solidFill>
              <a:schemeClr val="bg2"/>
            </a:solidFill>
            <a:round/>
            <a:headEnd/>
            <a:tailEnd/>
          </a:ln>
        </p:spPr>
        <p:txBody>
          <a:bodyPr wrap="none" anchor="ctr"/>
          <a:lstStyle/>
          <a:p>
            <a:pPr algn="ctr"/>
            <a:endParaRPr lang="en-US" altLang="zh-CN" sz="1000">
              <a:solidFill>
                <a:schemeClr val="tx1"/>
              </a:solidFill>
              <a:latin typeface="+mn-lt"/>
              <a:ea typeface="+mn-ea"/>
            </a:endParaRPr>
          </a:p>
        </p:txBody>
      </p:sp>
      <p:sp>
        <p:nvSpPr>
          <p:cNvPr id="210157" name="TextBox 660"/>
          <p:cNvSpPr txBox="1">
            <a:spLocks noChangeArrowheads="1"/>
          </p:cNvSpPr>
          <p:nvPr/>
        </p:nvSpPr>
        <p:spPr bwMode="auto">
          <a:xfrm>
            <a:off x="7672539" y="3052937"/>
            <a:ext cx="415498" cy="369332"/>
          </a:xfrm>
          <a:prstGeom prst="rect">
            <a:avLst/>
          </a:prstGeom>
          <a:noFill/>
          <a:ln w="9525">
            <a:noFill/>
            <a:miter lim="800000"/>
            <a:headEnd/>
            <a:tailEnd/>
          </a:ln>
        </p:spPr>
        <p:txBody>
          <a:bodyPr wrap="none">
            <a:spAutoFit/>
          </a:bodyPr>
          <a:lstStyle/>
          <a:p>
            <a:r>
              <a:rPr lang="en-US" altLang="zh-CN" sz="1800" dirty="0">
                <a:solidFill>
                  <a:schemeClr val="tx1"/>
                </a:solidFill>
                <a:latin typeface="+mn-lt"/>
                <a:ea typeface="+mn-ea"/>
              </a:rPr>
              <a:t>DB</a:t>
            </a:r>
          </a:p>
        </p:txBody>
      </p:sp>
      <p:sp>
        <p:nvSpPr>
          <p:cNvPr id="210158" name="TextBox 554"/>
          <p:cNvSpPr txBox="1">
            <a:spLocks noChangeArrowheads="1"/>
          </p:cNvSpPr>
          <p:nvPr/>
        </p:nvSpPr>
        <p:spPr bwMode="auto">
          <a:xfrm>
            <a:off x="993778" y="2658009"/>
            <a:ext cx="992579" cy="646331"/>
          </a:xfrm>
          <a:prstGeom prst="rect">
            <a:avLst/>
          </a:prstGeom>
          <a:noFill/>
          <a:ln w="9525">
            <a:noFill/>
            <a:miter lim="800000"/>
            <a:headEnd/>
            <a:tailEnd/>
          </a:ln>
        </p:spPr>
        <p:txBody>
          <a:bodyPr wrap="none">
            <a:spAutoFit/>
          </a:bodyPr>
          <a:lstStyle/>
          <a:p>
            <a:r>
              <a:rPr lang="en-GB" altLang="zh-CN" sz="1800" dirty="0">
                <a:solidFill>
                  <a:schemeClr val="tx1"/>
                </a:solidFill>
                <a:latin typeface="+mn-lt"/>
                <a:ea typeface="+mn-ea"/>
              </a:rPr>
              <a:t>Client</a:t>
            </a:r>
          </a:p>
          <a:p>
            <a:r>
              <a:rPr lang="en-US" altLang="zh-CN" sz="1800" dirty="0" smtClean="0">
                <a:solidFill>
                  <a:schemeClr val="tx1"/>
                </a:solidFill>
                <a:latin typeface="+mn-lt"/>
                <a:ea typeface="+mn-ea"/>
              </a:rPr>
              <a:t>(</a:t>
            </a:r>
            <a:r>
              <a:rPr lang="en-GB" altLang="zh-CN" sz="1800" dirty="0">
                <a:solidFill>
                  <a:schemeClr val="tx1"/>
                </a:solidFill>
                <a:latin typeface="+mn-lt"/>
                <a:ea typeface="+mn-ea"/>
              </a:rPr>
              <a:t>TC/SC)</a:t>
            </a:r>
            <a:endParaRPr lang="en-US" altLang="zh-CN" sz="1800" dirty="0">
              <a:solidFill>
                <a:schemeClr val="tx1"/>
              </a:solidFill>
              <a:latin typeface="+mn-lt"/>
              <a:ea typeface="+mn-ea"/>
            </a:endParaRPr>
          </a:p>
        </p:txBody>
      </p:sp>
      <p:grpSp>
        <p:nvGrpSpPr>
          <p:cNvPr id="21" name="Group 32"/>
          <p:cNvGrpSpPr>
            <a:grpSpLocks/>
          </p:cNvGrpSpPr>
          <p:nvPr/>
        </p:nvGrpSpPr>
        <p:grpSpPr bwMode="auto">
          <a:xfrm>
            <a:off x="1069975" y="1972208"/>
            <a:ext cx="622300" cy="558800"/>
            <a:chOff x="4368" y="2704"/>
            <a:chExt cx="416" cy="543"/>
          </a:xfrm>
        </p:grpSpPr>
        <p:sp>
          <p:nvSpPr>
            <p:cNvPr id="210160"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0161"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CN" altLang="en-US">
                <a:latin typeface="+mn-lt"/>
                <a:ea typeface="+mn-ea"/>
              </a:endParaRPr>
            </a:p>
          </p:txBody>
        </p:sp>
        <p:sp>
          <p:nvSpPr>
            <p:cNvPr id="210162"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0163"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CN" altLang="en-US">
                <a:latin typeface="+mn-lt"/>
                <a:ea typeface="+mn-ea"/>
              </a:endParaRPr>
            </a:p>
          </p:txBody>
        </p:sp>
        <p:sp>
          <p:nvSpPr>
            <p:cNvPr id="210164"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0165"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66"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CN" altLang="en-US">
                <a:latin typeface="+mn-lt"/>
                <a:ea typeface="+mn-ea"/>
              </a:endParaRPr>
            </a:p>
          </p:txBody>
        </p:sp>
        <p:sp>
          <p:nvSpPr>
            <p:cNvPr id="210167"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68"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69"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0170"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0171"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72"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0173"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CN" altLang="en-US">
                <a:latin typeface="+mn-lt"/>
                <a:ea typeface="+mn-ea"/>
              </a:endParaRPr>
            </a:p>
          </p:txBody>
        </p:sp>
        <p:sp>
          <p:nvSpPr>
            <p:cNvPr id="210174" name="Freeform 47"/>
            <p:cNvSpPr>
              <a:spLocks/>
            </p:cNvSpPr>
            <p:nvPr/>
          </p:nvSpPr>
          <p:spPr bwMode="auto">
            <a:xfrm>
              <a:off x="4416" y="2768"/>
              <a:ext cx="297" cy="304"/>
            </a:xfrm>
            <a:custGeom>
              <a:avLst/>
              <a:gdLst>
                <a:gd name="T0" fmla="*/ 0 w 126"/>
                <a:gd name="T1" fmla="*/ 0 h 129"/>
                <a:gd name="T2" fmla="*/ 0 w 126"/>
                <a:gd name="T3" fmla="*/ 2147483647 h 129"/>
                <a:gd name="T4" fmla="*/ 2147483647 w 126"/>
                <a:gd name="T5" fmla="*/ 2147483647 h 129"/>
                <a:gd name="T6" fmla="*/ 2147483647 w 126"/>
                <a:gd name="T7" fmla="*/ 2147483647 h 129"/>
                <a:gd name="T8" fmla="*/ 2147483647 w 126"/>
                <a:gd name="T9" fmla="*/ 2147483647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CN" altLang="en-US">
                <a:latin typeface="+mn-lt"/>
                <a:ea typeface="+mn-ea"/>
              </a:endParaRPr>
            </a:p>
          </p:txBody>
        </p:sp>
        <p:sp>
          <p:nvSpPr>
            <p:cNvPr id="210175"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0176" name="Freeform 49"/>
            <p:cNvSpPr>
              <a:spLocks noEditPoints="1"/>
            </p:cNvSpPr>
            <p:nvPr/>
          </p:nvSpPr>
          <p:spPr bwMode="auto">
            <a:xfrm>
              <a:off x="4373" y="2718"/>
              <a:ext cx="371" cy="524"/>
            </a:xfrm>
            <a:custGeom>
              <a:avLst/>
              <a:gdLst>
                <a:gd name="T0" fmla="*/ 0 w 157"/>
                <a:gd name="T1" fmla="*/ 0 h 222"/>
                <a:gd name="T2" fmla="*/ 0 w 157"/>
                <a:gd name="T3" fmla="*/ 2147483647 h 222"/>
                <a:gd name="T4" fmla="*/ 2147483647 w 157"/>
                <a:gd name="T5" fmla="*/ 2147483647 h 222"/>
                <a:gd name="T6" fmla="*/ 2147483647 w 157"/>
                <a:gd name="T7" fmla="*/ 2147483647 h 222"/>
                <a:gd name="T8" fmla="*/ 0 w 157"/>
                <a:gd name="T9" fmla="*/ 0 h 222"/>
                <a:gd name="T10" fmla="*/ 2147483647 w 157"/>
                <a:gd name="T11" fmla="*/ 2147483647 h 222"/>
                <a:gd name="T12" fmla="*/ 2147483647 w 157"/>
                <a:gd name="T13" fmla="*/ 2147483647 h 222"/>
                <a:gd name="T14" fmla="*/ 2147483647 w 157"/>
                <a:gd name="T15" fmla="*/ 2147483647 h 222"/>
                <a:gd name="T16" fmla="*/ 2147483647 w 157"/>
                <a:gd name="T17" fmla="*/ 2147483647 h 222"/>
                <a:gd name="T18" fmla="*/ 2147483647 w 157"/>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CN" altLang="en-US">
                <a:latin typeface="+mn-lt"/>
                <a:ea typeface="+mn-ea"/>
              </a:endParaRPr>
            </a:p>
          </p:txBody>
        </p:sp>
        <p:sp>
          <p:nvSpPr>
            <p:cNvPr id="210177" name="Freeform 50"/>
            <p:cNvSpPr>
              <a:spLocks noEditPoints="1"/>
            </p:cNvSpPr>
            <p:nvPr/>
          </p:nvSpPr>
          <p:spPr bwMode="auto">
            <a:xfrm>
              <a:off x="4368" y="2704"/>
              <a:ext cx="416" cy="543"/>
            </a:xfrm>
            <a:custGeom>
              <a:avLst/>
              <a:gdLst>
                <a:gd name="T0" fmla="*/ 2147483647 w 176"/>
                <a:gd name="T1" fmla="*/ 2147483647 h 230"/>
                <a:gd name="T2" fmla="*/ 2147483647 w 176"/>
                <a:gd name="T3" fmla="*/ 2147483647 h 230"/>
                <a:gd name="T4" fmla="*/ 2147483647 w 176"/>
                <a:gd name="T5" fmla="*/ 2147483647 h 230"/>
                <a:gd name="T6" fmla="*/ 2147483647 w 176"/>
                <a:gd name="T7" fmla="*/ 2147483647 h 230"/>
                <a:gd name="T8" fmla="*/ 2147483647 w 176"/>
                <a:gd name="T9" fmla="*/ 2147483647 h 230"/>
                <a:gd name="T10" fmla="*/ 2147483647 w 176"/>
                <a:gd name="T11" fmla="*/ 2147483647 h 230"/>
                <a:gd name="T12" fmla="*/ 2147483647 w 176"/>
                <a:gd name="T13" fmla="*/ 2147483647 h 230"/>
                <a:gd name="T14" fmla="*/ 2147483647 w 176"/>
                <a:gd name="T15" fmla="*/ 2147483647 h 230"/>
                <a:gd name="T16" fmla="*/ 2147483647 w 176"/>
                <a:gd name="T17" fmla="*/ 2147483647 h 230"/>
                <a:gd name="T18" fmla="*/ 2147483647 w 176"/>
                <a:gd name="T19" fmla="*/ 2147483647 h 230"/>
                <a:gd name="T20" fmla="*/ 2147483647 w 176"/>
                <a:gd name="T21" fmla="*/ 2147483647 h 230"/>
                <a:gd name="T22" fmla="*/ 2147483647 w 176"/>
                <a:gd name="T23" fmla="*/ 2147483647 h 230"/>
                <a:gd name="T24" fmla="*/ 2147483647 w 176"/>
                <a:gd name="T25" fmla="*/ 2147483647 h 230"/>
                <a:gd name="T26" fmla="*/ 2147483647 w 176"/>
                <a:gd name="T27" fmla="*/ 2147483647 h 230"/>
                <a:gd name="T28" fmla="*/ 2147483647 w 176"/>
                <a:gd name="T29" fmla="*/ 2147483647 h 230"/>
                <a:gd name="T30" fmla="*/ 2147483647 w 176"/>
                <a:gd name="T31" fmla="*/ 2147483647 h 230"/>
                <a:gd name="T32" fmla="*/ 2147483647 w 176"/>
                <a:gd name="T33" fmla="*/ 2147483647 h 230"/>
                <a:gd name="T34" fmla="*/ 2147483647 w 176"/>
                <a:gd name="T35" fmla="*/ 2147483647 h 230"/>
                <a:gd name="T36" fmla="*/ 2147483647 w 176"/>
                <a:gd name="T37" fmla="*/ 2147483647 h 230"/>
                <a:gd name="T38" fmla="*/ 2147483647 w 176"/>
                <a:gd name="T39" fmla="*/ 2147483647 h 230"/>
                <a:gd name="T40" fmla="*/ 2147483647 w 176"/>
                <a:gd name="T41" fmla="*/ 2147483647 h 230"/>
                <a:gd name="T42" fmla="*/ 2147483647 w 176"/>
                <a:gd name="T43" fmla="*/ 2147483647 h 230"/>
                <a:gd name="T44" fmla="*/ 2147483647 w 176"/>
                <a:gd name="T45" fmla="*/ 2147483647 h 230"/>
                <a:gd name="T46" fmla="*/ 2147483647 w 176"/>
                <a:gd name="T47" fmla="*/ 2147483647 h 230"/>
                <a:gd name="T48" fmla="*/ 2147483647 w 176"/>
                <a:gd name="T49" fmla="*/ 2147483647 h 230"/>
                <a:gd name="T50" fmla="*/ 2147483647 w 176"/>
                <a:gd name="T51" fmla="*/ 2147483647 h 230"/>
                <a:gd name="T52" fmla="*/ 2147483647 w 176"/>
                <a:gd name="T53" fmla="*/ 2147483647 h 230"/>
                <a:gd name="T54" fmla="*/ 2147483647 w 176"/>
                <a:gd name="T55" fmla="*/ 2147483647 h 230"/>
                <a:gd name="T56" fmla="*/ 2147483647 w 176"/>
                <a:gd name="T57" fmla="*/ 2147483647 h 230"/>
                <a:gd name="T58" fmla="*/ 2147483647 w 176"/>
                <a:gd name="T59" fmla="*/ 2147483647 h 230"/>
                <a:gd name="T60" fmla="*/ 2147483647 w 176"/>
                <a:gd name="T61" fmla="*/ 2147483647 h 230"/>
                <a:gd name="T62" fmla="*/ 2147483647 w 176"/>
                <a:gd name="T63" fmla="*/ 2147483647 h 230"/>
                <a:gd name="T64" fmla="*/ 2147483647 w 176"/>
                <a:gd name="T65" fmla="*/ 2147483647 h 230"/>
                <a:gd name="T66" fmla="*/ 2147483647 w 176"/>
                <a:gd name="T67" fmla="*/ 2147483647 h 230"/>
                <a:gd name="T68" fmla="*/ 2147483647 w 176"/>
                <a:gd name="T69" fmla="*/ 2147483647 h 230"/>
                <a:gd name="T70" fmla="*/ 2147483647 w 176"/>
                <a:gd name="T71" fmla="*/ 2147483647 h 230"/>
                <a:gd name="T72" fmla="*/ 2147483647 w 176"/>
                <a:gd name="T73" fmla="*/ 2147483647 h 230"/>
                <a:gd name="T74" fmla="*/ 2147483647 w 176"/>
                <a:gd name="T75" fmla="*/ 2147483647 h 230"/>
                <a:gd name="T76" fmla="*/ 2147483647 w 176"/>
                <a:gd name="T77" fmla="*/ 2147483647 h 230"/>
                <a:gd name="T78" fmla="*/ 2147483647 w 176"/>
                <a:gd name="T79" fmla="*/ 2147483647 h 230"/>
                <a:gd name="T80" fmla="*/ 2147483647 w 176"/>
                <a:gd name="T81" fmla="*/ 2147483647 h 230"/>
                <a:gd name="T82" fmla="*/ 2147483647 w 176"/>
                <a:gd name="T83" fmla="*/ 2147483647 h 230"/>
                <a:gd name="T84" fmla="*/ 2147483647 w 176"/>
                <a:gd name="T85" fmla="*/ 2147483647 h 230"/>
                <a:gd name="T86" fmla="*/ 2147483647 w 176"/>
                <a:gd name="T87" fmla="*/ 2147483647 h 230"/>
                <a:gd name="T88" fmla="*/ 2147483647 w 176"/>
                <a:gd name="T89" fmla="*/ 2147483647 h 230"/>
                <a:gd name="T90" fmla="*/ 2147483647 w 176"/>
                <a:gd name="T91" fmla="*/ 2147483647 h 230"/>
                <a:gd name="T92" fmla="*/ 2147483647 w 176"/>
                <a:gd name="T93" fmla="*/ 2147483647 h 230"/>
                <a:gd name="T94" fmla="*/ 2147483647 w 176"/>
                <a:gd name="T95" fmla="*/ 2147483647 h 230"/>
                <a:gd name="T96" fmla="*/ 2147483647 w 176"/>
                <a:gd name="T97" fmla="*/ 0 h 230"/>
                <a:gd name="T98" fmla="*/ 2147483647 w 176"/>
                <a:gd name="T99" fmla="*/ 0 h 230"/>
                <a:gd name="T100" fmla="*/ 2147483647 w 176"/>
                <a:gd name="T101" fmla="*/ 2147483647 h 230"/>
                <a:gd name="T102" fmla="*/ 0 w 176"/>
                <a:gd name="T103" fmla="*/ 2147483647 h 230"/>
                <a:gd name="T104" fmla="*/ 0 w 176"/>
                <a:gd name="T105" fmla="*/ 2147483647 h 230"/>
                <a:gd name="T106" fmla="*/ 2147483647 w 176"/>
                <a:gd name="T107" fmla="*/ 2147483647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2" name="Group 254"/>
          <p:cNvGrpSpPr>
            <a:grpSpLocks noChangeAspect="1"/>
          </p:cNvGrpSpPr>
          <p:nvPr/>
        </p:nvGrpSpPr>
        <p:grpSpPr bwMode="auto">
          <a:xfrm>
            <a:off x="2560638" y="2121434"/>
            <a:ext cx="1085850" cy="422275"/>
            <a:chOff x="3818" y="784"/>
            <a:chExt cx="684" cy="266"/>
          </a:xfrm>
        </p:grpSpPr>
        <p:sp>
          <p:nvSpPr>
            <p:cNvPr id="210179" name="Freeform 255"/>
            <p:cNvSpPr>
              <a:spLocks noChangeAspect="1"/>
            </p:cNvSpPr>
            <p:nvPr/>
          </p:nvSpPr>
          <p:spPr bwMode="auto">
            <a:xfrm>
              <a:off x="4302" y="858"/>
              <a:ext cx="200" cy="192"/>
            </a:xfrm>
            <a:custGeom>
              <a:avLst/>
              <a:gdLst>
                <a:gd name="T0" fmla="*/ 3178496 w 100"/>
                <a:gd name="T1" fmla="*/ 32768 h 96"/>
                <a:gd name="T2" fmla="*/ 131072 w 100"/>
                <a:gd name="T3" fmla="*/ 2064384 h 96"/>
                <a:gd name="T4" fmla="*/ 0 w 100"/>
                <a:gd name="T5" fmla="*/ 3047424 h 96"/>
                <a:gd name="T6" fmla="*/ 294912 w 100"/>
                <a:gd name="T7" fmla="*/ 2949120 h 96"/>
                <a:gd name="T8" fmla="*/ 3080192 w 100"/>
                <a:gd name="T9" fmla="*/ 819200 h 96"/>
                <a:gd name="T10" fmla="*/ 3244032 w 100"/>
                <a:gd name="T11" fmla="*/ 589824 h 96"/>
                <a:gd name="T12" fmla="*/ 3178496 w 100"/>
                <a:gd name="T13" fmla="*/ 32768 h 96"/>
                <a:gd name="T14" fmla="*/ 0 60000 65536"/>
                <a:gd name="T15" fmla="*/ 0 60000 65536"/>
                <a:gd name="T16" fmla="*/ 0 60000 65536"/>
                <a:gd name="T17" fmla="*/ 0 60000 65536"/>
                <a:gd name="T18" fmla="*/ 0 60000 65536"/>
                <a:gd name="T19" fmla="*/ 0 60000 65536"/>
                <a:gd name="T20" fmla="*/ 0 60000 65536"/>
                <a:gd name="T21" fmla="*/ 0 w 100"/>
                <a:gd name="T22" fmla="*/ 0 h 96"/>
                <a:gd name="T23" fmla="*/ 100 w 100"/>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96">
                  <a:moveTo>
                    <a:pt x="97" y="1"/>
                  </a:moveTo>
                  <a:cubicBezTo>
                    <a:pt x="94" y="0"/>
                    <a:pt x="4" y="63"/>
                    <a:pt x="4" y="63"/>
                  </a:cubicBezTo>
                  <a:cubicBezTo>
                    <a:pt x="0" y="93"/>
                    <a:pt x="0" y="93"/>
                    <a:pt x="0" y="93"/>
                  </a:cubicBezTo>
                  <a:cubicBezTo>
                    <a:pt x="0" y="93"/>
                    <a:pt x="2" y="96"/>
                    <a:pt x="9" y="90"/>
                  </a:cubicBezTo>
                  <a:cubicBezTo>
                    <a:pt x="33" y="71"/>
                    <a:pt x="91" y="28"/>
                    <a:pt x="94" y="25"/>
                  </a:cubicBezTo>
                  <a:cubicBezTo>
                    <a:pt x="98" y="22"/>
                    <a:pt x="98" y="20"/>
                    <a:pt x="99" y="18"/>
                  </a:cubicBezTo>
                  <a:cubicBezTo>
                    <a:pt x="99" y="18"/>
                    <a:pt x="100" y="3"/>
                    <a:pt x="97" y="1"/>
                  </a:cubicBezTo>
                  <a:close/>
                </a:path>
              </a:pathLst>
            </a:custGeom>
            <a:solidFill>
              <a:srgbClr val="0B3C68"/>
            </a:solidFill>
            <a:ln w="9525">
              <a:noFill/>
              <a:round/>
              <a:headEnd/>
              <a:tailEnd/>
            </a:ln>
          </p:spPr>
          <p:txBody>
            <a:bodyPr/>
            <a:lstStyle/>
            <a:p>
              <a:endParaRPr lang="zh-CN" altLang="en-US">
                <a:latin typeface="+mn-lt"/>
                <a:ea typeface="+mn-ea"/>
              </a:endParaRPr>
            </a:p>
          </p:txBody>
        </p:sp>
        <p:sp>
          <p:nvSpPr>
            <p:cNvPr id="210180" name="Freeform 256"/>
            <p:cNvSpPr>
              <a:spLocks noChangeAspect="1"/>
            </p:cNvSpPr>
            <p:nvPr/>
          </p:nvSpPr>
          <p:spPr bwMode="auto">
            <a:xfrm>
              <a:off x="3818" y="784"/>
              <a:ext cx="678" cy="200"/>
            </a:xfrm>
            <a:custGeom>
              <a:avLst/>
              <a:gdLst>
                <a:gd name="T0" fmla="*/ 11108352 w 339"/>
                <a:gd name="T1" fmla="*/ 1245184 h 100"/>
                <a:gd name="T2" fmla="*/ 8126463 w 339"/>
                <a:gd name="T3" fmla="*/ 3276800 h 100"/>
                <a:gd name="T4" fmla="*/ 229376 w 339"/>
                <a:gd name="T5" fmla="*/ 1867776 h 100"/>
                <a:gd name="T6" fmla="*/ 32768 w 339"/>
                <a:gd name="T7" fmla="*/ 1933312 h 100"/>
                <a:gd name="T8" fmla="*/ 98304 w 339"/>
                <a:gd name="T9" fmla="*/ 1736704 h 100"/>
                <a:gd name="T10" fmla="*/ 3637248 w 339"/>
                <a:gd name="T11" fmla="*/ 32768 h 100"/>
                <a:gd name="T12" fmla="*/ 3801088 w 339"/>
                <a:gd name="T13" fmla="*/ 0 h 100"/>
                <a:gd name="T14" fmla="*/ 10911744 w 339"/>
                <a:gd name="T15" fmla="*/ 1146880 h 100"/>
                <a:gd name="T16" fmla="*/ 11108352 w 339"/>
                <a:gd name="T17" fmla="*/ 1245184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100"/>
                <a:gd name="T29" fmla="*/ 339 w 339"/>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100">
                  <a:moveTo>
                    <a:pt x="339" y="38"/>
                  </a:moveTo>
                  <a:cubicBezTo>
                    <a:pt x="248" y="100"/>
                    <a:pt x="248" y="100"/>
                    <a:pt x="248" y="100"/>
                  </a:cubicBezTo>
                  <a:cubicBezTo>
                    <a:pt x="146" y="85"/>
                    <a:pt x="15" y="58"/>
                    <a:pt x="7" y="57"/>
                  </a:cubicBezTo>
                  <a:cubicBezTo>
                    <a:pt x="2" y="56"/>
                    <a:pt x="1" y="59"/>
                    <a:pt x="1" y="59"/>
                  </a:cubicBezTo>
                  <a:cubicBezTo>
                    <a:pt x="1" y="59"/>
                    <a:pt x="0" y="55"/>
                    <a:pt x="3" y="53"/>
                  </a:cubicBezTo>
                  <a:cubicBezTo>
                    <a:pt x="6" y="51"/>
                    <a:pt x="106" y="4"/>
                    <a:pt x="111" y="1"/>
                  </a:cubicBezTo>
                  <a:cubicBezTo>
                    <a:pt x="113" y="0"/>
                    <a:pt x="116" y="0"/>
                    <a:pt x="116" y="0"/>
                  </a:cubicBezTo>
                  <a:cubicBezTo>
                    <a:pt x="116" y="0"/>
                    <a:pt x="330" y="34"/>
                    <a:pt x="333" y="35"/>
                  </a:cubicBezTo>
                  <a:cubicBezTo>
                    <a:pt x="337" y="35"/>
                    <a:pt x="339" y="38"/>
                    <a:pt x="339" y="38"/>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1" name="Freeform 257"/>
            <p:cNvSpPr>
              <a:spLocks noChangeAspect="1"/>
            </p:cNvSpPr>
            <p:nvPr/>
          </p:nvSpPr>
          <p:spPr bwMode="auto">
            <a:xfrm>
              <a:off x="4308" y="858"/>
              <a:ext cx="188" cy="128"/>
            </a:xfrm>
            <a:custGeom>
              <a:avLst/>
              <a:gdLst>
                <a:gd name="T0" fmla="*/ 3080192 w 94"/>
                <a:gd name="T1" fmla="*/ 65536 h 64"/>
                <a:gd name="T2" fmla="*/ 3047424 w 94"/>
                <a:gd name="T3" fmla="*/ 0 h 64"/>
                <a:gd name="T4" fmla="*/ 0 w 94"/>
                <a:gd name="T5" fmla="*/ 2064384 h 64"/>
                <a:gd name="T6" fmla="*/ 65536 w 94"/>
                <a:gd name="T7" fmla="*/ 2097152 h 64"/>
                <a:gd name="T8" fmla="*/ 3080192 w 94"/>
                <a:gd name="T9" fmla="*/ 65536 h 64"/>
                <a:gd name="T10" fmla="*/ 0 60000 65536"/>
                <a:gd name="T11" fmla="*/ 0 60000 65536"/>
                <a:gd name="T12" fmla="*/ 0 60000 65536"/>
                <a:gd name="T13" fmla="*/ 0 60000 65536"/>
                <a:gd name="T14" fmla="*/ 0 60000 65536"/>
                <a:gd name="T15" fmla="*/ 0 w 94"/>
                <a:gd name="T16" fmla="*/ 0 h 64"/>
                <a:gd name="T17" fmla="*/ 94 w 94"/>
                <a:gd name="T18" fmla="*/ 64 h 64"/>
              </a:gdLst>
              <a:ahLst/>
              <a:cxnLst>
                <a:cxn ang="T10">
                  <a:pos x="T0" y="T1"/>
                </a:cxn>
                <a:cxn ang="T11">
                  <a:pos x="T2" y="T3"/>
                </a:cxn>
                <a:cxn ang="T12">
                  <a:pos x="T4" y="T5"/>
                </a:cxn>
                <a:cxn ang="T13">
                  <a:pos x="T6" y="T7"/>
                </a:cxn>
                <a:cxn ang="T14">
                  <a:pos x="T8" y="T9"/>
                </a:cxn>
              </a:cxnLst>
              <a:rect l="T15" t="T16" r="T17" b="T18"/>
              <a:pathLst>
                <a:path w="94" h="64">
                  <a:moveTo>
                    <a:pt x="94" y="2"/>
                  </a:moveTo>
                  <a:cubicBezTo>
                    <a:pt x="94" y="1"/>
                    <a:pt x="93" y="0"/>
                    <a:pt x="93" y="0"/>
                  </a:cubicBezTo>
                  <a:cubicBezTo>
                    <a:pt x="89" y="0"/>
                    <a:pt x="0" y="63"/>
                    <a:pt x="0" y="63"/>
                  </a:cubicBezTo>
                  <a:cubicBezTo>
                    <a:pt x="2" y="64"/>
                    <a:pt x="2" y="64"/>
                    <a:pt x="2" y="64"/>
                  </a:cubicBezTo>
                  <a:lnTo>
                    <a:pt x="94" y="2"/>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2" name="Freeform 258"/>
            <p:cNvSpPr>
              <a:spLocks noChangeAspect="1"/>
            </p:cNvSpPr>
            <p:nvPr/>
          </p:nvSpPr>
          <p:spPr bwMode="auto">
            <a:xfrm>
              <a:off x="3820" y="892"/>
              <a:ext cx="498" cy="156"/>
            </a:xfrm>
            <a:custGeom>
              <a:avLst/>
              <a:gdLst>
                <a:gd name="T0" fmla="*/ 8159232 w 249"/>
                <a:gd name="T1" fmla="*/ 1638400 h 78"/>
                <a:gd name="T2" fmla="*/ 8028160 w 249"/>
                <a:gd name="T3" fmla="*/ 1409024 h 78"/>
                <a:gd name="T4" fmla="*/ 196608 w 249"/>
                <a:gd name="T5" fmla="*/ 32768 h 78"/>
                <a:gd name="T6" fmla="*/ 0 w 249"/>
                <a:gd name="T7" fmla="*/ 163840 h 78"/>
                <a:gd name="T8" fmla="*/ 0 w 249"/>
                <a:gd name="T9" fmla="*/ 655360 h 78"/>
                <a:gd name="T10" fmla="*/ 196608 w 249"/>
                <a:gd name="T11" fmla="*/ 1015808 h 78"/>
                <a:gd name="T12" fmla="*/ 7864320 w 249"/>
                <a:gd name="T13" fmla="*/ 2523136 h 78"/>
                <a:gd name="T14" fmla="*/ 8159232 w 249"/>
                <a:gd name="T15" fmla="*/ 2293760 h 78"/>
                <a:gd name="T16" fmla="*/ 8159232 w 249"/>
                <a:gd name="T17" fmla="*/ 1638400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78"/>
                <a:gd name="T29" fmla="*/ 249 w 249"/>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78">
                  <a:moveTo>
                    <a:pt x="249" y="50"/>
                  </a:moveTo>
                  <a:cubicBezTo>
                    <a:pt x="249" y="46"/>
                    <a:pt x="247" y="43"/>
                    <a:pt x="245" y="43"/>
                  </a:cubicBezTo>
                  <a:cubicBezTo>
                    <a:pt x="147" y="28"/>
                    <a:pt x="14" y="3"/>
                    <a:pt x="6" y="1"/>
                  </a:cubicBezTo>
                  <a:cubicBezTo>
                    <a:pt x="0" y="0"/>
                    <a:pt x="0" y="5"/>
                    <a:pt x="0" y="5"/>
                  </a:cubicBezTo>
                  <a:cubicBezTo>
                    <a:pt x="0" y="5"/>
                    <a:pt x="0" y="11"/>
                    <a:pt x="0" y="20"/>
                  </a:cubicBezTo>
                  <a:cubicBezTo>
                    <a:pt x="0" y="29"/>
                    <a:pt x="1" y="29"/>
                    <a:pt x="6" y="31"/>
                  </a:cubicBezTo>
                  <a:cubicBezTo>
                    <a:pt x="8" y="31"/>
                    <a:pt x="210" y="71"/>
                    <a:pt x="240" y="77"/>
                  </a:cubicBezTo>
                  <a:cubicBezTo>
                    <a:pt x="248" y="78"/>
                    <a:pt x="249" y="70"/>
                    <a:pt x="249" y="70"/>
                  </a:cubicBezTo>
                  <a:cubicBezTo>
                    <a:pt x="249" y="70"/>
                    <a:pt x="249" y="55"/>
                    <a:pt x="249" y="50"/>
                  </a:cubicBez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3" name="Freeform 259"/>
            <p:cNvSpPr>
              <a:spLocks noChangeAspect="1"/>
            </p:cNvSpPr>
            <p:nvPr/>
          </p:nvSpPr>
          <p:spPr bwMode="auto">
            <a:xfrm>
              <a:off x="3822" y="898"/>
              <a:ext cx="440" cy="136"/>
            </a:xfrm>
            <a:custGeom>
              <a:avLst/>
              <a:gdLst>
                <a:gd name="T0" fmla="*/ 7176192 w 220"/>
                <a:gd name="T1" fmla="*/ 1409024 h 68"/>
                <a:gd name="T2" fmla="*/ 7077888 w 220"/>
                <a:gd name="T3" fmla="*/ 1212416 h 68"/>
                <a:gd name="T4" fmla="*/ 196608 w 220"/>
                <a:gd name="T5" fmla="*/ 32768 h 68"/>
                <a:gd name="T6" fmla="*/ 0 w 220"/>
                <a:gd name="T7" fmla="*/ 98304 h 68"/>
                <a:gd name="T8" fmla="*/ 0 w 220"/>
                <a:gd name="T9" fmla="*/ 557056 h 68"/>
                <a:gd name="T10" fmla="*/ 163840 w 220"/>
                <a:gd name="T11" fmla="*/ 851968 h 68"/>
                <a:gd name="T12" fmla="*/ 7012352 w 220"/>
                <a:gd name="T13" fmla="*/ 2162688 h 68"/>
                <a:gd name="T14" fmla="*/ 7208960 w 220"/>
                <a:gd name="T15" fmla="*/ 1998848 h 68"/>
                <a:gd name="T16" fmla="*/ 7176192 w 220"/>
                <a:gd name="T17" fmla="*/ 1409024 h 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68"/>
                <a:gd name="T29" fmla="*/ 220 w 220"/>
                <a:gd name="T30" fmla="*/ 68 h 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68">
                  <a:moveTo>
                    <a:pt x="219" y="43"/>
                  </a:moveTo>
                  <a:cubicBezTo>
                    <a:pt x="219" y="40"/>
                    <a:pt x="217" y="37"/>
                    <a:pt x="216" y="37"/>
                  </a:cubicBezTo>
                  <a:cubicBezTo>
                    <a:pt x="129" y="24"/>
                    <a:pt x="13" y="2"/>
                    <a:pt x="6" y="1"/>
                  </a:cubicBezTo>
                  <a:cubicBezTo>
                    <a:pt x="0" y="0"/>
                    <a:pt x="0" y="3"/>
                    <a:pt x="0" y="3"/>
                  </a:cubicBezTo>
                  <a:cubicBezTo>
                    <a:pt x="0" y="3"/>
                    <a:pt x="0" y="9"/>
                    <a:pt x="0" y="17"/>
                  </a:cubicBezTo>
                  <a:cubicBezTo>
                    <a:pt x="0" y="25"/>
                    <a:pt x="1" y="25"/>
                    <a:pt x="5" y="26"/>
                  </a:cubicBezTo>
                  <a:cubicBezTo>
                    <a:pt x="8" y="27"/>
                    <a:pt x="187" y="61"/>
                    <a:pt x="214" y="66"/>
                  </a:cubicBezTo>
                  <a:cubicBezTo>
                    <a:pt x="220" y="68"/>
                    <a:pt x="220" y="61"/>
                    <a:pt x="220" y="61"/>
                  </a:cubicBezTo>
                  <a:cubicBezTo>
                    <a:pt x="220" y="61"/>
                    <a:pt x="219" y="48"/>
                    <a:pt x="219" y="43"/>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0184" name="Freeform 260"/>
            <p:cNvSpPr>
              <a:spLocks noChangeAspect="1"/>
            </p:cNvSpPr>
            <p:nvPr/>
          </p:nvSpPr>
          <p:spPr bwMode="auto">
            <a:xfrm>
              <a:off x="3834" y="91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5" name="Freeform 261"/>
            <p:cNvSpPr>
              <a:spLocks noChangeAspect="1"/>
            </p:cNvSpPr>
            <p:nvPr/>
          </p:nvSpPr>
          <p:spPr bwMode="auto">
            <a:xfrm>
              <a:off x="3846" y="912"/>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6" name="Freeform 262"/>
            <p:cNvSpPr>
              <a:spLocks noChangeAspect="1"/>
            </p:cNvSpPr>
            <p:nvPr/>
          </p:nvSpPr>
          <p:spPr bwMode="auto">
            <a:xfrm>
              <a:off x="3834" y="91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7" name="Freeform 263"/>
            <p:cNvSpPr>
              <a:spLocks noChangeAspect="1"/>
            </p:cNvSpPr>
            <p:nvPr/>
          </p:nvSpPr>
          <p:spPr bwMode="auto">
            <a:xfrm>
              <a:off x="3850" y="91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88" name="Freeform 264"/>
            <p:cNvSpPr>
              <a:spLocks noChangeAspect="1"/>
            </p:cNvSpPr>
            <p:nvPr/>
          </p:nvSpPr>
          <p:spPr bwMode="auto">
            <a:xfrm>
              <a:off x="3862" y="91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89" name="Freeform 265"/>
            <p:cNvSpPr>
              <a:spLocks noChangeAspect="1"/>
            </p:cNvSpPr>
            <p:nvPr/>
          </p:nvSpPr>
          <p:spPr bwMode="auto">
            <a:xfrm>
              <a:off x="3850" y="91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0" name="Freeform 266"/>
            <p:cNvSpPr>
              <a:spLocks noChangeAspect="1"/>
            </p:cNvSpPr>
            <p:nvPr/>
          </p:nvSpPr>
          <p:spPr bwMode="auto">
            <a:xfrm>
              <a:off x="3866" y="916"/>
              <a:ext cx="12" cy="40"/>
            </a:xfrm>
            <a:custGeom>
              <a:avLst/>
              <a:gdLst>
                <a:gd name="T0" fmla="*/ 12 w 12"/>
                <a:gd name="T1" fmla="*/ 40 h 40"/>
                <a:gd name="T2" fmla="*/ 0 w 12"/>
                <a:gd name="T3" fmla="*/ 38 h 40"/>
                <a:gd name="T4" fmla="*/ 0 w 12"/>
                <a:gd name="T5" fmla="*/ 0 h 40"/>
                <a:gd name="T6" fmla="*/ 12 w 12"/>
                <a:gd name="T7" fmla="*/ 4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4"/>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91" name="Freeform 267"/>
            <p:cNvSpPr>
              <a:spLocks noChangeAspect="1"/>
            </p:cNvSpPr>
            <p:nvPr/>
          </p:nvSpPr>
          <p:spPr bwMode="auto">
            <a:xfrm>
              <a:off x="3878" y="91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2" name="Freeform 268"/>
            <p:cNvSpPr>
              <a:spLocks noChangeAspect="1"/>
            </p:cNvSpPr>
            <p:nvPr/>
          </p:nvSpPr>
          <p:spPr bwMode="auto">
            <a:xfrm>
              <a:off x="3866" y="916"/>
              <a:ext cx="14" cy="4"/>
            </a:xfrm>
            <a:custGeom>
              <a:avLst/>
              <a:gdLst>
                <a:gd name="T0" fmla="*/ 12 w 14"/>
                <a:gd name="T1" fmla="*/ 4 h 4"/>
                <a:gd name="T2" fmla="*/ 0 w 14"/>
                <a:gd name="T3" fmla="*/ 2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3" name="Freeform 269"/>
            <p:cNvSpPr>
              <a:spLocks noChangeAspect="1"/>
            </p:cNvSpPr>
            <p:nvPr/>
          </p:nvSpPr>
          <p:spPr bwMode="auto">
            <a:xfrm>
              <a:off x="3882" y="92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94" name="Rectangle 270"/>
            <p:cNvSpPr>
              <a:spLocks noChangeAspect="1" noChangeArrowheads="1"/>
            </p:cNvSpPr>
            <p:nvPr/>
          </p:nvSpPr>
          <p:spPr bwMode="auto">
            <a:xfrm>
              <a:off x="3894" y="922"/>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210195" name="Freeform 271"/>
            <p:cNvSpPr>
              <a:spLocks noChangeAspect="1"/>
            </p:cNvSpPr>
            <p:nvPr/>
          </p:nvSpPr>
          <p:spPr bwMode="auto">
            <a:xfrm>
              <a:off x="3882" y="92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6" name="Freeform 272"/>
            <p:cNvSpPr>
              <a:spLocks noChangeAspect="1"/>
            </p:cNvSpPr>
            <p:nvPr/>
          </p:nvSpPr>
          <p:spPr bwMode="auto">
            <a:xfrm>
              <a:off x="3898" y="924"/>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197" name="Freeform 273"/>
            <p:cNvSpPr>
              <a:spLocks noChangeAspect="1"/>
            </p:cNvSpPr>
            <p:nvPr/>
          </p:nvSpPr>
          <p:spPr bwMode="auto">
            <a:xfrm>
              <a:off x="3910" y="924"/>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8" name="Freeform 274"/>
            <p:cNvSpPr>
              <a:spLocks noChangeAspect="1"/>
            </p:cNvSpPr>
            <p:nvPr/>
          </p:nvSpPr>
          <p:spPr bwMode="auto">
            <a:xfrm>
              <a:off x="3898" y="922"/>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199" name="Freeform 275"/>
            <p:cNvSpPr>
              <a:spLocks noChangeAspect="1"/>
            </p:cNvSpPr>
            <p:nvPr/>
          </p:nvSpPr>
          <p:spPr bwMode="auto">
            <a:xfrm>
              <a:off x="3914" y="926"/>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0" name="Freeform 276"/>
            <p:cNvSpPr>
              <a:spLocks noChangeAspect="1"/>
            </p:cNvSpPr>
            <p:nvPr/>
          </p:nvSpPr>
          <p:spPr bwMode="auto">
            <a:xfrm>
              <a:off x="3926" y="928"/>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1" name="Freeform 277"/>
            <p:cNvSpPr>
              <a:spLocks noChangeAspect="1"/>
            </p:cNvSpPr>
            <p:nvPr/>
          </p:nvSpPr>
          <p:spPr bwMode="auto">
            <a:xfrm>
              <a:off x="3914" y="926"/>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2" name="Freeform 278"/>
            <p:cNvSpPr>
              <a:spLocks noChangeAspect="1"/>
            </p:cNvSpPr>
            <p:nvPr/>
          </p:nvSpPr>
          <p:spPr bwMode="auto">
            <a:xfrm>
              <a:off x="3932" y="93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3" name="Freeform 279"/>
            <p:cNvSpPr>
              <a:spLocks noChangeAspect="1"/>
            </p:cNvSpPr>
            <p:nvPr/>
          </p:nvSpPr>
          <p:spPr bwMode="auto">
            <a:xfrm>
              <a:off x="3944" y="930"/>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4" name="Freeform 280"/>
            <p:cNvSpPr>
              <a:spLocks noChangeAspect="1"/>
            </p:cNvSpPr>
            <p:nvPr/>
          </p:nvSpPr>
          <p:spPr bwMode="auto">
            <a:xfrm>
              <a:off x="3930" y="928"/>
              <a:ext cx="16" cy="4"/>
            </a:xfrm>
            <a:custGeom>
              <a:avLst/>
              <a:gdLst>
                <a:gd name="T0" fmla="*/ 14 w 16"/>
                <a:gd name="T1" fmla="*/ 4 h 4"/>
                <a:gd name="T2" fmla="*/ 0 w 16"/>
                <a:gd name="T3" fmla="*/ 2 h 4"/>
                <a:gd name="T4" fmla="*/ 2 w 16"/>
                <a:gd name="T5" fmla="*/ 0 h 4"/>
                <a:gd name="T6" fmla="*/ 16 w 16"/>
                <a:gd name="T7" fmla="*/ 2 h 4"/>
                <a:gd name="T8" fmla="*/ 14 w 16"/>
                <a:gd name="T9" fmla="*/ 4 h 4"/>
                <a:gd name="T10" fmla="*/ 0 60000 65536"/>
                <a:gd name="T11" fmla="*/ 0 60000 65536"/>
                <a:gd name="T12" fmla="*/ 0 60000 65536"/>
                <a:gd name="T13" fmla="*/ 0 60000 65536"/>
                <a:gd name="T14" fmla="*/ 0 60000 65536"/>
                <a:gd name="T15" fmla="*/ 0 w 16"/>
                <a:gd name="T16" fmla="*/ 0 h 4"/>
                <a:gd name="T17" fmla="*/ 16 w 16"/>
                <a:gd name="T18" fmla="*/ 4 h 4"/>
              </a:gdLst>
              <a:ahLst/>
              <a:cxnLst>
                <a:cxn ang="T10">
                  <a:pos x="T0" y="T1"/>
                </a:cxn>
                <a:cxn ang="T11">
                  <a:pos x="T2" y="T3"/>
                </a:cxn>
                <a:cxn ang="T12">
                  <a:pos x="T4" y="T5"/>
                </a:cxn>
                <a:cxn ang="T13">
                  <a:pos x="T6" y="T7"/>
                </a:cxn>
                <a:cxn ang="T14">
                  <a:pos x="T8" y="T9"/>
                </a:cxn>
              </a:cxnLst>
              <a:rect l="T15" t="T16" r="T17" b="T18"/>
              <a:pathLst>
                <a:path w="16" h="4">
                  <a:moveTo>
                    <a:pt x="14" y="4"/>
                  </a:moveTo>
                  <a:lnTo>
                    <a:pt x="0" y="2"/>
                  </a:lnTo>
                  <a:lnTo>
                    <a:pt x="2" y="0"/>
                  </a:lnTo>
                  <a:lnTo>
                    <a:pt x="16" y="2"/>
                  </a:lnTo>
                  <a:lnTo>
                    <a:pt x="14"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5" name="Freeform 281"/>
            <p:cNvSpPr>
              <a:spLocks noChangeAspect="1"/>
            </p:cNvSpPr>
            <p:nvPr/>
          </p:nvSpPr>
          <p:spPr bwMode="auto">
            <a:xfrm>
              <a:off x="3948" y="932"/>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6" name="Freeform 282"/>
            <p:cNvSpPr>
              <a:spLocks noChangeAspect="1"/>
            </p:cNvSpPr>
            <p:nvPr/>
          </p:nvSpPr>
          <p:spPr bwMode="auto">
            <a:xfrm>
              <a:off x="3960" y="934"/>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7" name="Freeform 283"/>
            <p:cNvSpPr>
              <a:spLocks noChangeAspect="1"/>
            </p:cNvSpPr>
            <p:nvPr/>
          </p:nvSpPr>
          <p:spPr bwMode="auto">
            <a:xfrm>
              <a:off x="3948" y="932"/>
              <a:ext cx="14" cy="2"/>
            </a:xfrm>
            <a:custGeom>
              <a:avLst/>
              <a:gdLst>
                <a:gd name="T0" fmla="*/ 12 w 14"/>
                <a:gd name="T1" fmla="*/ 2 h 2"/>
                <a:gd name="T2" fmla="*/ 0 w 14"/>
                <a:gd name="T3" fmla="*/ 0 h 2"/>
                <a:gd name="T4" fmla="*/ 0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08" name="Freeform 284"/>
            <p:cNvSpPr>
              <a:spLocks noChangeAspect="1"/>
            </p:cNvSpPr>
            <p:nvPr/>
          </p:nvSpPr>
          <p:spPr bwMode="auto">
            <a:xfrm>
              <a:off x="3964" y="936"/>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09" name="Rectangle 285"/>
            <p:cNvSpPr>
              <a:spLocks noChangeAspect="1" noChangeArrowheads="1"/>
            </p:cNvSpPr>
            <p:nvPr/>
          </p:nvSpPr>
          <p:spPr bwMode="auto">
            <a:xfrm>
              <a:off x="3976" y="938"/>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210210" name="Freeform 286"/>
            <p:cNvSpPr>
              <a:spLocks noChangeAspect="1"/>
            </p:cNvSpPr>
            <p:nvPr/>
          </p:nvSpPr>
          <p:spPr bwMode="auto">
            <a:xfrm>
              <a:off x="3964" y="934"/>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1" name="Freeform 287"/>
            <p:cNvSpPr>
              <a:spLocks noChangeAspect="1"/>
            </p:cNvSpPr>
            <p:nvPr/>
          </p:nvSpPr>
          <p:spPr bwMode="auto">
            <a:xfrm>
              <a:off x="3990" y="942"/>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12" name="Freeform 288"/>
            <p:cNvSpPr>
              <a:spLocks noChangeAspect="1"/>
            </p:cNvSpPr>
            <p:nvPr/>
          </p:nvSpPr>
          <p:spPr bwMode="auto">
            <a:xfrm>
              <a:off x="4002" y="94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3" name="Freeform 289"/>
            <p:cNvSpPr>
              <a:spLocks noChangeAspect="1"/>
            </p:cNvSpPr>
            <p:nvPr/>
          </p:nvSpPr>
          <p:spPr bwMode="auto">
            <a:xfrm>
              <a:off x="3990" y="940"/>
              <a:ext cx="14" cy="4"/>
            </a:xfrm>
            <a:custGeom>
              <a:avLst/>
              <a:gdLst>
                <a:gd name="T0" fmla="*/ 12 w 14"/>
                <a:gd name="T1" fmla="*/ 4 h 4"/>
                <a:gd name="T2" fmla="*/ 0 w 14"/>
                <a:gd name="T3" fmla="*/ 2 h 4"/>
                <a:gd name="T4" fmla="*/ 0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0"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4" name="Freeform 290"/>
            <p:cNvSpPr>
              <a:spLocks noChangeAspect="1"/>
            </p:cNvSpPr>
            <p:nvPr/>
          </p:nvSpPr>
          <p:spPr bwMode="auto">
            <a:xfrm>
              <a:off x="4006" y="94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15" name="Freeform 291"/>
            <p:cNvSpPr>
              <a:spLocks noChangeAspect="1"/>
            </p:cNvSpPr>
            <p:nvPr/>
          </p:nvSpPr>
          <p:spPr bwMode="auto">
            <a:xfrm>
              <a:off x="4018" y="94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6" name="Freeform 292"/>
            <p:cNvSpPr>
              <a:spLocks noChangeAspect="1"/>
            </p:cNvSpPr>
            <p:nvPr/>
          </p:nvSpPr>
          <p:spPr bwMode="auto">
            <a:xfrm>
              <a:off x="4006" y="94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7" name="Freeform 293"/>
            <p:cNvSpPr>
              <a:spLocks noChangeAspect="1"/>
            </p:cNvSpPr>
            <p:nvPr/>
          </p:nvSpPr>
          <p:spPr bwMode="auto">
            <a:xfrm>
              <a:off x="4022" y="948"/>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18" name="Freeform 294"/>
            <p:cNvSpPr>
              <a:spLocks noChangeAspect="1"/>
            </p:cNvSpPr>
            <p:nvPr/>
          </p:nvSpPr>
          <p:spPr bwMode="auto">
            <a:xfrm>
              <a:off x="4034" y="94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19" name="Freeform 295"/>
            <p:cNvSpPr>
              <a:spLocks noChangeAspect="1"/>
            </p:cNvSpPr>
            <p:nvPr/>
          </p:nvSpPr>
          <p:spPr bwMode="auto">
            <a:xfrm>
              <a:off x="4022" y="946"/>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0" name="Freeform 296"/>
            <p:cNvSpPr>
              <a:spLocks noChangeAspect="1"/>
            </p:cNvSpPr>
            <p:nvPr/>
          </p:nvSpPr>
          <p:spPr bwMode="auto">
            <a:xfrm>
              <a:off x="4038" y="95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21" name="Freeform 297"/>
            <p:cNvSpPr>
              <a:spLocks noChangeAspect="1"/>
            </p:cNvSpPr>
            <p:nvPr/>
          </p:nvSpPr>
          <p:spPr bwMode="auto">
            <a:xfrm>
              <a:off x="4050" y="95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2" name="Freeform 298"/>
            <p:cNvSpPr>
              <a:spLocks noChangeAspect="1"/>
            </p:cNvSpPr>
            <p:nvPr/>
          </p:nvSpPr>
          <p:spPr bwMode="auto">
            <a:xfrm>
              <a:off x="4038" y="950"/>
              <a:ext cx="14" cy="4"/>
            </a:xfrm>
            <a:custGeom>
              <a:avLst/>
              <a:gdLst>
                <a:gd name="T0" fmla="*/ 12 w 14"/>
                <a:gd name="T1" fmla="*/ 4 h 4"/>
                <a:gd name="T2" fmla="*/ 0 w 14"/>
                <a:gd name="T3" fmla="*/ 0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0"/>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3" name="Freeform 299"/>
            <p:cNvSpPr>
              <a:spLocks noChangeAspect="1"/>
            </p:cNvSpPr>
            <p:nvPr/>
          </p:nvSpPr>
          <p:spPr bwMode="auto">
            <a:xfrm>
              <a:off x="4058" y="970"/>
              <a:ext cx="22" cy="24"/>
            </a:xfrm>
            <a:custGeom>
              <a:avLst/>
              <a:gdLst>
                <a:gd name="T0" fmla="*/ 22 w 22"/>
                <a:gd name="T1" fmla="*/ 24 h 24"/>
                <a:gd name="T2" fmla="*/ 0 w 22"/>
                <a:gd name="T3" fmla="*/ 20 h 24"/>
                <a:gd name="T4" fmla="*/ 0 w 22"/>
                <a:gd name="T5" fmla="*/ 0 h 24"/>
                <a:gd name="T6" fmla="*/ 22 w 22"/>
                <a:gd name="T7" fmla="*/ 4 h 24"/>
                <a:gd name="T8" fmla="*/ 22 w 22"/>
                <a:gd name="T9" fmla="*/ 24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22" y="24"/>
                  </a:moveTo>
                  <a:lnTo>
                    <a:pt x="0" y="20"/>
                  </a:lnTo>
                  <a:lnTo>
                    <a:pt x="0" y="0"/>
                  </a:lnTo>
                  <a:lnTo>
                    <a:pt x="22" y="4"/>
                  </a:lnTo>
                  <a:lnTo>
                    <a:pt x="22" y="24"/>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24" name="Freeform 300"/>
            <p:cNvSpPr>
              <a:spLocks noChangeAspect="1"/>
            </p:cNvSpPr>
            <p:nvPr/>
          </p:nvSpPr>
          <p:spPr bwMode="auto">
            <a:xfrm>
              <a:off x="4078" y="972"/>
              <a:ext cx="2" cy="22"/>
            </a:xfrm>
            <a:custGeom>
              <a:avLst/>
              <a:gdLst>
                <a:gd name="T0" fmla="*/ 2 w 2"/>
                <a:gd name="T1" fmla="*/ 22 h 22"/>
                <a:gd name="T2" fmla="*/ 0 w 2"/>
                <a:gd name="T3" fmla="*/ 22 h 22"/>
                <a:gd name="T4" fmla="*/ 0 w 2"/>
                <a:gd name="T5" fmla="*/ 2 h 22"/>
                <a:gd name="T6" fmla="*/ 2 w 2"/>
                <a:gd name="T7" fmla="*/ 0 h 22"/>
                <a:gd name="T8" fmla="*/ 2 w 2"/>
                <a:gd name="T9" fmla="*/ 22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2"/>
                  </a:moveTo>
                  <a:lnTo>
                    <a:pt x="0" y="22"/>
                  </a:lnTo>
                  <a:lnTo>
                    <a:pt x="0" y="2"/>
                  </a:lnTo>
                  <a:lnTo>
                    <a:pt x="2" y="0"/>
                  </a:lnTo>
                  <a:lnTo>
                    <a:pt x="2"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5" name="Freeform 301"/>
            <p:cNvSpPr>
              <a:spLocks noChangeAspect="1"/>
            </p:cNvSpPr>
            <p:nvPr/>
          </p:nvSpPr>
          <p:spPr bwMode="auto">
            <a:xfrm>
              <a:off x="4058" y="968"/>
              <a:ext cx="22" cy="6"/>
            </a:xfrm>
            <a:custGeom>
              <a:avLst/>
              <a:gdLst>
                <a:gd name="T0" fmla="*/ 20 w 22"/>
                <a:gd name="T1" fmla="*/ 6 h 6"/>
                <a:gd name="T2" fmla="*/ 0 w 22"/>
                <a:gd name="T3" fmla="*/ 2 h 6"/>
                <a:gd name="T4" fmla="*/ 2 w 22"/>
                <a:gd name="T5" fmla="*/ 0 h 6"/>
                <a:gd name="T6" fmla="*/ 22 w 22"/>
                <a:gd name="T7" fmla="*/ 4 h 6"/>
                <a:gd name="T8" fmla="*/ 20 w 22"/>
                <a:gd name="T9" fmla="*/ 6 h 6"/>
                <a:gd name="T10" fmla="*/ 0 60000 65536"/>
                <a:gd name="T11" fmla="*/ 0 60000 65536"/>
                <a:gd name="T12" fmla="*/ 0 60000 65536"/>
                <a:gd name="T13" fmla="*/ 0 60000 65536"/>
                <a:gd name="T14" fmla="*/ 0 60000 65536"/>
                <a:gd name="T15" fmla="*/ 0 w 22"/>
                <a:gd name="T16" fmla="*/ 0 h 6"/>
                <a:gd name="T17" fmla="*/ 22 w 22"/>
                <a:gd name="T18" fmla="*/ 6 h 6"/>
              </a:gdLst>
              <a:ahLst/>
              <a:cxnLst>
                <a:cxn ang="T10">
                  <a:pos x="T0" y="T1"/>
                </a:cxn>
                <a:cxn ang="T11">
                  <a:pos x="T2" y="T3"/>
                </a:cxn>
                <a:cxn ang="T12">
                  <a:pos x="T4" y="T5"/>
                </a:cxn>
                <a:cxn ang="T13">
                  <a:pos x="T6" y="T7"/>
                </a:cxn>
                <a:cxn ang="T14">
                  <a:pos x="T8" y="T9"/>
                </a:cxn>
              </a:cxnLst>
              <a:rect l="T15" t="T16" r="T17" b="T18"/>
              <a:pathLst>
                <a:path w="22" h="6">
                  <a:moveTo>
                    <a:pt x="20" y="6"/>
                  </a:moveTo>
                  <a:lnTo>
                    <a:pt x="0" y="2"/>
                  </a:lnTo>
                  <a:lnTo>
                    <a:pt x="2" y="0"/>
                  </a:lnTo>
                  <a:lnTo>
                    <a:pt x="22" y="4"/>
                  </a:lnTo>
                  <a:lnTo>
                    <a:pt x="20" y="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6" name="Freeform 302"/>
            <p:cNvSpPr>
              <a:spLocks noChangeAspect="1"/>
            </p:cNvSpPr>
            <p:nvPr/>
          </p:nvSpPr>
          <p:spPr bwMode="auto">
            <a:xfrm>
              <a:off x="4062" y="974"/>
              <a:ext cx="14" cy="16"/>
            </a:xfrm>
            <a:custGeom>
              <a:avLst/>
              <a:gdLst>
                <a:gd name="T0" fmla="*/ 229376 w 7"/>
                <a:gd name="T1" fmla="*/ 163840 h 8"/>
                <a:gd name="T2" fmla="*/ 98304 w 7"/>
                <a:gd name="T3" fmla="*/ 229376 h 8"/>
                <a:gd name="T4" fmla="*/ 0 w 7"/>
                <a:gd name="T5" fmla="*/ 98304 h 8"/>
                <a:gd name="T6" fmla="*/ 98304 w 7"/>
                <a:gd name="T7" fmla="*/ 0 h 8"/>
                <a:gd name="T8" fmla="*/ 229376 w 7"/>
                <a:gd name="T9" fmla="*/ 16384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5"/>
                  </a:moveTo>
                  <a:cubicBezTo>
                    <a:pt x="7" y="6"/>
                    <a:pt x="5" y="8"/>
                    <a:pt x="3" y="7"/>
                  </a:cubicBezTo>
                  <a:cubicBezTo>
                    <a:pt x="2" y="7"/>
                    <a:pt x="0" y="5"/>
                    <a:pt x="0" y="3"/>
                  </a:cubicBezTo>
                  <a:cubicBezTo>
                    <a:pt x="0" y="1"/>
                    <a:pt x="2" y="0"/>
                    <a:pt x="3" y="0"/>
                  </a:cubicBezTo>
                  <a:cubicBezTo>
                    <a:pt x="5" y="1"/>
                    <a:pt x="7" y="3"/>
                    <a:pt x="7" y="5"/>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7" name="Freeform 303"/>
            <p:cNvSpPr>
              <a:spLocks noChangeAspect="1" noEditPoints="1"/>
            </p:cNvSpPr>
            <p:nvPr/>
          </p:nvSpPr>
          <p:spPr bwMode="auto">
            <a:xfrm>
              <a:off x="4062" y="976"/>
              <a:ext cx="12" cy="12"/>
            </a:xfrm>
            <a:custGeom>
              <a:avLst/>
              <a:gdLst>
                <a:gd name="T0" fmla="*/ 32768 w 6"/>
                <a:gd name="T1" fmla="*/ 32768 h 6"/>
                <a:gd name="T2" fmla="*/ 0 w 6"/>
                <a:gd name="T3" fmla="*/ 98304 h 6"/>
                <a:gd name="T4" fmla="*/ 98304 w 6"/>
                <a:gd name="T5" fmla="*/ 196608 h 6"/>
                <a:gd name="T6" fmla="*/ 163840 w 6"/>
                <a:gd name="T7" fmla="*/ 163840 h 6"/>
                <a:gd name="T8" fmla="*/ 196608 w 6"/>
                <a:gd name="T9" fmla="*/ 98304 h 6"/>
                <a:gd name="T10" fmla="*/ 98304 w 6"/>
                <a:gd name="T11" fmla="*/ 0 h 6"/>
                <a:gd name="T12" fmla="*/ 32768 w 6"/>
                <a:gd name="T13" fmla="*/ 32768 h 6"/>
                <a:gd name="T14" fmla="*/ 98304 w 6"/>
                <a:gd name="T15" fmla="*/ 131072 h 6"/>
                <a:gd name="T16" fmla="*/ 65536 w 6"/>
                <a:gd name="T17" fmla="*/ 98304 h 6"/>
                <a:gd name="T18" fmla="*/ 65536 w 6"/>
                <a:gd name="T19" fmla="*/ 65536 h 6"/>
                <a:gd name="T20" fmla="*/ 98304 w 6"/>
                <a:gd name="T21" fmla="*/ 65536 h 6"/>
                <a:gd name="T22" fmla="*/ 131072 w 6"/>
                <a:gd name="T23" fmla="*/ 98304 h 6"/>
                <a:gd name="T24" fmla="*/ 131072 w 6"/>
                <a:gd name="T25" fmla="*/ 131072 h 6"/>
                <a:gd name="T26" fmla="*/ 98304 w 6"/>
                <a:gd name="T27" fmla="*/ 13107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1" y="1"/>
                  </a:moveTo>
                  <a:cubicBezTo>
                    <a:pt x="1" y="1"/>
                    <a:pt x="0" y="2"/>
                    <a:pt x="0" y="3"/>
                  </a:cubicBezTo>
                  <a:cubicBezTo>
                    <a:pt x="0" y="4"/>
                    <a:pt x="2" y="6"/>
                    <a:pt x="3" y="6"/>
                  </a:cubicBezTo>
                  <a:cubicBezTo>
                    <a:pt x="4" y="6"/>
                    <a:pt x="4" y="6"/>
                    <a:pt x="5" y="5"/>
                  </a:cubicBezTo>
                  <a:cubicBezTo>
                    <a:pt x="6" y="5"/>
                    <a:pt x="6" y="4"/>
                    <a:pt x="6" y="3"/>
                  </a:cubicBezTo>
                  <a:cubicBezTo>
                    <a:pt x="6" y="2"/>
                    <a:pt x="5" y="0"/>
                    <a:pt x="3" y="0"/>
                  </a:cubicBezTo>
                  <a:cubicBezTo>
                    <a:pt x="2" y="0"/>
                    <a:pt x="2" y="0"/>
                    <a:pt x="1" y="1"/>
                  </a:cubicBezTo>
                  <a:close/>
                  <a:moveTo>
                    <a:pt x="3" y="4"/>
                  </a:moveTo>
                  <a:cubicBezTo>
                    <a:pt x="3" y="4"/>
                    <a:pt x="2" y="3"/>
                    <a:pt x="2" y="3"/>
                  </a:cubicBezTo>
                  <a:cubicBezTo>
                    <a:pt x="2" y="2"/>
                    <a:pt x="2" y="2"/>
                    <a:pt x="2" y="2"/>
                  </a:cubicBezTo>
                  <a:cubicBezTo>
                    <a:pt x="2" y="2"/>
                    <a:pt x="3" y="2"/>
                    <a:pt x="3" y="2"/>
                  </a:cubicBezTo>
                  <a:cubicBezTo>
                    <a:pt x="4" y="2"/>
                    <a:pt x="4" y="3"/>
                    <a:pt x="4" y="3"/>
                  </a:cubicBezTo>
                  <a:cubicBezTo>
                    <a:pt x="4" y="4"/>
                    <a:pt x="4" y="4"/>
                    <a:pt x="4" y="4"/>
                  </a:cubicBezTo>
                  <a:cubicBezTo>
                    <a:pt x="4" y="4"/>
                    <a:pt x="4" y="4"/>
                    <a:pt x="3" y="4"/>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0228" name="Freeform 304"/>
            <p:cNvSpPr>
              <a:spLocks noChangeAspect="1"/>
            </p:cNvSpPr>
            <p:nvPr/>
          </p:nvSpPr>
          <p:spPr bwMode="auto">
            <a:xfrm>
              <a:off x="4064" y="978"/>
              <a:ext cx="8" cy="8"/>
            </a:xfrm>
            <a:custGeom>
              <a:avLst/>
              <a:gdLst>
                <a:gd name="T0" fmla="*/ 131072 w 4"/>
                <a:gd name="T1" fmla="*/ 65536 h 4"/>
                <a:gd name="T2" fmla="*/ 65536 w 4"/>
                <a:gd name="T3" fmla="*/ 131072 h 4"/>
                <a:gd name="T4" fmla="*/ 0 w 4"/>
                <a:gd name="T5" fmla="*/ 65536 h 4"/>
                <a:gd name="T6" fmla="*/ 65536 w 4"/>
                <a:gd name="T7" fmla="*/ 0 h 4"/>
                <a:gd name="T8" fmla="*/ 131072 w 4"/>
                <a:gd name="T9" fmla="*/ 6553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2"/>
                  </a:moveTo>
                  <a:cubicBezTo>
                    <a:pt x="4" y="4"/>
                    <a:pt x="3" y="4"/>
                    <a:pt x="2" y="4"/>
                  </a:cubicBezTo>
                  <a:cubicBezTo>
                    <a:pt x="1" y="4"/>
                    <a:pt x="0" y="3"/>
                    <a:pt x="0" y="2"/>
                  </a:cubicBezTo>
                  <a:cubicBezTo>
                    <a:pt x="0" y="1"/>
                    <a:pt x="1" y="0"/>
                    <a:pt x="2" y="0"/>
                  </a:cubicBezTo>
                  <a:cubicBezTo>
                    <a:pt x="3" y="0"/>
                    <a:pt x="4" y="1"/>
                    <a:pt x="4" y="2"/>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29" name="Freeform 305"/>
            <p:cNvSpPr>
              <a:spLocks noChangeAspect="1"/>
            </p:cNvSpPr>
            <p:nvPr/>
          </p:nvSpPr>
          <p:spPr bwMode="auto">
            <a:xfrm>
              <a:off x="4084" y="974"/>
              <a:ext cx="20" cy="26"/>
            </a:xfrm>
            <a:custGeom>
              <a:avLst/>
              <a:gdLst>
                <a:gd name="T0" fmla="*/ 20 w 20"/>
                <a:gd name="T1" fmla="*/ 26 h 26"/>
                <a:gd name="T2" fmla="*/ 0 w 20"/>
                <a:gd name="T3" fmla="*/ 22 h 26"/>
                <a:gd name="T4" fmla="*/ 0 w 20"/>
                <a:gd name="T5" fmla="*/ 0 h 26"/>
                <a:gd name="T6" fmla="*/ 20 w 20"/>
                <a:gd name="T7" fmla="*/ 4 h 26"/>
                <a:gd name="T8" fmla="*/ 20 w 20"/>
                <a:gd name="T9" fmla="*/ 26 h 26"/>
                <a:gd name="T10" fmla="*/ 0 60000 65536"/>
                <a:gd name="T11" fmla="*/ 0 60000 65536"/>
                <a:gd name="T12" fmla="*/ 0 60000 65536"/>
                <a:gd name="T13" fmla="*/ 0 60000 65536"/>
                <a:gd name="T14" fmla="*/ 0 60000 65536"/>
                <a:gd name="T15" fmla="*/ 0 w 20"/>
                <a:gd name="T16" fmla="*/ 0 h 26"/>
                <a:gd name="T17" fmla="*/ 20 w 20"/>
                <a:gd name="T18" fmla="*/ 26 h 26"/>
              </a:gdLst>
              <a:ahLst/>
              <a:cxnLst>
                <a:cxn ang="T10">
                  <a:pos x="T0" y="T1"/>
                </a:cxn>
                <a:cxn ang="T11">
                  <a:pos x="T2" y="T3"/>
                </a:cxn>
                <a:cxn ang="T12">
                  <a:pos x="T4" y="T5"/>
                </a:cxn>
                <a:cxn ang="T13">
                  <a:pos x="T6" y="T7"/>
                </a:cxn>
                <a:cxn ang="T14">
                  <a:pos x="T8" y="T9"/>
                </a:cxn>
              </a:cxnLst>
              <a:rect l="T15" t="T16" r="T17" b="T18"/>
              <a:pathLst>
                <a:path w="20" h="26">
                  <a:moveTo>
                    <a:pt x="20" y="26"/>
                  </a:moveTo>
                  <a:lnTo>
                    <a:pt x="0" y="22"/>
                  </a:lnTo>
                  <a:lnTo>
                    <a:pt x="0" y="0"/>
                  </a:lnTo>
                  <a:lnTo>
                    <a:pt x="20" y="4"/>
                  </a:lnTo>
                  <a:lnTo>
                    <a:pt x="20" y="26"/>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30" name="Freeform 306"/>
            <p:cNvSpPr>
              <a:spLocks noChangeAspect="1"/>
            </p:cNvSpPr>
            <p:nvPr/>
          </p:nvSpPr>
          <p:spPr bwMode="auto">
            <a:xfrm>
              <a:off x="4104" y="978"/>
              <a:ext cx="2" cy="22"/>
            </a:xfrm>
            <a:custGeom>
              <a:avLst/>
              <a:gdLst>
                <a:gd name="T0" fmla="*/ 2 w 2"/>
                <a:gd name="T1" fmla="*/ 20 h 22"/>
                <a:gd name="T2" fmla="*/ 0 w 2"/>
                <a:gd name="T3" fmla="*/ 22 h 22"/>
                <a:gd name="T4" fmla="*/ 0 w 2"/>
                <a:gd name="T5" fmla="*/ 0 h 22"/>
                <a:gd name="T6" fmla="*/ 2 w 2"/>
                <a:gd name="T7" fmla="*/ 0 h 22"/>
                <a:gd name="T8" fmla="*/ 2 w 2"/>
                <a:gd name="T9" fmla="*/ 20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0"/>
                  </a:moveTo>
                  <a:lnTo>
                    <a:pt x="0" y="22"/>
                  </a:lnTo>
                  <a:lnTo>
                    <a:pt x="0" y="0"/>
                  </a:lnTo>
                  <a:lnTo>
                    <a:pt x="2" y="0"/>
                  </a:lnTo>
                  <a:lnTo>
                    <a:pt x="2" y="20"/>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1" name="Freeform 307"/>
            <p:cNvSpPr>
              <a:spLocks noChangeAspect="1"/>
            </p:cNvSpPr>
            <p:nvPr/>
          </p:nvSpPr>
          <p:spPr bwMode="auto">
            <a:xfrm>
              <a:off x="4084" y="974"/>
              <a:ext cx="22" cy="4"/>
            </a:xfrm>
            <a:custGeom>
              <a:avLst/>
              <a:gdLst>
                <a:gd name="T0" fmla="*/ 20 w 22"/>
                <a:gd name="T1" fmla="*/ 4 h 4"/>
                <a:gd name="T2" fmla="*/ 0 w 22"/>
                <a:gd name="T3" fmla="*/ 0 h 4"/>
                <a:gd name="T4" fmla="*/ 2 w 22"/>
                <a:gd name="T5" fmla="*/ 0 h 4"/>
                <a:gd name="T6" fmla="*/ 22 w 22"/>
                <a:gd name="T7" fmla="*/ 4 h 4"/>
                <a:gd name="T8" fmla="*/ 20 w 22"/>
                <a:gd name="T9" fmla="*/ 4 h 4"/>
                <a:gd name="T10" fmla="*/ 0 60000 65536"/>
                <a:gd name="T11" fmla="*/ 0 60000 65536"/>
                <a:gd name="T12" fmla="*/ 0 60000 65536"/>
                <a:gd name="T13" fmla="*/ 0 60000 65536"/>
                <a:gd name="T14" fmla="*/ 0 60000 65536"/>
                <a:gd name="T15" fmla="*/ 0 w 22"/>
                <a:gd name="T16" fmla="*/ 0 h 4"/>
                <a:gd name="T17" fmla="*/ 22 w 22"/>
                <a:gd name="T18" fmla="*/ 4 h 4"/>
              </a:gdLst>
              <a:ahLst/>
              <a:cxnLst>
                <a:cxn ang="T10">
                  <a:pos x="T0" y="T1"/>
                </a:cxn>
                <a:cxn ang="T11">
                  <a:pos x="T2" y="T3"/>
                </a:cxn>
                <a:cxn ang="T12">
                  <a:pos x="T4" y="T5"/>
                </a:cxn>
                <a:cxn ang="T13">
                  <a:pos x="T6" y="T7"/>
                </a:cxn>
                <a:cxn ang="T14">
                  <a:pos x="T8" y="T9"/>
                </a:cxn>
              </a:cxnLst>
              <a:rect l="T15" t="T16" r="T17" b="T18"/>
              <a:pathLst>
                <a:path w="22" h="4">
                  <a:moveTo>
                    <a:pt x="20" y="4"/>
                  </a:moveTo>
                  <a:lnTo>
                    <a:pt x="0" y="0"/>
                  </a:lnTo>
                  <a:lnTo>
                    <a:pt x="2" y="0"/>
                  </a:lnTo>
                  <a:lnTo>
                    <a:pt x="22" y="4"/>
                  </a:lnTo>
                  <a:lnTo>
                    <a:pt x="20"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2" name="Freeform 308"/>
            <p:cNvSpPr>
              <a:spLocks noChangeAspect="1"/>
            </p:cNvSpPr>
            <p:nvPr/>
          </p:nvSpPr>
          <p:spPr bwMode="auto">
            <a:xfrm>
              <a:off x="4088" y="980"/>
              <a:ext cx="12" cy="14"/>
            </a:xfrm>
            <a:custGeom>
              <a:avLst/>
              <a:gdLst>
                <a:gd name="T0" fmla="*/ 196608 w 6"/>
                <a:gd name="T1" fmla="*/ 131072 h 7"/>
                <a:gd name="T2" fmla="*/ 98304 w 6"/>
                <a:gd name="T3" fmla="*/ 229376 h 7"/>
                <a:gd name="T4" fmla="*/ 0 w 6"/>
                <a:gd name="T5" fmla="*/ 98304 h 7"/>
                <a:gd name="T6" fmla="*/ 98304 w 6"/>
                <a:gd name="T7" fmla="*/ 0 h 7"/>
                <a:gd name="T8" fmla="*/ 196608 w 6"/>
                <a:gd name="T9" fmla="*/ 131072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6" y="4"/>
                  </a:moveTo>
                  <a:cubicBezTo>
                    <a:pt x="6" y="6"/>
                    <a:pt x="5" y="7"/>
                    <a:pt x="3" y="7"/>
                  </a:cubicBezTo>
                  <a:cubicBezTo>
                    <a:pt x="1" y="7"/>
                    <a:pt x="0" y="5"/>
                    <a:pt x="0" y="3"/>
                  </a:cubicBezTo>
                  <a:cubicBezTo>
                    <a:pt x="0" y="1"/>
                    <a:pt x="1" y="0"/>
                    <a:pt x="3" y="0"/>
                  </a:cubicBezTo>
                  <a:cubicBezTo>
                    <a:pt x="5" y="0"/>
                    <a:pt x="6" y="2"/>
                    <a:pt x="6" y="4"/>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3" name="Freeform 309"/>
            <p:cNvSpPr>
              <a:spLocks noChangeAspect="1" noEditPoints="1"/>
            </p:cNvSpPr>
            <p:nvPr/>
          </p:nvSpPr>
          <p:spPr bwMode="auto">
            <a:xfrm>
              <a:off x="4088" y="980"/>
              <a:ext cx="12" cy="14"/>
            </a:xfrm>
            <a:custGeom>
              <a:avLst/>
              <a:gdLst>
                <a:gd name="T0" fmla="*/ 32768 w 6"/>
                <a:gd name="T1" fmla="*/ 32768 h 7"/>
                <a:gd name="T2" fmla="*/ 0 w 6"/>
                <a:gd name="T3" fmla="*/ 98304 h 7"/>
                <a:gd name="T4" fmla="*/ 98304 w 6"/>
                <a:gd name="T5" fmla="*/ 229376 h 7"/>
                <a:gd name="T6" fmla="*/ 163840 w 6"/>
                <a:gd name="T7" fmla="*/ 196608 h 7"/>
                <a:gd name="T8" fmla="*/ 196608 w 6"/>
                <a:gd name="T9" fmla="*/ 131072 h 7"/>
                <a:gd name="T10" fmla="*/ 98304 w 6"/>
                <a:gd name="T11" fmla="*/ 32768 h 7"/>
                <a:gd name="T12" fmla="*/ 32768 w 6"/>
                <a:gd name="T13" fmla="*/ 32768 h 7"/>
                <a:gd name="T14" fmla="*/ 98304 w 6"/>
                <a:gd name="T15" fmla="*/ 163840 h 7"/>
                <a:gd name="T16" fmla="*/ 65536 w 6"/>
                <a:gd name="T17" fmla="*/ 98304 h 7"/>
                <a:gd name="T18" fmla="*/ 65536 w 6"/>
                <a:gd name="T19" fmla="*/ 98304 h 7"/>
                <a:gd name="T20" fmla="*/ 98304 w 6"/>
                <a:gd name="T21" fmla="*/ 65536 h 7"/>
                <a:gd name="T22" fmla="*/ 131072 w 6"/>
                <a:gd name="T23" fmla="*/ 131072 h 7"/>
                <a:gd name="T24" fmla="*/ 131072 w 6"/>
                <a:gd name="T25" fmla="*/ 163840 h 7"/>
                <a:gd name="T26" fmla="*/ 98304 w 6"/>
                <a:gd name="T27" fmla="*/ 16384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7"/>
                <a:gd name="T44" fmla="*/ 6 w 6"/>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7">
                  <a:moveTo>
                    <a:pt x="1" y="1"/>
                  </a:moveTo>
                  <a:cubicBezTo>
                    <a:pt x="0" y="2"/>
                    <a:pt x="0" y="2"/>
                    <a:pt x="0" y="3"/>
                  </a:cubicBezTo>
                  <a:cubicBezTo>
                    <a:pt x="0" y="5"/>
                    <a:pt x="1" y="6"/>
                    <a:pt x="3" y="7"/>
                  </a:cubicBezTo>
                  <a:cubicBezTo>
                    <a:pt x="3" y="7"/>
                    <a:pt x="4" y="6"/>
                    <a:pt x="5" y="6"/>
                  </a:cubicBezTo>
                  <a:cubicBezTo>
                    <a:pt x="5" y="5"/>
                    <a:pt x="6" y="5"/>
                    <a:pt x="6" y="4"/>
                  </a:cubicBezTo>
                  <a:cubicBezTo>
                    <a:pt x="6" y="2"/>
                    <a:pt x="4" y="1"/>
                    <a:pt x="3" y="1"/>
                  </a:cubicBezTo>
                  <a:cubicBezTo>
                    <a:pt x="2" y="0"/>
                    <a:pt x="2" y="1"/>
                    <a:pt x="1" y="1"/>
                  </a:cubicBezTo>
                  <a:close/>
                  <a:moveTo>
                    <a:pt x="3" y="5"/>
                  </a:moveTo>
                  <a:cubicBezTo>
                    <a:pt x="2" y="5"/>
                    <a:pt x="2" y="4"/>
                    <a:pt x="2" y="3"/>
                  </a:cubicBezTo>
                  <a:cubicBezTo>
                    <a:pt x="2" y="3"/>
                    <a:pt x="2" y="3"/>
                    <a:pt x="2" y="3"/>
                  </a:cubicBezTo>
                  <a:cubicBezTo>
                    <a:pt x="2" y="2"/>
                    <a:pt x="2" y="2"/>
                    <a:pt x="3" y="2"/>
                  </a:cubicBezTo>
                  <a:cubicBezTo>
                    <a:pt x="3" y="2"/>
                    <a:pt x="4" y="3"/>
                    <a:pt x="4" y="4"/>
                  </a:cubicBezTo>
                  <a:cubicBezTo>
                    <a:pt x="4" y="4"/>
                    <a:pt x="4" y="4"/>
                    <a:pt x="4" y="5"/>
                  </a:cubicBezTo>
                  <a:cubicBezTo>
                    <a:pt x="4" y="5"/>
                    <a:pt x="3" y="5"/>
                    <a:pt x="3" y="5"/>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210234" name="Freeform 310"/>
            <p:cNvSpPr>
              <a:spLocks noChangeAspect="1"/>
            </p:cNvSpPr>
            <p:nvPr/>
          </p:nvSpPr>
          <p:spPr bwMode="auto">
            <a:xfrm>
              <a:off x="4090" y="982"/>
              <a:ext cx="8" cy="10"/>
            </a:xfrm>
            <a:custGeom>
              <a:avLst/>
              <a:gdLst>
                <a:gd name="T0" fmla="*/ 131072 w 4"/>
                <a:gd name="T1" fmla="*/ 98304 h 5"/>
                <a:gd name="T2" fmla="*/ 65536 w 4"/>
                <a:gd name="T3" fmla="*/ 163840 h 5"/>
                <a:gd name="T4" fmla="*/ 0 w 4"/>
                <a:gd name="T5" fmla="*/ 65536 h 5"/>
                <a:gd name="T6" fmla="*/ 65536 w 4"/>
                <a:gd name="T7" fmla="*/ 0 h 5"/>
                <a:gd name="T8" fmla="*/ 131072 w 4"/>
                <a:gd name="T9" fmla="*/ 98304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cubicBezTo>
                    <a:pt x="4" y="4"/>
                    <a:pt x="3" y="5"/>
                    <a:pt x="2" y="5"/>
                  </a:cubicBezTo>
                  <a:cubicBezTo>
                    <a:pt x="1" y="4"/>
                    <a:pt x="0" y="3"/>
                    <a:pt x="0" y="2"/>
                  </a:cubicBezTo>
                  <a:cubicBezTo>
                    <a:pt x="0" y="1"/>
                    <a:pt x="1" y="0"/>
                    <a:pt x="2" y="0"/>
                  </a:cubicBezTo>
                  <a:cubicBezTo>
                    <a:pt x="3" y="1"/>
                    <a:pt x="4" y="2"/>
                    <a:pt x="4" y="3"/>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5" name="Freeform 311"/>
            <p:cNvSpPr>
              <a:spLocks noChangeAspect="1"/>
            </p:cNvSpPr>
            <p:nvPr/>
          </p:nvSpPr>
          <p:spPr bwMode="auto">
            <a:xfrm>
              <a:off x="4132" y="984"/>
              <a:ext cx="36" cy="28"/>
            </a:xfrm>
            <a:custGeom>
              <a:avLst/>
              <a:gdLst>
                <a:gd name="T0" fmla="*/ 36 w 36"/>
                <a:gd name="T1" fmla="*/ 28 h 28"/>
                <a:gd name="T2" fmla="*/ 0 w 36"/>
                <a:gd name="T3" fmla="*/ 22 h 28"/>
                <a:gd name="T4" fmla="*/ 0 w 36"/>
                <a:gd name="T5" fmla="*/ 0 h 28"/>
                <a:gd name="T6" fmla="*/ 36 w 36"/>
                <a:gd name="T7" fmla="*/ 6 h 28"/>
                <a:gd name="T8" fmla="*/ 36 w 36"/>
                <a:gd name="T9" fmla="*/ 28 h 28"/>
                <a:gd name="T10" fmla="*/ 0 60000 65536"/>
                <a:gd name="T11" fmla="*/ 0 60000 65536"/>
                <a:gd name="T12" fmla="*/ 0 60000 65536"/>
                <a:gd name="T13" fmla="*/ 0 60000 65536"/>
                <a:gd name="T14" fmla="*/ 0 60000 65536"/>
                <a:gd name="T15" fmla="*/ 0 w 36"/>
                <a:gd name="T16" fmla="*/ 0 h 28"/>
                <a:gd name="T17" fmla="*/ 36 w 36"/>
                <a:gd name="T18" fmla="*/ 28 h 28"/>
              </a:gdLst>
              <a:ahLst/>
              <a:cxnLst>
                <a:cxn ang="T10">
                  <a:pos x="T0" y="T1"/>
                </a:cxn>
                <a:cxn ang="T11">
                  <a:pos x="T2" y="T3"/>
                </a:cxn>
                <a:cxn ang="T12">
                  <a:pos x="T4" y="T5"/>
                </a:cxn>
                <a:cxn ang="T13">
                  <a:pos x="T6" y="T7"/>
                </a:cxn>
                <a:cxn ang="T14">
                  <a:pos x="T8" y="T9"/>
                </a:cxn>
              </a:cxnLst>
              <a:rect l="T15" t="T16" r="T17" b="T18"/>
              <a:pathLst>
                <a:path w="36" h="28">
                  <a:moveTo>
                    <a:pt x="36" y="28"/>
                  </a:moveTo>
                  <a:lnTo>
                    <a:pt x="0" y="22"/>
                  </a:lnTo>
                  <a:lnTo>
                    <a:pt x="0" y="0"/>
                  </a:lnTo>
                  <a:lnTo>
                    <a:pt x="36" y="6"/>
                  </a:lnTo>
                  <a:lnTo>
                    <a:pt x="36" y="2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36" name="Freeform 312"/>
            <p:cNvSpPr>
              <a:spLocks noChangeAspect="1"/>
            </p:cNvSpPr>
            <p:nvPr/>
          </p:nvSpPr>
          <p:spPr bwMode="auto">
            <a:xfrm>
              <a:off x="4168" y="98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7" name="Freeform 313"/>
            <p:cNvSpPr>
              <a:spLocks noChangeAspect="1"/>
            </p:cNvSpPr>
            <p:nvPr/>
          </p:nvSpPr>
          <p:spPr bwMode="auto">
            <a:xfrm>
              <a:off x="4132" y="982"/>
              <a:ext cx="40" cy="8"/>
            </a:xfrm>
            <a:custGeom>
              <a:avLst/>
              <a:gdLst>
                <a:gd name="T0" fmla="*/ 36 w 40"/>
                <a:gd name="T1" fmla="*/ 8 h 8"/>
                <a:gd name="T2" fmla="*/ 0 w 40"/>
                <a:gd name="T3" fmla="*/ 2 h 8"/>
                <a:gd name="T4" fmla="*/ 6 w 40"/>
                <a:gd name="T5" fmla="*/ 0 h 8"/>
                <a:gd name="T6" fmla="*/ 40 w 40"/>
                <a:gd name="T7" fmla="*/ 6 h 8"/>
                <a:gd name="T8" fmla="*/ 36 w 40"/>
                <a:gd name="T9" fmla="*/ 8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36" y="8"/>
                  </a:moveTo>
                  <a:lnTo>
                    <a:pt x="0" y="2"/>
                  </a:lnTo>
                  <a:lnTo>
                    <a:pt x="6" y="0"/>
                  </a:lnTo>
                  <a:lnTo>
                    <a:pt x="40" y="6"/>
                  </a:lnTo>
                  <a:lnTo>
                    <a:pt x="36" y="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38" name="Freeform 314"/>
            <p:cNvSpPr>
              <a:spLocks noChangeAspect="1"/>
            </p:cNvSpPr>
            <p:nvPr/>
          </p:nvSpPr>
          <p:spPr bwMode="auto">
            <a:xfrm>
              <a:off x="4180" y="992"/>
              <a:ext cx="34" cy="30"/>
            </a:xfrm>
            <a:custGeom>
              <a:avLst/>
              <a:gdLst>
                <a:gd name="T0" fmla="*/ 34 w 34"/>
                <a:gd name="T1" fmla="*/ 30 h 30"/>
                <a:gd name="T2" fmla="*/ 0 w 34"/>
                <a:gd name="T3" fmla="*/ 22 h 30"/>
                <a:gd name="T4" fmla="*/ 0 w 34"/>
                <a:gd name="T5" fmla="*/ 0 h 30"/>
                <a:gd name="T6" fmla="*/ 34 w 34"/>
                <a:gd name="T7" fmla="*/ 8 h 30"/>
                <a:gd name="T8" fmla="*/ 34 w 34"/>
                <a:gd name="T9" fmla="*/ 30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34" y="30"/>
                  </a:moveTo>
                  <a:lnTo>
                    <a:pt x="0" y="22"/>
                  </a:lnTo>
                  <a:lnTo>
                    <a:pt x="0" y="0"/>
                  </a:lnTo>
                  <a:lnTo>
                    <a:pt x="34" y="8"/>
                  </a:lnTo>
                  <a:lnTo>
                    <a:pt x="34" y="3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210239" name="Freeform 315"/>
            <p:cNvSpPr>
              <a:spLocks noChangeAspect="1"/>
            </p:cNvSpPr>
            <p:nvPr/>
          </p:nvSpPr>
          <p:spPr bwMode="auto">
            <a:xfrm>
              <a:off x="4214" y="99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210240" name="Freeform 316"/>
            <p:cNvSpPr>
              <a:spLocks noChangeAspect="1"/>
            </p:cNvSpPr>
            <p:nvPr/>
          </p:nvSpPr>
          <p:spPr bwMode="auto">
            <a:xfrm>
              <a:off x="4180" y="992"/>
              <a:ext cx="38" cy="8"/>
            </a:xfrm>
            <a:custGeom>
              <a:avLst/>
              <a:gdLst>
                <a:gd name="T0" fmla="*/ 34 w 38"/>
                <a:gd name="T1" fmla="*/ 8 h 8"/>
                <a:gd name="T2" fmla="*/ 0 w 38"/>
                <a:gd name="T3" fmla="*/ 0 h 8"/>
                <a:gd name="T4" fmla="*/ 4 w 38"/>
                <a:gd name="T5" fmla="*/ 0 h 8"/>
                <a:gd name="T6" fmla="*/ 38 w 38"/>
                <a:gd name="T7" fmla="*/ 6 h 8"/>
                <a:gd name="T8" fmla="*/ 34 w 38"/>
                <a:gd name="T9" fmla="*/ 8 h 8"/>
                <a:gd name="T10" fmla="*/ 0 60000 65536"/>
                <a:gd name="T11" fmla="*/ 0 60000 65536"/>
                <a:gd name="T12" fmla="*/ 0 60000 65536"/>
                <a:gd name="T13" fmla="*/ 0 60000 65536"/>
                <a:gd name="T14" fmla="*/ 0 60000 65536"/>
                <a:gd name="T15" fmla="*/ 0 w 38"/>
                <a:gd name="T16" fmla="*/ 0 h 8"/>
                <a:gd name="T17" fmla="*/ 38 w 38"/>
                <a:gd name="T18" fmla="*/ 8 h 8"/>
              </a:gdLst>
              <a:ahLst/>
              <a:cxnLst>
                <a:cxn ang="T10">
                  <a:pos x="T0" y="T1"/>
                </a:cxn>
                <a:cxn ang="T11">
                  <a:pos x="T2" y="T3"/>
                </a:cxn>
                <a:cxn ang="T12">
                  <a:pos x="T4" y="T5"/>
                </a:cxn>
                <a:cxn ang="T13">
                  <a:pos x="T6" y="T7"/>
                </a:cxn>
                <a:cxn ang="T14">
                  <a:pos x="T8" y="T9"/>
                </a:cxn>
              </a:cxnLst>
              <a:rect l="T15" t="T16" r="T17" b="T18"/>
              <a:pathLst>
                <a:path w="38" h="8">
                  <a:moveTo>
                    <a:pt x="34" y="8"/>
                  </a:moveTo>
                  <a:lnTo>
                    <a:pt x="0" y="0"/>
                  </a:lnTo>
                  <a:lnTo>
                    <a:pt x="4" y="0"/>
                  </a:lnTo>
                  <a:lnTo>
                    <a:pt x="38" y="6"/>
                  </a:lnTo>
                  <a:lnTo>
                    <a:pt x="34" y="8"/>
                  </a:lnTo>
                  <a:close/>
                </a:path>
              </a:pathLst>
            </a:custGeom>
            <a:solidFill>
              <a:srgbClr val="456488"/>
            </a:solidFill>
            <a:ln w="9525">
              <a:noFill/>
              <a:round/>
              <a:headEnd/>
              <a:tailEnd/>
            </a:ln>
          </p:spPr>
          <p:txBody>
            <a:bodyPr/>
            <a:lstStyle/>
            <a:p>
              <a:endParaRPr lang="zh-CN" altLang="en-US">
                <a:latin typeface="+mn-lt"/>
                <a:ea typeface="+mn-ea"/>
              </a:endParaRPr>
            </a:p>
          </p:txBody>
        </p:sp>
      </p:grpSp>
      <p:sp>
        <p:nvSpPr>
          <p:cNvPr id="210252" name="TextBox 713"/>
          <p:cNvSpPr txBox="1">
            <a:spLocks noChangeArrowheads="1"/>
          </p:cNvSpPr>
          <p:nvPr/>
        </p:nvSpPr>
        <p:spPr bwMode="auto">
          <a:xfrm>
            <a:off x="5832140" y="4522204"/>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210253" name="TextBox 714"/>
          <p:cNvSpPr txBox="1">
            <a:spLocks noChangeArrowheads="1"/>
          </p:cNvSpPr>
          <p:nvPr/>
        </p:nvSpPr>
        <p:spPr bwMode="auto">
          <a:xfrm>
            <a:off x="4256348" y="4476908"/>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cxnSp>
        <p:nvCxnSpPr>
          <p:cNvPr id="717" name="Straight Arrow Connector 238"/>
          <p:cNvCxnSpPr/>
          <p:nvPr/>
        </p:nvCxnSpPr>
        <p:spPr>
          <a:xfrm flipV="1">
            <a:off x="1762125" y="2210433"/>
            <a:ext cx="857250" cy="75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19" name="Straight Arrow Connector 238"/>
          <p:cNvCxnSpPr/>
          <p:nvPr/>
        </p:nvCxnSpPr>
        <p:spPr>
          <a:xfrm>
            <a:off x="3733800" y="2217948"/>
            <a:ext cx="10668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3" name="Straight Arrow Connector 238"/>
          <p:cNvCxnSpPr/>
          <p:nvPr/>
        </p:nvCxnSpPr>
        <p:spPr>
          <a:xfrm flipH="1">
            <a:off x="5436096" y="2534581"/>
            <a:ext cx="2" cy="72008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2" name="TextBox 391"/>
          <p:cNvSpPr txBox="1">
            <a:spLocks noChangeArrowheads="1"/>
          </p:cNvSpPr>
          <p:nvPr/>
        </p:nvSpPr>
        <p:spPr bwMode="auto">
          <a:xfrm>
            <a:off x="1697587" y="1884200"/>
            <a:ext cx="1244052"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1.</a:t>
            </a:r>
            <a:r>
              <a:rPr lang="zh-CN" altLang="en-US" sz="1200" b="1" dirty="0" smtClean="0">
                <a:solidFill>
                  <a:srgbClr val="0070C0"/>
                </a:solidFill>
                <a:latin typeface="+mn-lt"/>
                <a:ea typeface="+mn-ea"/>
              </a:rPr>
              <a:t>点击登录应用</a:t>
            </a:r>
            <a:endParaRPr lang="zh-CN" altLang="en-US" sz="1200" b="1" dirty="0">
              <a:solidFill>
                <a:srgbClr val="0070C0"/>
              </a:solidFill>
              <a:latin typeface="+mn-lt"/>
              <a:ea typeface="+mn-ea"/>
            </a:endParaRPr>
          </a:p>
        </p:txBody>
      </p:sp>
      <p:sp>
        <p:nvSpPr>
          <p:cNvPr id="404" name="TextBox 403"/>
          <p:cNvSpPr txBox="1">
            <a:spLocks noChangeArrowheads="1"/>
          </p:cNvSpPr>
          <p:nvPr/>
        </p:nvSpPr>
        <p:spPr bwMode="auto">
          <a:xfrm>
            <a:off x="3646804" y="1953096"/>
            <a:ext cx="1381345"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2.</a:t>
            </a:r>
            <a:r>
              <a:rPr lang="zh-CN" altLang="en-US" sz="1200" b="1" dirty="0" smtClean="0">
                <a:solidFill>
                  <a:srgbClr val="0070C0"/>
                </a:solidFill>
                <a:latin typeface="+mn-lt"/>
                <a:ea typeface="+mn-ea"/>
              </a:rPr>
              <a:t>点击登录应用</a:t>
            </a:r>
            <a:endParaRPr lang="zh-CN" altLang="en-US" sz="1200" b="1" dirty="0">
              <a:solidFill>
                <a:srgbClr val="0070C0"/>
              </a:solidFill>
              <a:latin typeface="+mn-lt"/>
              <a:ea typeface="+mn-ea"/>
            </a:endParaRPr>
          </a:p>
        </p:txBody>
      </p:sp>
      <p:cxnSp>
        <p:nvCxnSpPr>
          <p:cNvPr id="366" name="Straight Arrow Connector 238"/>
          <p:cNvCxnSpPr/>
          <p:nvPr/>
        </p:nvCxnSpPr>
        <p:spPr>
          <a:xfrm flipV="1">
            <a:off x="5256076" y="2534580"/>
            <a:ext cx="0" cy="6858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0" name="TextBox 369"/>
          <p:cNvSpPr txBox="1">
            <a:spLocks noChangeArrowheads="1"/>
          </p:cNvSpPr>
          <p:nvPr/>
        </p:nvSpPr>
        <p:spPr bwMode="auto">
          <a:xfrm>
            <a:off x="3557588" y="2337940"/>
            <a:ext cx="1342217"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11.</a:t>
            </a:r>
            <a:r>
              <a:rPr lang="zh-CN" altLang="en-US" sz="1200" b="1" dirty="0" smtClean="0">
                <a:solidFill>
                  <a:srgbClr val="0070C0"/>
                </a:solidFill>
                <a:latin typeface="+mn-lt"/>
                <a:ea typeface="+mn-ea"/>
              </a:rPr>
              <a:t>返回登录信息</a:t>
            </a:r>
            <a:endParaRPr lang="zh-CN" altLang="en-US" sz="1200" b="1" dirty="0">
              <a:solidFill>
                <a:srgbClr val="0070C0"/>
              </a:solidFill>
              <a:latin typeface="+mn-lt"/>
              <a:ea typeface="+mn-ea"/>
            </a:endParaRPr>
          </a:p>
        </p:txBody>
      </p:sp>
      <p:cxnSp>
        <p:nvCxnSpPr>
          <p:cNvPr id="371" name="Straight Arrow Connector 238"/>
          <p:cNvCxnSpPr/>
          <p:nvPr/>
        </p:nvCxnSpPr>
        <p:spPr>
          <a:xfrm flipH="1">
            <a:off x="3707904" y="2325960"/>
            <a:ext cx="105336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6" name="TextBox 375"/>
          <p:cNvSpPr txBox="1">
            <a:spLocks noChangeArrowheads="1"/>
          </p:cNvSpPr>
          <p:nvPr/>
        </p:nvSpPr>
        <p:spPr bwMode="auto">
          <a:xfrm>
            <a:off x="1592958" y="2391309"/>
            <a:ext cx="1320744"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12.</a:t>
            </a:r>
            <a:r>
              <a:rPr lang="zh-CN" altLang="en-US" sz="1200" b="1" dirty="0" smtClean="0">
                <a:solidFill>
                  <a:srgbClr val="0070C0"/>
                </a:solidFill>
                <a:latin typeface="+mn-lt"/>
                <a:ea typeface="+mn-ea"/>
              </a:rPr>
              <a:t>返回登录信息</a:t>
            </a:r>
            <a:endParaRPr lang="zh-CN" altLang="en-US" sz="1200" b="1" dirty="0">
              <a:solidFill>
                <a:srgbClr val="0070C0"/>
              </a:solidFill>
              <a:latin typeface="+mn-lt"/>
              <a:ea typeface="+mn-ea"/>
            </a:endParaRPr>
          </a:p>
        </p:txBody>
      </p:sp>
      <p:cxnSp>
        <p:nvCxnSpPr>
          <p:cNvPr id="377" name="Straight Arrow Connector 238"/>
          <p:cNvCxnSpPr/>
          <p:nvPr/>
        </p:nvCxnSpPr>
        <p:spPr>
          <a:xfrm flipH="1">
            <a:off x="1691680" y="2325960"/>
            <a:ext cx="9001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8" name="Straight Arrow Connector 238"/>
          <p:cNvCxnSpPr/>
          <p:nvPr/>
        </p:nvCxnSpPr>
        <p:spPr>
          <a:xfrm flipV="1">
            <a:off x="2519772" y="4270177"/>
            <a:ext cx="1368152" cy="4606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59" name="TextBox 358"/>
          <p:cNvSpPr txBox="1">
            <a:spLocks noChangeArrowheads="1"/>
          </p:cNvSpPr>
          <p:nvPr/>
        </p:nvSpPr>
        <p:spPr bwMode="auto">
          <a:xfrm rot="20790417">
            <a:off x="2534362" y="4225843"/>
            <a:ext cx="1210281"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6.</a:t>
            </a:r>
            <a:r>
              <a:rPr lang="zh-CN" altLang="en-US" sz="1200" b="1" dirty="0" smtClean="0">
                <a:solidFill>
                  <a:srgbClr val="0070C0"/>
                </a:solidFill>
                <a:latin typeface="+mn-lt"/>
                <a:ea typeface="+mn-ea"/>
              </a:rPr>
              <a:t>预连接成功</a:t>
            </a:r>
            <a:endParaRPr lang="zh-CN" altLang="en-US" sz="1200" b="1" dirty="0">
              <a:solidFill>
                <a:srgbClr val="0070C0"/>
              </a:solidFill>
              <a:latin typeface="+mn-lt"/>
              <a:ea typeface="+mn-ea"/>
            </a:endParaRPr>
          </a:p>
        </p:txBody>
      </p:sp>
      <p:sp>
        <p:nvSpPr>
          <p:cNvPr id="360" name="TextBox 359"/>
          <p:cNvSpPr txBox="1">
            <a:spLocks noChangeArrowheads="1"/>
          </p:cNvSpPr>
          <p:nvPr/>
        </p:nvSpPr>
        <p:spPr bwMode="auto">
          <a:xfrm rot="20784240">
            <a:off x="2789301" y="4643497"/>
            <a:ext cx="1364094"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7.</a:t>
            </a:r>
            <a:r>
              <a:rPr lang="zh-CN" altLang="en-US" sz="1200" b="1" dirty="0" smtClean="0">
                <a:solidFill>
                  <a:srgbClr val="0070C0"/>
                </a:solidFill>
                <a:latin typeface="+mn-lt"/>
                <a:ea typeface="+mn-ea"/>
              </a:rPr>
              <a:t>预连接请求</a:t>
            </a:r>
            <a:endParaRPr lang="zh-CN" altLang="en-US" sz="1200" b="1" dirty="0">
              <a:solidFill>
                <a:srgbClr val="0070C0"/>
              </a:solidFill>
              <a:latin typeface="+mn-lt"/>
              <a:ea typeface="+mn-ea"/>
            </a:endParaRPr>
          </a:p>
        </p:txBody>
      </p:sp>
      <p:cxnSp>
        <p:nvCxnSpPr>
          <p:cNvPr id="361" name="Straight Arrow Connector 238"/>
          <p:cNvCxnSpPr/>
          <p:nvPr/>
        </p:nvCxnSpPr>
        <p:spPr>
          <a:xfrm flipH="1">
            <a:off x="2591780" y="4450197"/>
            <a:ext cx="1332148" cy="42464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8" name="Straight Arrow Connector 238"/>
          <p:cNvCxnSpPr/>
          <p:nvPr/>
        </p:nvCxnSpPr>
        <p:spPr>
          <a:xfrm>
            <a:off x="6624228" y="4342185"/>
            <a:ext cx="1116124" cy="4606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9" name="TextBox 378"/>
          <p:cNvSpPr txBox="1">
            <a:spLocks noChangeArrowheads="1"/>
          </p:cNvSpPr>
          <p:nvPr/>
        </p:nvSpPr>
        <p:spPr bwMode="auto">
          <a:xfrm rot="1054961">
            <a:off x="6658788" y="4300848"/>
            <a:ext cx="1270866"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8.</a:t>
            </a:r>
            <a:r>
              <a:rPr lang="zh-CN" altLang="en-US" sz="1200" b="1" dirty="0" smtClean="0">
                <a:solidFill>
                  <a:srgbClr val="0070C0"/>
                </a:solidFill>
                <a:latin typeface="+mn-lt"/>
                <a:ea typeface="+mn-ea"/>
              </a:rPr>
              <a:t>验证</a:t>
            </a:r>
            <a:r>
              <a:rPr lang="en-US" altLang="zh-CN" sz="1200" b="1" dirty="0" smtClean="0">
                <a:solidFill>
                  <a:srgbClr val="0070C0"/>
                </a:solidFill>
                <a:latin typeface="+mn-lt"/>
                <a:ea typeface="+mn-ea"/>
              </a:rPr>
              <a:t>License</a:t>
            </a:r>
            <a:endParaRPr lang="zh-CN" altLang="en-US" sz="1200" b="1" dirty="0">
              <a:solidFill>
                <a:srgbClr val="0070C0"/>
              </a:solidFill>
              <a:latin typeface="+mn-lt"/>
              <a:ea typeface="+mn-ea"/>
            </a:endParaRPr>
          </a:p>
        </p:txBody>
      </p:sp>
      <p:grpSp>
        <p:nvGrpSpPr>
          <p:cNvPr id="23" name="Group 360"/>
          <p:cNvGrpSpPr>
            <a:grpSpLocks/>
          </p:cNvGrpSpPr>
          <p:nvPr/>
        </p:nvGrpSpPr>
        <p:grpSpPr bwMode="auto">
          <a:xfrm>
            <a:off x="5105400" y="3210490"/>
            <a:ext cx="527050" cy="692150"/>
            <a:chOff x="2450" y="2494"/>
            <a:chExt cx="496" cy="652"/>
          </a:xfrm>
        </p:grpSpPr>
        <p:sp>
          <p:nvSpPr>
            <p:cNvPr id="34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4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4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4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4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5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5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53"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89" name="TextBox 702"/>
          <p:cNvSpPr txBox="1">
            <a:spLocks noChangeArrowheads="1"/>
          </p:cNvSpPr>
          <p:nvPr/>
        </p:nvSpPr>
        <p:spPr bwMode="auto">
          <a:xfrm>
            <a:off x="2472754" y="2628653"/>
            <a:ext cx="1223413" cy="646331"/>
          </a:xfrm>
          <a:prstGeom prst="rect">
            <a:avLst/>
          </a:prstGeom>
          <a:noFill/>
          <a:ln w="9525">
            <a:noFill/>
            <a:miter lim="800000"/>
            <a:headEnd/>
            <a:tailEnd/>
          </a:ln>
        </p:spPr>
        <p:txBody>
          <a:bodyPr wrap="none">
            <a:spAutoFit/>
          </a:bodyPr>
          <a:lstStyle/>
          <a:p>
            <a:pPr algn="ctr"/>
            <a:r>
              <a:rPr lang="en-US" altLang="zh-CN" sz="1800" dirty="0" smtClean="0">
                <a:solidFill>
                  <a:schemeClr val="tx1"/>
                </a:solidFill>
                <a:latin typeface="+mn-lt"/>
                <a:ea typeface="+mn-ea"/>
              </a:rPr>
              <a:t>SVN</a:t>
            </a:r>
          </a:p>
          <a:p>
            <a:pPr algn="ctr"/>
            <a:r>
              <a:rPr lang="en-US" altLang="zh-CN" sz="1800" dirty="0" smtClean="0">
                <a:solidFill>
                  <a:schemeClr val="tx1"/>
                </a:solidFill>
                <a:latin typeface="+mn-lt"/>
                <a:ea typeface="+mn-ea"/>
              </a:rPr>
              <a:t>(v</a:t>
            </a:r>
            <a:r>
              <a:rPr lang="en-GB" altLang="zh-CN" sz="1800" dirty="0" smtClean="0">
                <a:latin typeface="+mn-lt"/>
                <a:ea typeface="+mn-ea"/>
              </a:rPr>
              <a:t>AG/</a:t>
            </a:r>
            <a:r>
              <a:rPr lang="en-GB" altLang="zh-CN" sz="1800" dirty="0" err="1" smtClean="0">
                <a:latin typeface="+mn-lt"/>
                <a:ea typeface="+mn-ea"/>
              </a:rPr>
              <a:t>vLB</a:t>
            </a:r>
            <a:r>
              <a:rPr lang="en-GB" altLang="zh-CN" sz="1800" dirty="0">
                <a:solidFill>
                  <a:schemeClr val="tx1"/>
                </a:solidFill>
                <a:latin typeface="+mn-lt"/>
                <a:ea typeface="+mn-ea"/>
              </a:rPr>
              <a:t>)</a:t>
            </a:r>
            <a:endParaRPr lang="en-US" altLang="zh-CN" sz="1800" dirty="0">
              <a:solidFill>
                <a:schemeClr val="tx1"/>
              </a:solidFill>
              <a:latin typeface="+mn-lt"/>
              <a:ea typeface="+mn-ea"/>
            </a:endParaRPr>
          </a:p>
        </p:txBody>
      </p:sp>
      <p:grpSp>
        <p:nvGrpSpPr>
          <p:cNvPr id="24" name="Group 360"/>
          <p:cNvGrpSpPr>
            <a:grpSpLocks/>
          </p:cNvGrpSpPr>
          <p:nvPr/>
        </p:nvGrpSpPr>
        <p:grpSpPr bwMode="auto">
          <a:xfrm>
            <a:off x="5894710" y="4279759"/>
            <a:ext cx="527050" cy="692150"/>
            <a:chOff x="2450" y="2494"/>
            <a:chExt cx="496" cy="652"/>
          </a:xfrm>
        </p:grpSpPr>
        <p:sp>
          <p:nvSpPr>
            <p:cNvPr id="356"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57"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6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63"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68"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69"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72"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73"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74"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5" name="Group 360"/>
          <p:cNvGrpSpPr>
            <a:grpSpLocks/>
          </p:cNvGrpSpPr>
          <p:nvPr/>
        </p:nvGrpSpPr>
        <p:grpSpPr bwMode="auto">
          <a:xfrm>
            <a:off x="4332982" y="4301969"/>
            <a:ext cx="527050" cy="692150"/>
            <a:chOff x="2450" y="2494"/>
            <a:chExt cx="496" cy="652"/>
          </a:xfrm>
        </p:grpSpPr>
        <p:sp>
          <p:nvSpPr>
            <p:cNvPr id="380"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81"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8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4"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85"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86"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7"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8"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90"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91" name="TextBox 713"/>
          <p:cNvSpPr txBox="1">
            <a:spLocks noChangeArrowheads="1"/>
          </p:cNvSpPr>
          <p:nvPr/>
        </p:nvSpPr>
        <p:spPr bwMode="auto">
          <a:xfrm>
            <a:off x="5112060" y="3847711"/>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93" name="上弧形箭头 392"/>
          <p:cNvSpPr/>
          <p:nvPr/>
        </p:nvSpPr>
        <p:spPr bwMode="auto">
          <a:xfrm rot="18859667">
            <a:off x="4222347" y="3794875"/>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94" name="上弧形箭头 393"/>
          <p:cNvSpPr/>
          <p:nvPr/>
        </p:nvSpPr>
        <p:spPr bwMode="auto">
          <a:xfrm rot="2431111">
            <a:off x="5644990" y="3810064"/>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95" name="上弧形箭头 394"/>
          <p:cNvSpPr/>
          <p:nvPr/>
        </p:nvSpPr>
        <p:spPr bwMode="auto">
          <a:xfrm rot="10800000">
            <a:off x="4877577" y="4639798"/>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96" name="TextBox 713"/>
          <p:cNvSpPr txBox="1">
            <a:spLocks noChangeArrowheads="1"/>
          </p:cNvSpPr>
          <p:nvPr/>
        </p:nvSpPr>
        <p:spPr bwMode="auto">
          <a:xfrm>
            <a:off x="5843580" y="4894191"/>
            <a:ext cx="692818" cy="369332"/>
          </a:xfrm>
          <a:prstGeom prst="rect">
            <a:avLst/>
          </a:prstGeom>
          <a:noFill/>
          <a:ln w="9525">
            <a:noFill/>
            <a:miter lim="800000"/>
            <a:headEnd/>
            <a:tailEnd/>
          </a:ln>
        </p:spPr>
        <p:txBody>
          <a:bodyPr wrap="squar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97" name="TextBox 713"/>
          <p:cNvSpPr txBox="1">
            <a:spLocks noChangeArrowheads="1"/>
          </p:cNvSpPr>
          <p:nvPr/>
        </p:nvSpPr>
        <p:spPr bwMode="auto">
          <a:xfrm>
            <a:off x="4251000" y="4894191"/>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67" name="TextBox 366"/>
          <p:cNvSpPr txBox="1"/>
          <p:nvPr/>
        </p:nvSpPr>
        <p:spPr>
          <a:xfrm>
            <a:off x="4564629" y="3523009"/>
            <a:ext cx="1881060" cy="461665"/>
          </a:xfrm>
          <a:prstGeom prst="rect">
            <a:avLst/>
          </a:prstGeom>
          <a:noFill/>
        </p:spPr>
        <p:txBody>
          <a:bodyPr wrap="square" rtlCol="0">
            <a:spAutoFit/>
          </a:bodyPr>
          <a:lstStyle/>
          <a:p>
            <a:r>
              <a:rPr lang="en-US" altLang="zh-CN" sz="1200" b="1" dirty="0" smtClean="0">
                <a:solidFill>
                  <a:srgbClr val="0070C0"/>
                </a:solidFill>
                <a:latin typeface="+mn-lt"/>
                <a:ea typeface="+mn-ea"/>
              </a:rPr>
              <a:t>9.</a:t>
            </a:r>
            <a:r>
              <a:rPr lang="zh-CN" altLang="en-US" sz="1200" b="1" dirty="0" smtClean="0">
                <a:solidFill>
                  <a:srgbClr val="0070C0"/>
                </a:solidFill>
                <a:latin typeface="+mn-lt"/>
                <a:ea typeface="+mn-ea"/>
              </a:rPr>
              <a:t>生成</a:t>
            </a:r>
            <a:r>
              <a:rPr lang="en-US" altLang="zh-CN" sz="1200" b="1" dirty="0" smtClean="0">
                <a:solidFill>
                  <a:srgbClr val="0070C0"/>
                </a:solidFill>
                <a:latin typeface="+mn-lt"/>
                <a:ea typeface="+mn-ea"/>
              </a:rPr>
              <a:t>login Ticket</a:t>
            </a:r>
          </a:p>
          <a:p>
            <a:r>
              <a:rPr lang="zh-CN" altLang="en-US" sz="1200" b="1" dirty="0" smtClean="0">
                <a:solidFill>
                  <a:srgbClr val="0070C0"/>
                </a:solidFill>
                <a:latin typeface="+mn-lt"/>
                <a:ea typeface="+mn-ea"/>
              </a:rPr>
              <a:t>  生成</a:t>
            </a:r>
            <a:r>
              <a:rPr lang="en-US" altLang="zh-CN" sz="1200" b="1" dirty="0" err="1" smtClean="0">
                <a:solidFill>
                  <a:srgbClr val="0070C0"/>
                </a:solidFill>
                <a:latin typeface="+mn-lt"/>
                <a:ea typeface="+mn-ea"/>
              </a:rPr>
              <a:t>LoginInfo</a:t>
            </a:r>
            <a:r>
              <a:rPr lang="en-US" altLang="zh-CN" sz="1200" b="1" dirty="0" smtClean="0">
                <a:solidFill>
                  <a:srgbClr val="0070C0"/>
                </a:solidFill>
                <a:latin typeface="+mn-lt"/>
                <a:ea typeface="+mn-ea"/>
              </a:rPr>
              <a:t> Ticket</a:t>
            </a:r>
            <a:endParaRPr lang="zh-CN" altLang="en-US" sz="1200" b="1" dirty="0" smtClean="0">
              <a:solidFill>
                <a:srgbClr val="0070C0"/>
              </a:solidFill>
              <a:latin typeface="+mn-lt"/>
              <a:ea typeface="+mn-ea"/>
            </a:endParaRPr>
          </a:p>
        </p:txBody>
      </p:sp>
      <p:sp>
        <p:nvSpPr>
          <p:cNvPr id="398" name="Rectangle 2"/>
          <p:cNvSpPr txBox="1">
            <a:spLocks noChangeArrowheads="1"/>
          </p:cNvSpPr>
          <p:nvPr/>
        </p:nvSpPr>
        <p:spPr>
          <a:xfrm>
            <a:off x="500821" y="0"/>
            <a:ext cx="7696200" cy="544513"/>
          </a:xfrm>
          <a:prstGeom prst="rect">
            <a:avLst/>
          </a:prstGeom>
        </p:spPr>
        <p:txBody>
          <a:bodyPr lIns="91440" tIns="45720" rIns="91440" bIns="45720">
            <a:noAutofit/>
          </a:bodyPr>
          <a:lstStyle/>
          <a:p>
            <a:pPr lvl="0" eaLnBrk="0" hangingPunct="0"/>
            <a:endParaRPr lang="zh-CN" altLang="en-US" sz="3500" dirty="0" smtClean="0">
              <a:solidFill>
                <a:srgbClr val="990000"/>
              </a:solidFill>
              <a:latin typeface="微软雅黑" pitchFamily="34" charset="-122"/>
              <a:ea typeface="+mj-ea"/>
              <a:cs typeface="+mj-cs"/>
            </a:endParaRPr>
          </a:p>
        </p:txBody>
      </p:sp>
      <p:cxnSp>
        <p:nvCxnSpPr>
          <p:cNvPr id="364" name="Straight Arrow Connector 238"/>
          <p:cNvCxnSpPr/>
          <p:nvPr/>
        </p:nvCxnSpPr>
        <p:spPr>
          <a:xfrm flipV="1">
            <a:off x="5868144" y="2895563"/>
            <a:ext cx="1692188" cy="6480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75" name="TextBox 374"/>
          <p:cNvSpPr txBox="1">
            <a:spLocks noChangeArrowheads="1"/>
          </p:cNvSpPr>
          <p:nvPr/>
        </p:nvSpPr>
        <p:spPr bwMode="auto">
          <a:xfrm rot="20542239">
            <a:off x="5704581" y="2787911"/>
            <a:ext cx="2724912"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4.</a:t>
            </a:r>
            <a:r>
              <a:rPr lang="zh-CN" altLang="en-US" sz="1200" b="1" dirty="0" smtClean="0">
                <a:solidFill>
                  <a:srgbClr val="0070C0"/>
                </a:solidFill>
                <a:latin typeface="+mn-lt"/>
                <a:ea typeface="+mn-ea"/>
              </a:rPr>
              <a:t>根据应用组和负载均衡选择</a:t>
            </a:r>
            <a:r>
              <a:rPr lang="en-US" altLang="zh-CN" sz="1200" b="1" dirty="0" smtClean="0">
                <a:solidFill>
                  <a:srgbClr val="0070C0"/>
                </a:solidFill>
                <a:latin typeface="+mn-lt"/>
                <a:ea typeface="+mn-ea"/>
              </a:rPr>
              <a:t>APS</a:t>
            </a:r>
            <a:endParaRPr lang="zh-CN" altLang="en-US" sz="1200" b="1" dirty="0">
              <a:solidFill>
                <a:srgbClr val="0070C0"/>
              </a:solidFill>
              <a:latin typeface="+mn-lt"/>
              <a:ea typeface="+mn-ea"/>
            </a:endParaRPr>
          </a:p>
        </p:txBody>
      </p:sp>
      <p:sp>
        <p:nvSpPr>
          <p:cNvPr id="399" name="TextBox 398"/>
          <p:cNvSpPr txBox="1">
            <a:spLocks noChangeArrowheads="1"/>
          </p:cNvSpPr>
          <p:nvPr/>
        </p:nvSpPr>
        <p:spPr bwMode="auto">
          <a:xfrm rot="20519498">
            <a:off x="6459725" y="3264132"/>
            <a:ext cx="1350619" cy="276999"/>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5.APS</a:t>
            </a:r>
            <a:r>
              <a:rPr lang="zh-CN" altLang="en-US" sz="1200" b="1" dirty="0" smtClean="0">
                <a:solidFill>
                  <a:srgbClr val="0070C0"/>
                </a:solidFill>
                <a:latin typeface="+mn-lt"/>
                <a:ea typeface="+mn-ea"/>
              </a:rPr>
              <a:t>服务器</a:t>
            </a:r>
            <a:r>
              <a:rPr lang="en-US" altLang="zh-CN" sz="1200" b="1" dirty="0" smtClean="0">
                <a:solidFill>
                  <a:srgbClr val="0070C0"/>
                </a:solidFill>
                <a:latin typeface="+mn-lt"/>
                <a:ea typeface="+mn-ea"/>
              </a:rPr>
              <a:t>IP</a:t>
            </a:r>
            <a:endParaRPr lang="zh-CN" altLang="en-US" sz="1200" b="1" dirty="0">
              <a:solidFill>
                <a:srgbClr val="0070C0"/>
              </a:solidFill>
              <a:latin typeface="+mn-lt"/>
              <a:ea typeface="+mn-ea"/>
            </a:endParaRPr>
          </a:p>
        </p:txBody>
      </p:sp>
      <p:cxnSp>
        <p:nvCxnSpPr>
          <p:cNvPr id="400" name="Straight Arrow Connector 238"/>
          <p:cNvCxnSpPr/>
          <p:nvPr/>
        </p:nvCxnSpPr>
        <p:spPr>
          <a:xfrm flipH="1">
            <a:off x="5940152" y="3039579"/>
            <a:ext cx="1656184" cy="6480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16" name="TextBox 415"/>
          <p:cNvSpPr txBox="1">
            <a:spLocks noChangeArrowheads="1"/>
          </p:cNvSpPr>
          <p:nvPr/>
        </p:nvSpPr>
        <p:spPr bwMode="auto">
          <a:xfrm rot="5400000">
            <a:off x="5048087" y="2753613"/>
            <a:ext cx="1242648"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3.</a:t>
            </a:r>
            <a:r>
              <a:rPr lang="zh-CN" altLang="en-US" sz="1200" b="1" dirty="0" smtClean="0">
                <a:solidFill>
                  <a:srgbClr val="0070C0"/>
                </a:solidFill>
                <a:latin typeface="+mn-lt"/>
                <a:ea typeface="+mn-ea"/>
              </a:rPr>
              <a:t>获取登录信息</a:t>
            </a:r>
            <a:endParaRPr lang="zh-CN" altLang="en-US" sz="1200" b="1" dirty="0">
              <a:solidFill>
                <a:srgbClr val="0070C0"/>
              </a:solidFill>
              <a:latin typeface="+mn-lt"/>
              <a:ea typeface="+mn-ea"/>
            </a:endParaRPr>
          </a:p>
        </p:txBody>
      </p:sp>
      <p:sp>
        <p:nvSpPr>
          <p:cNvPr id="365" name="TextBox 364"/>
          <p:cNvSpPr txBox="1">
            <a:spLocks noChangeArrowheads="1"/>
          </p:cNvSpPr>
          <p:nvPr/>
        </p:nvSpPr>
        <p:spPr bwMode="auto">
          <a:xfrm rot="5400000">
            <a:off x="4303894" y="2802132"/>
            <a:ext cx="1332416"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10.</a:t>
            </a:r>
            <a:r>
              <a:rPr lang="zh-CN" altLang="en-US" sz="1200" b="1" dirty="0" smtClean="0">
                <a:solidFill>
                  <a:srgbClr val="0070C0"/>
                </a:solidFill>
                <a:latin typeface="+mn-lt"/>
                <a:ea typeface="+mn-ea"/>
              </a:rPr>
              <a:t>返回登录信息</a:t>
            </a:r>
            <a:endParaRPr lang="zh-CN" altLang="en-US" sz="1200" b="1" dirty="0">
              <a:solidFill>
                <a:srgbClr val="0070C0"/>
              </a:solidFill>
              <a:latin typeface="+mn-lt"/>
              <a:ea typeface="+mn-ea"/>
            </a:endParaRPr>
          </a:p>
        </p:txBody>
      </p:sp>
      <p:sp>
        <p:nvSpPr>
          <p:cNvPr id="401" name="标题 400"/>
          <p:cNvSpPr>
            <a:spLocks noGrp="1"/>
          </p:cNvSpPr>
          <p:nvPr>
            <p:ph type="title"/>
          </p:nvPr>
        </p:nvSpPr>
        <p:spPr/>
        <p:txBody>
          <a:bodyPr/>
          <a:lstStyle/>
          <a:p>
            <a:pPr lvl="0"/>
            <a:r>
              <a:rPr lang="zh-CN" altLang="en-US" dirty="0" smtClean="0"/>
              <a:t>访问远程应用流程 </a:t>
            </a:r>
            <a:r>
              <a:rPr lang="en-US" altLang="zh-CN" dirty="0" smtClean="0"/>
              <a:t>- </a:t>
            </a:r>
            <a:r>
              <a:rPr lang="zh-CN" altLang="en-US" dirty="0" smtClean="0"/>
              <a:t>预连接（</a:t>
            </a:r>
            <a:r>
              <a:rPr lang="en-US" altLang="zh-CN" dirty="0" smtClean="0"/>
              <a:t>HDP</a:t>
            </a:r>
            <a:r>
              <a:rPr lang="zh-CN" altLang="en-US" dirty="0" smtClean="0"/>
              <a:t>不经过网关）</a:t>
            </a:r>
            <a:endParaRPr lang="zh-CN" altLang="en-US" dirty="0"/>
          </a:p>
        </p:txBody>
      </p:sp>
    </p:spTree>
    <p:extLst>
      <p:ext uri="{BB962C8B-B14F-4D97-AF65-F5344CB8AC3E}">
        <p14:creationId xmlns:p14="http://schemas.microsoft.com/office/powerpoint/2010/main" val="3125962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67"/>
                                        </p:tgtEl>
                                        <p:attrNameLst>
                                          <p:attrName>style.visibility</p:attrName>
                                        </p:attrNameLst>
                                      </p:cBhvr>
                                      <p:to>
                                        <p:strVal val="visible"/>
                                      </p:to>
                                    </p:set>
                                    <p:animEffect transition="in" filter="blinds(horizontal)">
                                      <p:cBhvr>
                                        <p:cTn id="55" dur="500"/>
                                        <p:tgtEl>
                                          <p:spTgt spid="367"/>
                                        </p:tgtEl>
                                      </p:cBhvr>
                                    </p:animEffect>
                                  </p:childTnLst>
                                </p:cTn>
                              </p:par>
                            </p:childTnLst>
                          </p:cTn>
                        </p:par>
                        <p:par>
                          <p:cTn id="56" fill="hold">
                            <p:stCondLst>
                              <p:cond delay="500"/>
                            </p:stCondLst>
                            <p:childTnLst>
                              <p:par>
                                <p:cTn id="57" presetID="0" presetClass="path" presetSubtype="0" accel="50000" decel="50000" fill="hold" grpId="1" nodeType="afterEffect">
                                  <p:stCondLst>
                                    <p:cond delay="0"/>
                                  </p:stCondLst>
                                  <p:childTnLst>
                                    <p:animMotion origin="layout" path="M 0 0 L -0.13767 0 " pathEditMode="relative" ptsTypes="AA">
                                      <p:cBhvr>
                                        <p:cTn id="58" dur="2000" fill="hold"/>
                                        <p:tgtEl>
                                          <p:spTgt spid="367"/>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04" grpId="0"/>
      <p:bldP spid="370" grpId="0"/>
      <p:bldP spid="376" grpId="0"/>
      <p:bldP spid="359" grpId="0"/>
      <p:bldP spid="360" grpId="0"/>
      <p:bldP spid="379" grpId="0"/>
      <p:bldP spid="367" grpId="0"/>
      <p:bldP spid="367" grpId="1"/>
      <p:bldP spid="375" grpId="0"/>
      <p:bldP spid="399" grpId="0"/>
      <p:bldP spid="416" grpId="0"/>
      <p:bldP spid="3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Rounded Rectangle 351"/>
          <p:cNvSpPr/>
          <p:nvPr/>
        </p:nvSpPr>
        <p:spPr>
          <a:xfrm>
            <a:off x="3500427" y="3034028"/>
            <a:ext cx="3810000" cy="2209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sz="1800" dirty="0"/>
          </a:p>
        </p:txBody>
      </p:sp>
      <p:grpSp>
        <p:nvGrpSpPr>
          <p:cNvPr id="2" name="Group 540"/>
          <p:cNvGrpSpPr>
            <a:grpSpLocks/>
          </p:cNvGrpSpPr>
          <p:nvPr/>
        </p:nvGrpSpPr>
        <p:grpSpPr bwMode="auto">
          <a:xfrm>
            <a:off x="5033963" y="5423433"/>
            <a:ext cx="709612" cy="777875"/>
            <a:chOff x="4251" y="2258"/>
            <a:chExt cx="447" cy="490"/>
          </a:xfrm>
        </p:grpSpPr>
        <p:grpSp>
          <p:nvGrpSpPr>
            <p:cNvPr id="3" name="Group 360"/>
            <p:cNvGrpSpPr>
              <a:grpSpLocks/>
            </p:cNvGrpSpPr>
            <p:nvPr/>
          </p:nvGrpSpPr>
          <p:grpSpPr bwMode="auto">
            <a:xfrm>
              <a:off x="4256" y="2258"/>
              <a:ext cx="333" cy="436"/>
              <a:chOff x="2450" y="2494"/>
              <a:chExt cx="496" cy="652"/>
            </a:xfrm>
          </p:grpSpPr>
          <p:sp>
            <p:nvSpPr>
              <p:cNvPr id="214032"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33"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34"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35"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36"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037"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38"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39"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40"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4" name="Group 174"/>
            <p:cNvGrpSpPr>
              <a:grpSpLocks/>
            </p:cNvGrpSpPr>
            <p:nvPr/>
          </p:nvGrpSpPr>
          <p:grpSpPr bwMode="auto">
            <a:xfrm>
              <a:off x="4472" y="2428"/>
              <a:ext cx="226" cy="320"/>
              <a:chOff x="3598" y="2782"/>
              <a:chExt cx="454" cy="369"/>
            </a:xfrm>
          </p:grpSpPr>
          <p:sp>
            <p:nvSpPr>
              <p:cNvPr id="214042"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43" name="Freeform 176"/>
              <p:cNvSpPr>
                <a:spLocks/>
              </p:cNvSpPr>
              <p:nvPr/>
            </p:nvSpPr>
            <p:spPr bwMode="auto">
              <a:xfrm>
                <a:off x="4047" y="3080"/>
                <a:ext cx="1" cy="2"/>
              </a:xfrm>
              <a:custGeom>
                <a:avLst/>
                <a:gdLst>
                  <a:gd name="T0" fmla="*/ 0 w 1"/>
                  <a:gd name="T1" fmla="*/ 0 h 1"/>
                  <a:gd name="T2" fmla="*/ 0 w 1"/>
                  <a:gd name="T3" fmla="*/ 0 h 1"/>
                  <a:gd name="T4" fmla="*/ 0 w 1"/>
                  <a:gd name="T5" fmla="*/ 2097152 h 1"/>
                  <a:gd name="T6" fmla="*/ 0 w 1"/>
                  <a:gd name="T7" fmla="*/ 2097152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CN" altLang="en-US">
                  <a:latin typeface="+mn-lt"/>
                  <a:ea typeface="+mn-ea"/>
                </a:endParaRPr>
              </a:p>
            </p:txBody>
          </p:sp>
          <p:sp>
            <p:nvSpPr>
              <p:cNvPr id="214044" name="Freeform 177"/>
              <p:cNvSpPr>
                <a:spLocks/>
              </p:cNvSpPr>
              <p:nvPr/>
            </p:nvSpPr>
            <p:spPr bwMode="auto">
              <a:xfrm>
                <a:off x="3602" y="3077"/>
                <a:ext cx="445" cy="69"/>
              </a:xfrm>
              <a:custGeom>
                <a:avLst/>
                <a:gdLst>
                  <a:gd name="T0" fmla="*/ 0 w 188"/>
                  <a:gd name="T1" fmla="*/ 0 h 29"/>
                  <a:gd name="T2" fmla="*/ 0 w 188"/>
                  <a:gd name="T3" fmla="*/ 172945514 h 29"/>
                  <a:gd name="T4" fmla="*/ 2147483647 w 188"/>
                  <a:gd name="T5" fmla="*/ 2147483647 h 29"/>
                  <a:gd name="T6" fmla="*/ 2147483647 w 188"/>
                  <a:gd name="T7" fmla="*/ 172945514 h 29"/>
                  <a:gd name="T8" fmla="*/ 2147483647 w 188"/>
                  <a:gd name="T9" fmla="*/ 72687246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CN" altLang="en-US">
                  <a:latin typeface="+mn-lt"/>
                  <a:ea typeface="+mn-ea"/>
                </a:endParaRPr>
              </a:p>
            </p:txBody>
          </p:sp>
          <p:sp>
            <p:nvSpPr>
              <p:cNvPr id="21404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en-US" altLang="zh-CN" sz="1800">
                  <a:solidFill>
                    <a:schemeClr val="tx1"/>
                  </a:solidFill>
                  <a:latin typeface="+mn-lt"/>
                  <a:ea typeface="+mn-ea"/>
                </a:endParaRPr>
              </a:p>
            </p:txBody>
          </p:sp>
          <p:sp>
            <p:nvSpPr>
              <p:cNvPr id="214046"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47"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33156753 h 156"/>
                  <a:gd name="T14" fmla="*/ 2147483647 w 192"/>
                  <a:gd name="T15" fmla="*/ 2074320237 h 156"/>
                  <a:gd name="T16" fmla="*/ 2147483647 w 192"/>
                  <a:gd name="T17" fmla="*/ 0 h 156"/>
                  <a:gd name="T18" fmla="*/ 0 w 192"/>
                  <a:gd name="T19" fmla="*/ 2074320237 h 156"/>
                  <a:gd name="T20" fmla="*/ 0 w 192"/>
                  <a:gd name="T21" fmla="*/ 2147483647 h 156"/>
                  <a:gd name="T22" fmla="*/ 266665517 w 192"/>
                  <a:gd name="T23" fmla="*/ 2074320237 h 156"/>
                  <a:gd name="T24" fmla="*/ 2147483647 w 192"/>
                  <a:gd name="T25" fmla="*/ 267908352 h 156"/>
                  <a:gd name="T26" fmla="*/ 2147483647 w 192"/>
                  <a:gd name="T27" fmla="*/ 2074320237 h 156"/>
                  <a:gd name="T28" fmla="*/ 2147483647 w 192"/>
                  <a:gd name="T29" fmla="*/ 2133156753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66665517 w 192"/>
                  <a:gd name="T41" fmla="*/ 2147483647 h 156"/>
                  <a:gd name="T42" fmla="*/ 266665517 w 192"/>
                  <a:gd name="T43" fmla="*/ 2147483647 h 156"/>
                  <a:gd name="T44" fmla="*/ 266665517 w 192"/>
                  <a:gd name="T45" fmla="*/ 207432023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CN" altLang="en-US">
                  <a:latin typeface="+mn-lt"/>
                  <a:ea typeface="+mn-ea"/>
                </a:endParaRPr>
              </a:p>
            </p:txBody>
          </p:sp>
        </p:grpSp>
      </p:grpSp>
      <p:grpSp>
        <p:nvGrpSpPr>
          <p:cNvPr id="5" name="Group 360"/>
          <p:cNvGrpSpPr>
            <a:grpSpLocks/>
          </p:cNvGrpSpPr>
          <p:nvPr/>
        </p:nvGrpSpPr>
        <p:grpSpPr bwMode="auto">
          <a:xfrm>
            <a:off x="5073650" y="1857906"/>
            <a:ext cx="527050" cy="692150"/>
            <a:chOff x="2450" y="2494"/>
            <a:chExt cx="496" cy="652"/>
          </a:xfrm>
        </p:grpSpPr>
        <p:sp>
          <p:nvSpPr>
            <p:cNvPr id="214059"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60"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61"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62"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6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064"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65"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66"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067"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6" name="Group 81"/>
          <p:cNvGrpSpPr>
            <a:grpSpLocks/>
          </p:cNvGrpSpPr>
          <p:nvPr/>
        </p:nvGrpSpPr>
        <p:grpSpPr bwMode="auto">
          <a:xfrm>
            <a:off x="4870450" y="1988079"/>
            <a:ext cx="306388" cy="388939"/>
            <a:chOff x="2627" y="1822"/>
            <a:chExt cx="510" cy="677"/>
          </a:xfrm>
        </p:grpSpPr>
        <p:sp>
          <p:nvSpPr>
            <p:cNvPr id="214069" name="Freeform 82"/>
            <p:cNvSpPr>
              <a:spLocks/>
            </p:cNvSpPr>
            <p:nvPr/>
          </p:nvSpPr>
          <p:spPr bwMode="auto">
            <a:xfrm>
              <a:off x="2630" y="1826"/>
              <a:ext cx="503" cy="669"/>
            </a:xfrm>
            <a:custGeom>
              <a:avLst/>
              <a:gdLst>
                <a:gd name="T0" fmla="*/ 2147483647 w 213"/>
                <a:gd name="T1" fmla="*/ 2147483647 h 283"/>
                <a:gd name="T2" fmla="*/ 2147483647 w 213"/>
                <a:gd name="T3" fmla="*/ 2147483647 h 283"/>
                <a:gd name="T4" fmla="*/ 2147483647 w 213"/>
                <a:gd name="T5" fmla="*/ 2147483647 h 283"/>
                <a:gd name="T6" fmla="*/ 0 w 213"/>
                <a:gd name="T7" fmla="*/ 2147483647 h 283"/>
                <a:gd name="T8" fmla="*/ 0 w 213"/>
                <a:gd name="T9" fmla="*/ 2147483647 h 283"/>
                <a:gd name="T10" fmla="*/ 2147483647 w 213"/>
                <a:gd name="T11" fmla="*/ 0 h 283"/>
                <a:gd name="T12" fmla="*/ 2147483647 w 213"/>
                <a:gd name="T13" fmla="*/ 0 h 283"/>
                <a:gd name="T14" fmla="*/ 2147483647 w 213"/>
                <a:gd name="T15" fmla="*/ 2147483647 h 283"/>
                <a:gd name="T16" fmla="*/ 2147483647 w 213"/>
                <a:gd name="T17" fmla="*/ 2147483647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endParaRPr lang="zh-CN" altLang="en-US">
                <a:latin typeface="+mn-lt"/>
                <a:ea typeface="+mn-ea"/>
              </a:endParaRPr>
            </a:p>
          </p:txBody>
        </p:sp>
        <p:sp>
          <p:nvSpPr>
            <p:cNvPr id="214070" name="Freeform 83"/>
            <p:cNvSpPr>
              <a:spLocks noEditPoints="1"/>
            </p:cNvSpPr>
            <p:nvPr/>
          </p:nvSpPr>
          <p:spPr bwMode="auto">
            <a:xfrm>
              <a:off x="2627" y="1822"/>
              <a:ext cx="510" cy="677"/>
            </a:xfrm>
            <a:custGeom>
              <a:avLst/>
              <a:gdLst>
                <a:gd name="T0" fmla="*/ 2147483647 w 216"/>
                <a:gd name="T1" fmla="*/ 2147483647 h 287"/>
                <a:gd name="T2" fmla="*/ 2147483647 w 216"/>
                <a:gd name="T3" fmla="*/ 2147483647 h 287"/>
                <a:gd name="T4" fmla="*/ 2147483647 w 216"/>
                <a:gd name="T5" fmla="*/ 2147483647 h 287"/>
                <a:gd name="T6" fmla="*/ 1154258572 w 216"/>
                <a:gd name="T7" fmla="*/ 2147483647 h 287"/>
                <a:gd name="T8" fmla="*/ 1154258572 w 216"/>
                <a:gd name="T9" fmla="*/ 2147483647 h 287"/>
                <a:gd name="T10" fmla="*/ 2147483647 w 216"/>
                <a:gd name="T11" fmla="*/ 1136128820 h 287"/>
                <a:gd name="T12" fmla="*/ 2147483647 w 216"/>
                <a:gd name="T13" fmla="*/ 1136128820 h 287"/>
                <a:gd name="T14" fmla="*/ 2147483647 w 216"/>
                <a:gd name="T15" fmla="*/ 2147483647 h 287"/>
                <a:gd name="T16" fmla="*/ 2147483647 w 216"/>
                <a:gd name="T17" fmla="*/ 2147483647 h 287"/>
                <a:gd name="T18" fmla="*/ 2147483647 w 216"/>
                <a:gd name="T19" fmla="*/ 2147483647 h 287"/>
                <a:gd name="T20" fmla="*/ 2147483647 w 216"/>
                <a:gd name="T21" fmla="*/ 0 h 287"/>
                <a:gd name="T22" fmla="*/ 2147483647 w 216"/>
                <a:gd name="T23" fmla="*/ 0 h 287"/>
                <a:gd name="T24" fmla="*/ 0 w 216"/>
                <a:gd name="T25" fmla="*/ 2147483647 h 287"/>
                <a:gd name="T26" fmla="*/ 0 w 216"/>
                <a:gd name="T27" fmla="*/ 2147483647 h 287"/>
                <a:gd name="T28" fmla="*/ 2147483647 w 216"/>
                <a:gd name="T29" fmla="*/ 2147483647 h 287"/>
                <a:gd name="T30" fmla="*/ 2147483647 w 216"/>
                <a:gd name="T31" fmla="*/ 2147483647 h 287"/>
                <a:gd name="T32" fmla="*/ 2147483647 w 216"/>
                <a:gd name="T33" fmla="*/ 2147483647 h 287"/>
                <a:gd name="T34" fmla="*/ 2147483647 w 216"/>
                <a:gd name="T35" fmla="*/ 214748364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1" name="Freeform 84"/>
            <p:cNvSpPr>
              <a:spLocks/>
            </p:cNvSpPr>
            <p:nvPr/>
          </p:nvSpPr>
          <p:spPr bwMode="auto">
            <a:xfrm>
              <a:off x="2644" y="1843"/>
              <a:ext cx="474" cy="460"/>
            </a:xfrm>
            <a:custGeom>
              <a:avLst/>
              <a:gdLst>
                <a:gd name="T0" fmla="*/ 2147483647 w 201"/>
                <a:gd name="T1" fmla="*/ 2147483647 h 195"/>
                <a:gd name="T2" fmla="*/ 2147483647 w 201"/>
                <a:gd name="T3" fmla="*/ 2147483647 h 195"/>
                <a:gd name="T4" fmla="*/ 2147483647 w 201"/>
                <a:gd name="T5" fmla="*/ 0 h 195"/>
                <a:gd name="T6" fmla="*/ 2147483647 w 201"/>
                <a:gd name="T7" fmla="*/ 0 h 195"/>
                <a:gd name="T8" fmla="*/ 0 w 201"/>
                <a:gd name="T9" fmla="*/ 2147483647 h 195"/>
                <a:gd name="T10" fmla="*/ 0 w 201"/>
                <a:gd name="T11" fmla="*/ 2147483647 h 195"/>
                <a:gd name="T12" fmla="*/ 2147483647 w 201"/>
                <a:gd name="T13" fmla="*/ 2147483647 h 195"/>
                <a:gd name="T14" fmla="*/ 2147483647 w 201"/>
                <a:gd name="T15" fmla="*/ 2147483647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endParaRPr lang="zh-CN" altLang="en-US">
                <a:latin typeface="+mn-lt"/>
                <a:ea typeface="+mn-ea"/>
              </a:endParaRPr>
            </a:p>
          </p:txBody>
        </p:sp>
        <p:sp>
          <p:nvSpPr>
            <p:cNvPr id="214072" name="Freeform 85"/>
            <p:cNvSpPr>
              <a:spLocks/>
            </p:cNvSpPr>
            <p:nvPr/>
          </p:nvSpPr>
          <p:spPr bwMode="auto">
            <a:xfrm>
              <a:off x="2691" y="1907"/>
              <a:ext cx="380" cy="363"/>
            </a:xfrm>
            <a:custGeom>
              <a:avLst/>
              <a:gdLst>
                <a:gd name="T0" fmla="*/ 2147483647 w 161"/>
                <a:gd name="T1" fmla="*/ 2147483647 h 154"/>
                <a:gd name="T2" fmla="*/ 2147483647 w 161"/>
                <a:gd name="T3" fmla="*/ 2147483647 h 154"/>
                <a:gd name="T4" fmla="*/ 2147483647 w 161"/>
                <a:gd name="T5" fmla="*/ 2147483647 h 154"/>
                <a:gd name="T6" fmla="*/ 0 w 161"/>
                <a:gd name="T7" fmla="*/ 2147483647 h 154"/>
                <a:gd name="T8" fmla="*/ 0 w 161"/>
                <a:gd name="T9" fmla="*/ 2147483647 h 154"/>
                <a:gd name="T10" fmla="*/ 2147483647 w 161"/>
                <a:gd name="T11" fmla="*/ 0 h 154"/>
                <a:gd name="T12" fmla="*/ 2147483647 w 161"/>
                <a:gd name="T13" fmla="*/ 0 h 154"/>
                <a:gd name="T14" fmla="*/ 2147483647 w 161"/>
                <a:gd name="T15" fmla="*/ 2147483647 h 154"/>
                <a:gd name="T16" fmla="*/ 2147483647 w 161"/>
                <a:gd name="T17" fmla="*/ 2147483647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endParaRPr lang="zh-CN" altLang="en-US">
                <a:latin typeface="+mn-lt"/>
                <a:ea typeface="+mn-ea"/>
              </a:endParaRPr>
            </a:p>
          </p:txBody>
        </p:sp>
        <p:sp>
          <p:nvSpPr>
            <p:cNvPr id="214073" name="Freeform 86"/>
            <p:cNvSpPr>
              <a:spLocks noEditPoints="1"/>
            </p:cNvSpPr>
            <p:nvPr/>
          </p:nvSpPr>
          <p:spPr bwMode="auto">
            <a:xfrm>
              <a:off x="2686" y="1902"/>
              <a:ext cx="390" cy="373"/>
            </a:xfrm>
            <a:custGeom>
              <a:avLst/>
              <a:gdLst>
                <a:gd name="T0" fmla="*/ 2147483647 w 165"/>
                <a:gd name="T1" fmla="*/ 2147483647 h 158"/>
                <a:gd name="T2" fmla="*/ 2147483647 w 165"/>
                <a:gd name="T3" fmla="*/ 2147483647 h 158"/>
                <a:gd name="T4" fmla="*/ 2147483647 w 165"/>
                <a:gd name="T5" fmla="*/ 2147483647 h 158"/>
                <a:gd name="T6" fmla="*/ 1478722432 w 165"/>
                <a:gd name="T7" fmla="*/ 2147483647 h 158"/>
                <a:gd name="T8" fmla="*/ 1478722432 w 165"/>
                <a:gd name="T9" fmla="*/ 2147483647 h 158"/>
                <a:gd name="T10" fmla="*/ 2147483647 w 165"/>
                <a:gd name="T11" fmla="*/ 1448081609 h 158"/>
                <a:gd name="T12" fmla="*/ 2147483647 w 165"/>
                <a:gd name="T13" fmla="*/ 1448081609 h 158"/>
                <a:gd name="T14" fmla="*/ 2147483647 w 165"/>
                <a:gd name="T15" fmla="*/ 2147483647 h 158"/>
                <a:gd name="T16" fmla="*/ 2147483647 w 165"/>
                <a:gd name="T17" fmla="*/ 2147483647 h 158"/>
                <a:gd name="T18" fmla="*/ 2147483647 w 165"/>
                <a:gd name="T19" fmla="*/ 2147483647 h 158"/>
                <a:gd name="T20" fmla="*/ 2147483647 w 165"/>
                <a:gd name="T21" fmla="*/ 0 h 158"/>
                <a:gd name="T22" fmla="*/ 2147483647 w 165"/>
                <a:gd name="T23" fmla="*/ 0 h 158"/>
                <a:gd name="T24" fmla="*/ 0 w 165"/>
                <a:gd name="T25" fmla="*/ 2147483647 h 158"/>
                <a:gd name="T26" fmla="*/ 0 w 165"/>
                <a:gd name="T27" fmla="*/ 2147483647 h 158"/>
                <a:gd name="T28" fmla="*/ 2147483647 w 165"/>
                <a:gd name="T29" fmla="*/ 2147483647 h 158"/>
                <a:gd name="T30" fmla="*/ 2147483647 w 165"/>
                <a:gd name="T31" fmla="*/ 2147483647 h 158"/>
                <a:gd name="T32" fmla="*/ 2147483647 w 165"/>
                <a:gd name="T33" fmla="*/ 2147483647 h 158"/>
                <a:gd name="T34" fmla="*/ 2147483647 w 165"/>
                <a:gd name="T35" fmla="*/ 2147483647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4"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75"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endParaRPr lang="zh-CN" altLang="en-US">
                <a:latin typeface="+mn-lt"/>
                <a:ea typeface="+mn-ea"/>
              </a:endParaRPr>
            </a:p>
          </p:txBody>
        </p:sp>
        <p:sp>
          <p:nvSpPr>
            <p:cNvPr id="214076" name="Freeform 89"/>
            <p:cNvSpPr>
              <a:spLocks noEditPoints="1"/>
            </p:cNvSpPr>
            <p:nvPr/>
          </p:nvSpPr>
          <p:spPr bwMode="auto">
            <a:xfrm>
              <a:off x="2963" y="2329"/>
              <a:ext cx="108" cy="104"/>
            </a:xfrm>
            <a:custGeom>
              <a:avLst/>
              <a:gdLst>
                <a:gd name="T0" fmla="*/ 52 w 108"/>
                <a:gd name="T1" fmla="*/ 5 h 104"/>
                <a:gd name="T2" fmla="*/ 63 w 108"/>
                <a:gd name="T3" fmla="*/ 43 h 104"/>
                <a:gd name="T4" fmla="*/ 66 w 108"/>
                <a:gd name="T5" fmla="*/ 43 h 104"/>
                <a:gd name="T6" fmla="*/ 66 w 108"/>
                <a:gd name="T7" fmla="*/ 43 h 104"/>
                <a:gd name="T8" fmla="*/ 104 w 108"/>
                <a:gd name="T9" fmla="*/ 43 h 104"/>
                <a:gd name="T10" fmla="*/ 104 w 108"/>
                <a:gd name="T11" fmla="*/ 41 h 104"/>
                <a:gd name="T12" fmla="*/ 73 w 108"/>
                <a:gd name="T13" fmla="*/ 64 h 104"/>
                <a:gd name="T14" fmla="*/ 70 w 108"/>
                <a:gd name="T15" fmla="*/ 64 h 104"/>
                <a:gd name="T16" fmla="*/ 73 w 108"/>
                <a:gd name="T17" fmla="*/ 64 h 104"/>
                <a:gd name="T18" fmla="*/ 85 w 108"/>
                <a:gd name="T19" fmla="*/ 102 h 104"/>
                <a:gd name="T20" fmla="*/ 85 w 108"/>
                <a:gd name="T21" fmla="*/ 100 h 104"/>
                <a:gd name="T22" fmla="*/ 54 w 108"/>
                <a:gd name="T23" fmla="*/ 78 h 104"/>
                <a:gd name="T24" fmla="*/ 54 w 108"/>
                <a:gd name="T25" fmla="*/ 78 h 104"/>
                <a:gd name="T26" fmla="*/ 54 w 108"/>
                <a:gd name="T27" fmla="*/ 78 h 104"/>
                <a:gd name="T28" fmla="*/ 21 w 108"/>
                <a:gd name="T29" fmla="*/ 100 h 104"/>
                <a:gd name="T30" fmla="*/ 23 w 108"/>
                <a:gd name="T31" fmla="*/ 102 h 104"/>
                <a:gd name="T32" fmla="*/ 35 w 108"/>
                <a:gd name="T33" fmla="*/ 64 h 104"/>
                <a:gd name="T34" fmla="*/ 35 w 108"/>
                <a:gd name="T35" fmla="*/ 64 h 104"/>
                <a:gd name="T36" fmla="*/ 35 w 108"/>
                <a:gd name="T37" fmla="*/ 64 h 104"/>
                <a:gd name="T38" fmla="*/ 4 w 108"/>
                <a:gd name="T39" fmla="*/ 41 h 104"/>
                <a:gd name="T40" fmla="*/ 2 w 108"/>
                <a:gd name="T41" fmla="*/ 43 h 104"/>
                <a:gd name="T42" fmla="*/ 42 w 108"/>
                <a:gd name="T43" fmla="*/ 43 h 104"/>
                <a:gd name="T44" fmla="*/ 42 w 108"/>
                <a:gd name="T45" fmla="*/ 43 h 104"/>
                <a:gd name="T46" fmla="*/ 42 w 108"/>
                <a:gd name="T47" fmla="*/ 43 h 104"/>
                <a:gd name="T48" fmla="*/ 54 w 108"/>
                <a:gd name="T49" fmla="*/ 5 h 104"/>
                <a:gd name="T50" fmla="*/ 52 w 108"/>
                <a:gd name="T51" fmla="*/ 5 h 104"/>
                <a:gd name="T52" fmla="*/ 42 w 108"/>
                <a:gd name="T53" fmla="*/ 41 h 104"/>
                <a:gd name="T54" fmla="*/ 2 w 108"/>
                <a:gd name="T55" fmla="*/ 41 h 104"/>
                <a:gd name="T56" fmla="*/ 0 w 108"/>
                <a:gd name="T57" fmla="*/ 41 h 104"/>
                <a:gd name="T58" fmla="*/ 2 w 108"/>
                <a:gd name="T59" fmla="*/ 43 h 104"/>
                <a:gd name="T60" fmla="*/ 33 w 108"/>
                <a:gd name="T61" fmla="*/ 67 h 104"/>
                <a:gd name="T62" fmla="*/ 33 w 108"/>
                <a:gd name="T63" fmla="*/ 64 h 104"/>
                <a:gd name="T64" fmla="*/ 21 w 108"/>
                <a:gd name="T65" fmla="*/ 102 h 104"/>
                <a:gd name="T66" fmla="*/ 21 w 108"/>
                <a:gd name="T67" fmla="*/ 104 h 104"/>
                <a:gd name="T68" fmla="*/ 23 w 108"/>
                <a:gd name="T69" fmla="*/ 102 h 104"/>
                <a:gd name="T70" fmla="*/ 54 w 108"/>
                <a:gd name="T71" fmla="*/ 81 h 104"/>
                <a:gd name="T72" fmla="*/ 54 w 108"/>
                <a:gd name="T73" fmla="*/ 81 h 104"/>
                <a:gd name="T74" fmla="*/ 85 w 108"/>
                <a:gd name="T75" fmla="*/ 102 h 104"/>
                <a:gd name="T76" fmla="*/ 87 w 108"/>
                <a:gd name="T77" fmla="*/ 104 h 104"/>
                <a:gd name="T78" fmla="*/ 87 w 108"/>
                <a:gd name="T79" fmla="*/ 102 h 104"/>
                <a:gd name="T80" fmla="*/ 75 w 108"/>
                <a:gd name="T81" fmla="*/ 64 h 104"/>
                <a:gd name="T82" fmla="*/ 73 w 108"/>
                <a:gd name="T83" fmla="*/ 67 h 104"/>
                <a:gd name="T84" fmla="*/ 106 w 108"/>
                <a:gd name="T85" fmla="*/ 43 h 104"/>
                <a:gd name="T86" fmla="*/ 108 w 108"/>
                <a:gd name="T87" fmla="*/ 41 h 104"/>
                <a:gd name="T88" fmla="*/ 104 w 108"/>
                <a:gd name="T89" fmla="*/ 41 h 104"/>
                <a:gd name="T90" fmla="*/ 66 w 108"/>
                <a:gd name="T91" fmla="*/ 41 h 104"/>
                <a:gd name="T92" fmla="*/ 66 w 108"/>
                <a:gd name="T93" fmla="*/ 41 h 104"/>
                <a:gd name="T94" fmla="*/ 54 w 108"/>
                <a:gd name="T95" fmla="*/ 5 h 104"/>
                <a:gd name="T96" fmla="*/ 54 w 108"/>
                <a:gd name="T97" fmla="*/ 0 h 104"/>
                <a:gd name="T98" fmla="*/ 52 w 108"/>
                <a:gd name="T99" fmla="*/ 5 h 104"/>
                <a:gd name="T100" fmla="*/ 40 w 108"/>
                <a:gd name="T101" fmla="*/ 41 h 104"/>
                <a:gd name="T102" fmla="*/ 42 w 108"/>
                <a:gd name="T103" fmla="*/ 41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8"/>
                <a:gd name="T157" fmla="*/ 0 h 104"/>
                <a:gd name="T158" fmla="*/ 108 w 108"/>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8" h="104">
                  <a:moveTo>
                    <a:pt x="52" y="5"/>
                  </a:moveTo>
                  <a:lnTo>
                    <a:pt x="63" y="43"/>
                  </a:lnTo>
                  <a:lnTo>
                    <a:pt x="66" y="43"/>
                  </a:lnTo>
                  <a:lnTo>
                    <a:pt x="104" y="43"/>
                  </a:lnTo>
                  <a:lnTo>
                    <a:pt x="104" y="41"/>
                  </a:lnTo>
                  <a:lnTo>
                    <a:pt x="73" y="64"/>
                  </a:lnTo>
                  <a:lnTo>
                    <a:pt x="70" y="64"/>
                  </a:lnTo>
                  <a:lnTo>
                    <a:pt x="73" y="64"/>
                  </a:lnTo>
                  <a:lnTo>
                    <a:pt x="85" y="102"/>
                  </a:lnTo>
                  <a:lnTo>
                    <a:pt x="85" y="100"/>
                  </a:lnTo>
                  <a:lnTo>
                    <a:pt x="54" y="78"/>
                  </a:lnTo>
                  <a:lnTo>
                    <a:pt x="21" y="100"/>
                  </a:lnTo>
                  <a:lnTo>
                    <a:pt x="23" y="102"/>
                  </a:lnTo>
                  <a:lnTo>
                    <a:pt x="35" y="64"/>
                  </a:lnTo>
                  <a:lnTo>
                    <a:pt x="4" y="41"/>
                  </a:lnTo>
                  <a:lnTo>
                    <a:pt x="2" y="43"/>
                  </a:lnTo>
                  <a:lnTo>
                    <a:pt x="42" y="43"/>
                  </a:lnTo>
                  <a:lnTo>
                    <a:pt x="54" y="5"/>
                  </a:lnTo>
                  <a:lnTo>
                    <a:pt x="52" y="5"/>
                  </a:lnTo>
                  <a:close/>
                  <a:moveTo>
                    <a:pt x="42" y="41"/>
                  </a:moveTo>
                  <a:lnTo>
                    <a:pt x="2" y="41"/>
                  </a:lnTo>
                  <a:lnTo>
                    <a:pt x="0" y="41"/>
                  </a:lnTo>
                  <a:lnTo>
                    <a:pt x="2" y="43"/>
                  </a:lnTo>
                  <a:lnTo>
                    <a:pt x="33" y="67"/>
                  </a:lnTo>
                  <a:lnTo>
                    <a:pt x="33" y="64"/>
                  </a:lnTo>
                  <a:lnTo>
                    <a:pt x="21" y="102"/>
                  </a:lnTo>
                  <a:lnTo>
                    <a:pt x="21" y="104"/>
                  </a:lnTo>
                  <a:lnTo>
                    <a:pt x="23" y="102"/>
                  </a:lnTo>
                  <a:lnTo>
                    <a:pt x="54" y="81"/>
                  </a:lnTo>
                  <a:lnTo>
                    <a:pt x="85" y="102"/>
                  </a:lnTo>
                  <a:lnTo>
                    <a:pt x="87" y="104"/>
                  </a:lnTo>
                  <a:lnTo>
                    <a:pt x="87" y="102"/>
                  </a:lnTo>
                  <a:lnTo>
                    <a:pt x="75" y="64"/>
                  </a:lnTo>
                  <a:lnTo>
                    <a:pt x="73" y="67"/>
                  </a:lnTo>
                  <a:lnTo>
                    <a:pt x="106" y="43"/>
                  </a:lnTo>
                  <a:lnTo>
                    <a:pt x="108" y="41"/>
                  </a:lnTo>
                  <a:lnTo>
                    <a:pt x="104" y="41"/>
                  </a:lnTo>
                  <a:lnTo>
                    <a:pt x="66" y="41"/>
                  </a:lnTo>
                  <a:lnTo>
                    <a:pt x="54" y="5"/>
                  </a:lnTo>
                  <a:lnTo>
                    <a:pt x="54" y="0"/>
                  </a:lnTo>
                  <a:lnTo>
                    <a:pt x="52" y="5"/>
                  </a:lnTo>
                  <a:lnTo>
                    <a:pt x="40" y="41"/>
                  </a:lnTo>
                  <a:lnTo>
                    <a:pt x="42" y="41"/>
                  </a:lnTo>
                  <a:close/>
                </a:path>
              </a:pathLst>
            </a:custGeom>
            <a:solidFill>
              <a:srgbClr val="F8981D"/>
            </a:solidFill>
            <a:ln w="9525">
              <a:noFill/>
              <a:round/>
              <a:headEnd/>
              <a:tailEnd/>
            </a:ln>
          </p:spPr>
          <p:txBody>
            <a:bodyPr/>
            <a:lstStyle/>
            <a:p>
              <a:endParaRPr lang="zh-CN" altLang="en-US">
                <a:latin typeface="+mn-lt"/>
                <a:ea typeface="+mn-ea"/>
              </a:endParaRPr>
            </a:p>
          </p:txBody>
        </p:sp>
        <p:sp>
          <p:nvSpPr>
            <p:cNvPr id="214077"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8" name="Freeform 91"/>
            <p:cNvSpPr>
              <a:spLocks/>
            </p:cNvSpPr>
            <p:nvPr/>
          </p:nvSpPr>
          <p:spPr bwMode="auto">
            <a:xfrm>
              <a:off x="2734"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827458203 w 11"/>
                <a:gd name="T23" fmla="*/ 856773888 h 19"/>
                <a:gd name="T24" fmla="*/ 827458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79" name="Freeform 92"/>
            <p:cNvSpPr>
              <a:spLocks/>
            </p:cNvSpPr>
            <p:nvPr/>
          </p:nvSpPr>
          <p:spPr bwMode="auto">
            <a:xfrm>
              <a:off x="2769"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856773888 h 19"/>
                <a:gd name="T10" fmla="*/ 827458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2147483647 w 11"/>
                <a:gd name="T21" fmla="*/ 856773888 h 19"/>
                <a:gd name="T22" fmla="*/ 1192816203 w 11"/>
                <a:gd name="T23" fmla="*/ 856773888 h 19"/>
                <a:gd name="T24" fmla="*/ 1192816203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0" name="Freeform 93"/>
            <p:cNvSpPr>
              <a:spLocks noEditPoints="1"/>
            </p:cNvSpPr>
            <p:nvPr/>
          </p:nvSpPr>
          <p:spPr bwMode="auto">
            <a:xfrm>
              <a:off x="2804" y="2372"/>
              <a:ext cx="26" cy="45"/>
            </a:xfrm>
            <a:custGeom>
              <a:avLst/>
              <a:gdLst>
                <a:gd name="T0" fmla="*/ 2147483647 w 11"/>
                <a:gd name="T1" fmla="*/ 2147483647 h 19"/>
                <a:gd name="T2" fmla="*/ 2147483647 w 11"/>
                <a:gd name="T3" fmla="*/ 2147483647 h 19"/>
                <a:gd name="T4" fmla="*/ 1192816203 w 11"/>
                <a:gd name="T5" fmla="*/ 2147483647 h 19"/>
                <a:gd name="T6" fmla="*/ 0 w 11"/>
                <a:gd name="T7" fmla="*/ 2147483647 h 19"/>
                <a:gd name="T8" fmla="*/ 0 w 11"/>
                <a:gd name="T9" fmla="*/ 856773888 h 19"/>
                <a:gd name="T10" fmla="*/ 1192816203 w 11"/>
                <a:gd name="T11" fmla="*/ 0 h 19"/>
                <a:gd name="T12" fmla="*/ 2147483647 w 11"/>
                <a:gd name="T13" fmla="*/ 0 h 19"/>
                <a:gd name="T14" fmla="*/ 2147483647 w 11"/>
                <a:gd name="T15" fmla="*/ 856773888 h 19"/>
                <a:gd name="T16" fmla="*/ 2147483647 w 11"/>
                <a:gd name="T17" fmla="*/ 2147483647 h 19"/>
                <a:gd name="T18" fmla="*/ 2147483647 w 11"/>
                <a:gd name="T19" fmla="*/ 2147483647 h 19"/>
                <a:gd name="T20" fmla="*/ 1192816203 w 11"/>
                <a:gd name="T21" fmla="*/ 2147483647 h 19"/>
                <a:gd name="T22" fmla="*/ 1192816203 w 11"/>
                <a:gd name="T23" fmla="*/ 2147483647 h 19"/>
                <a:gd name="T24" fmla="*/ 2147483647 w 11"/>
                <a:gd name="T25" fmla="*/ 2147483647 h 19"/>
                <a:gd name="T26" fmla="*/ 2147483647 w 11"/>
                <a:gd name="T27" fmla="*/ 2147483647 h 19"/>
                <a:gd name="T28" fmla="*/ 2147483647 w 11"/>
                <a:gd name="T29" fmla="*/ 2147483647 h 19"/>
                <a:gd name="T30" fmla="*/ 2147483647 w 11"/>
                <a:gd name="T31" fmla="*/ 2147483647 h 19"/>
                <a:gd name="T32" fmla="*/ 2147483647 w 11"/>
                <a:gd name="T33" fmla="*/ 2147483647 h 19"/>
                <a:gd name="T34" fmla="*/ 2147483647 w 11"/>
                <a:gd name="T35" fmla="*/ 856773888 h 19"/>
                <a:gd name="T36" fmla="*/ 1192816203 w 11"/>
                <a:gd name="T37" fmla="*/ 856773888 h 19"/>
                <a:gd name="T38" fmla="*/ 1192816203 w 11"/>
                <a:gd name="T39" fmla="*/ 2147483647 h 19"/>
                <a:gd name="T40" fmla="*/ 2147483647 w 11"/>
                <a:gd name="T41" fmla="*/ 2147483647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1" name="Freeform 94"/>
            <p:cNvSpPr>
              <a:spLocks/>
            </p:cNvSpPr>
            <p:nvPr/>
          </p:nvSpPr>
          <p:spPr bwMode="auto">
            <a:xfrm>
              <a:off x="2842" y="2372"/>
              <a:ext cx="26" cy="45"/>
            </a:xfrm>
            <a:custGeom>
              <a:avLst/>
              <a:gdLst>
                <a:gd name="T0" fmla="*/ 2147483647 w 11"/>
                <a:gd name="T1" fmla="*/ 2147483647 h 19"/>
                <a:gd name="T2" fmla="*/ 2147483647 w 11"/>
                <a:gd name="T3" fmla="*/ 2147483647 h 19"/>
                <a:gd name="T4" fmla="*/ 827458203 w 11"/>
                <a:gd name="T5" fmla="*/ 2147483647 h 19"/>
                <a:gd name="T6" fmla="*/ 0 w 11"/>
                <a:gd name="T7" fmla="*/ 2147483647 h 19"/>
                <a:gd name="T8" fmla="*/ 0 w 11"/>
                <a:gd name="T9" fmla="*/ 2147483647 h 19"/>
                <a:gd name="T10" fmla="*/ 827458203 w 11"/>
                <a:gd name="T11" fmla="*/ 2147483647 h 19"/>
                <a:gd name="T12" fmla="*/ 827458203 w 11"/>
                <a:gd name="T13" fmla="*/ 2147483647 h 19"/>
                <a:gd name="T14" fmla="*/ 2147483647 w 11"/>
                <a:gd name="T15" fmla="*/ 2147483647 h 19"/>
                <a:gd name="T16" fmla="*/ 2147483647 w 11"/>
                <a:gd name="T17" fmla="*/ 2147483647 h 19"/>
                <a:gd name="T18" fmla="*/ 350078703 w 11"/>
                <a:gd name="T19" fmla="*/ 2147483647 h 19"/>
                <a:gd name="T20" fmla="*/ 0 w 11"/>
                <a:gd name="T21" fmla="*/ 2029200499 h 19"/>
                <a:gd name="T22" fmla="*/ 0 w 11"/>
                <a:gd name="T23" fmla="*/ 856773888 h 19"/>
                <a:gd name="T24" fmla="*/ 827458203 w 11"/>
                <a:gd name="T25" fmla="*/ 0 h 19"/>
                <a:gd name="T26" fmla="*/ 2147483647 w 11"/>
                <a:gd name="T27" fmla="*/ 0 h 19"/>
                <a:gd name="T28" fmla="*/ 2147483647 w 11"/>
                <a:gd name="T29" fmla="*/ 856773888 h 19"/>
                <a:gd name="T30" fmla="*/ 2147483647 w 11"/>
                <a:gd name="T31" fmla="*/ 2147483647 h 19"/>
                <a:gd name="T32" fmla="*/ 2147483647 w 11"/>
                <a:gd name="T33" fmla="*/ 2147483647 h 19"/>
                <a:gd name="T34" fmla="*/ 2147483647 w 11"/>
                <a:gd name="T35" fmla="*/ 856773888 h 19"/>
                <a:gd name="T36" fmla="*/ 827458203 w 11"/>
                <a:gd name="T37" fmla="*/ 856773888 h 19"/>
                <a:gd name="T38" fmla="*/ 827458203 w 11"/>
                <a:gd name="T39" fmla="*/ 2029200499 h 19"/>
                <a:gd name="T40" fmla="*/ 2147483647 w 11"/>
                <a:gd name="T41" fmla="*/ 2147483647 h 19"/>
                <a:gd name="T42" fmla="*/ 2147483647 w 11"/>
                <a:gd name="T43" fmla="*/ 2147483647 h 19"/>
                <a:gd name="T44" fmla="*/ 2147483647 w 11"/>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2" name="Freeform 95"/>
            <p:cNvSpPr>
              <a:spLocks/>
            </p:cNvSpPr>
            <p:nvPr/>
          </p:nvSpPr>
          <p:spPr bwMode="auto">
            <a:xfrm>
              <a:off x="2878" y="2372"/>
              <a:ext cx="23" cy="45"/>
            </a:xfrm>
            <a:custGeom>
              <a:avLst/>
              <a:gdLst>
                <a:gd name="T0" fmla="*/ 2095974701 w 10"/>
                <a:gd name="T1" fmla="*/ 2147483647 h 19"/>
                <a:gd name="T2" fmla="*/ 1612301593 w 10"/>
                <a:gd name="T3" fmla="*/ 2147483647 h 19"/>
                <a:gd name="T4" fmla="*/ 476470468 w 10"/>
                <a:gd name="T5" fmla="*/ 2147483647 h 19"/>
                <a:gd name="T6" fmla="*/ 0 w 10"/>
                <a:gd name="T7" fmla="*/ 2147483647 h 19"/>
                <a:gd name="T8" fmla="*/ 0 w 10"/>
                <a:gd name="T9" fmla="*/ 2147483647 h 19"/>
                <a:gd name="T10" fmla="*/ 476470468 w 10"/>
                <a:gd name="T11" fmla="*/ 2147483647 h 19"/>
                <a:gd name="T12" fmla="*/ 476470468 w 10"/>
                <a:gd name="T13" fmla="*/ 2147483647 h 19"/>
                <a:gd name="T14" fmla="*/ 1612301593 w 10"/>
                <a:gd name="T15" fmla="*/ 2147483647 h 19"/>
                <a:gd name="T16" fmla="*/ 1612301593 w 10"/>
                <a:gd name="T17" fmla="*/ 2147483647 h 19"/>
                <a:gd name="T18" fmla="*/ 207161179 w 10"/>
                <a:gd name="T19" fmla="*/ 2147483647 h 19"/>
                <a:gd name="T20" fmla="*/ 0 w 10"/>
                <a:gd name="T21" fmla="*/ 2029200499 h 19"/>
                <a:gd name="T22" fmla="*/ 0 w 10"/>
                <a:gd name="T23" fmla="*/ 856773888 h 19"/>
                <a:gd name="T24" fmla="*/ 476470468 w 10"/>
                <a:gd name="T25" fmla="*/ 0 h 19"/>
                <a:gd name="T26" fmla="*/ 1612301593 w 10"/>
                <a:gd name="T27" fmla="*/ 0 h 19"/>
                <a:gd name="T28" fmla="*/ 2095974701 w 10"/>
                <a:gd name="T29" fmla="*/ 856773888 h 19"/>
                <a:gd name="T30" fmla="*/ 2095974701 w 10"/>
                <a:gd name="T31" fmla="*/ 2147483647 h 19"/>
                <a:gd name="T32" fmla="*/ 1612301593 w 10"/>
                <a:gd name="T33" fmla="*/ 2147483647 h 19"/>
                <a:gd name="T34" fmla="*/ 1612301593 w 10"/>
                <a:gd name="T35" fmla="*/ 856773888 h 19"/>
                <a:gd name="T36" fmla="*/ 476470468 w 10"/>
                <a:gd name="T37" fmla="*/ 856773888 h 19"/>
                <a:gd name="T38" fmla="*/ 476470468 w 10"/>
                <a:gd name="T39" fmla="*/ 2029200499 h 19"/>
                <a:gd name="T40" fmla="*/ 1888816099 w 10"/>
                <a:gd name="T41" fmla="*/ 2147483647 h 19"/>
                <a:gd name="T42" fmla="*/ 2095974701 w 10"/>
                <a:gd name="T43" fmla="*/ 2147483647 h 19"/>
                <a:gd name="T44" fmla="*/ 2095974701 w 10"/>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083"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endParaRPr lang="zh-CN" altLang="en-US">
                <a:latin typeface="+mn-lt"/>
                <a:ea typeface="+mn-ea"/>
              </a:endParaRPr>
            </a:p>
          </p:txBody>
        </p:sp>
        <p:grpSp>
          <p:nvGrpSpPr>
            <p:cNvPr id="7" name="Group 97"/>
            <p:cNvGrpSpPr>
              <a:grpSpLocks/>
            </p:cNvGrpSpPr>
            <p:nvPr/>
          </p:nvGrpSpPr>
          <p:grpSpPr bwMode="auto">
            <a:xfrm>
              <a:off x="2815" y="1973"/>
              <a:ext cx="132" cy="241"/>
              <a:chOff x="3641" y="1959"/>
              <a:chExt cx="248" cy="451"/>
            </a:xfrm>
          </p:grpSpPr>
          <p:sp>
            <p:nvSpPr>
              <p:cNvPr id="214085" name="Freeform 98"/>
              <p:cNvSpPr>
                <a:spLocks/>
              </p:cNvSpPr>
              <p:nvPr/>
            </p:nvSpPr>
            <p:spPr bwMode="auto">
              <a:xfrm>
                <a:off x="3648" y="2122"/>
                <a:ext cx="236" cy="283"/>
              </a:xfrm>
              <a:custGeom>
                <a:avLst/>
                <a:gdLst>
                  <a:gd name="T0" fmla="*/ 2147483647 w 100"/>
                  <a:gd name="T1" fmla="*/ 2147483647 h 120"/>
                  <a:gd name="T2" fmla="*/ 2147483647 w 100"/>
                  <a:gd name="T3" fmla="*/ 2147483647 h 120"/>
                  <a:gd name="T4" fmla="*/ 2147483647 w 100"/>
                  <a:gd name="T5" fmla="*/ 0 h 120"/>
                  <a:gd name="T6" fmla="*/ 0 w 100"/>
                  <a:gd name="T7" fmla="*/ 0 h 120"/>
                  <a:gd name="T8" fmla="*/ 2147483647 w 100"/>
                  <a:gd name="T9" fmla="*/ 2147483647 h 120"/>
                  <a:gd name="T10" fmla="*/ 2147483647 w 100"/>
                  <a:gd name="T11" fmla="*/ 2147483647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endParaRPr lang="zh-CN" altLang="en-US">
                  <a:latin typeface="+mn-lt"/>
                  <a:ea typeface="+mn-ea"/>
                </a:endParaRPr>
              </a:p>
            </p:txBody>
          </p:sp>
          <p:sp>
            <p:nvSpPr>
              <p:cNvPr id="214086"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endParaRPr lang="en-US" altLang="zh-CN" sz="1800">
                  <a:solidFill>
                    <a:schemeClr val="tx1"/>
                  </a:solidFill>
                  <a:latin typeface="+mn-lt"/>
                  <a:ea typeface="+mn-ea"/>
                </a:endParaRPr>
              </a:p>
            </p:txBody>
          </p:sp>
          <p:sp>
            <p:nvSpPr>
              <p:cNvPr id="214087" name="Freeform 100"/>
              <p:cNvSpPr>
                <a:spLocks/>
              </p:cNvSpPr>
              <p:nvPr/>
            </p:nvSpPr>
            <p:spPr bwMode="auto">
              <a:xfrm>
                <a:off x="3648" y="2119"/>
                <a:ext cx="236" cy="47"/>
              </a:xfrm>
              <a:custGeom>
                <a:avLst/>
                <a:gdLst>
                  <a:gd name="T0" fmla="*/ 2147483647 w 100"/>
                  <a:gd name="T1" fmla="*/ 2147483647 h 20"/>
                  <a:gd name="T2" fmla="*/ 0 w 100"/>
                  <a:gd name="T3" fmla="*/ 0 h 20"/>
                  <a:gd name="T4" fmla="*/ 0 w 100"/>
                  <a:gd name="T5" fmla="*/ 0 h 20"/>
                  <a:gd name="T6" fmla="*/ 2147483647 w 100"/>
                  <a:gd name="T7" fmla="*/ 2147483647 h 20"/>
                  <a:gd name="T8" fmla="*/ 2147483647 w 100"/>
                  <a:gd name="T9" fmla="*/ 0 h 20"/>
                  <a:gd name="T10" fmla="*/ 2147483647 w 100"/>
                  <a:gd name="T11" fmla="*/ 0 h 20"/>
                  <a:gd name="T12" fmla="*/ 2147483647 w 100"/>
                  <a:gd name="T13" fmla="*/ 2147483647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endParaRPr lang="zh-CN" altLang="en-US">
                  <a:latin typeface="+mn-lt"/>
                  <a:ea typeface="+mn-ea"/>
                </a:endParaRPr>
              </a:p>
            </p:txBody>
          </p:sp>
          <p:sp>
            <p:nvSpPr>
              <p:cNvPr id="214088"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endParaRPr lang="en-US" altLang="zh-CN" sz="1800">
                  <a:solidFill>
                    <a:schemeClr val="tx1"/>
                  </a:solidFill>
                  <a:latin typeface="+mn-lt"/>
                  <a:ea typeface="+mn-ea"/>
                </a:endParaRPr>
              </a:p>
            </p:txBody>
          </p:sp>
          <p:sp>
            <p:nvSpPr>
              <p:cNvPr id="214089"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endParaRPr lang="en-US" altLang="zh-CN" sz="1800">
                  <a:solidFill>
                    <a:schemeClr val="tx1"/>
                  </a:solidFill>
                  <a:latin typeface="+mn-lt"/>
                  <a:ea typeface="+mn-ea"/>
                </a:endParaRPr>
              </a:p>
            </p:txBody>
          </p:sp>
          <p:sp>
            <p:nvSpPr>
              <p:cNvPr id="214090" name="Freeform 103"/>
              <p:cNvSpPr>
                <a:spLocks/>
              </p:cNvSpPr>
              <p:nvPr/>
            </p:nvSpPr>
            <p:spPr bwMode="auto">
              <a:xfrm>
                <a:off x="3641" y="1959"/>
                <a:ext cx="248" cy="451"/>
              </a:xfrm>
              <a:custGeom>
                <a:avLst/>
                <a:gdLst>
                  <a:gd name="T0" fmla="*/ 2147483647 w 105"/>
                  <a:gd name="T1" fmla="*/ 2147483647 h 191"/>
                  <a:gd name="T2" fmla="*/ 2147483647 w 105"/>
                  <a:gd name="T3" fmla="*/ 2147483647 h 191"/>
                  <a:gd name="T4" fmla="*/ 2147483647 w 105"/>
                  <a:gd name="T5" fmla="*/ 2147483647 h 191"/>
                  <a:gd name="T6" fmla="*/ 2147483647 w 105"/>
                  <a:gd name="T7" fmla="*/ 2147483647 h 191"/>
                  <a:gd name="T8" fmla="*/ 2147483647 w 105"/>
                  <a:gd name="T9" fmla="*/ 2147483647 h 191"/>
                  <a:gd name="T10" fmla="*/ 2147483647 w 105"/>
                  <a:gd name="T11" fmla="*/ 0 h 191"/>
                  <a:gd name="T12" fmla="*/ 2147483647 w 105"/>
                  <a:gd name="T13" fmla="*/ 2147483647 h 191"/>
                  <a:gd name="T14" fmla="*/ 2147483647 w 105"/>
                  <a:gd name="T15" fmla="*/ 2147483647 h 191"/>
                  <a:gd name="T16" fmla="*/ 2147483647 w 105"/>
                  <a:gd name="T17" fmla="*/ 2147483647 h 191"/>
                  <a:gd name="T18" fmla="*/ 2147483647 w 105"/>
                  <a:gd name="T19" fmla="*/ 2147483647 h 191"/>
                  <a:gd name="T20" fmla="*/ 814971336 w 105"/>
                  <a:gd name="T21" fmla="*/ 2147483647 h 191"/>
                  <a:gd name="T22" fmla="*/ 1459429674 w 105"/>
                  <a:gd name="T23" fmla="*/ 2147483647 h 191"/>
                  <a:gd name="T24" fmla="*/ 2147483647 w 105"/>
                  <a:gd name="T25" fmla="*/ 2147483647 h 191"/>
                  <a:gd name="T26" fmla="*/ 2147483647 w 105"/>
                  <a:gd name="T27" fmla="*/ 2147483647 h 191"/>
                  <a:gd name="T28" fmla="*/ 2147483647 w 105"/>
                  <a:gd name="T29" fmla="*/ 2147483647 h 191"/>
                  <a:gd name="T30" fmla="*/ 2147483647 w 105"/>
                  <a:gd name="T31" fmla="*/ 2147483647 h 191"/>
                  <a:gd name="T32" fmla="*/ 2147483647 w 105"/>
                  <a:gd name="T33" fmla="*/ 2147483647 h 191"/>
                  <a:gd name="T34" fmla="*/ 2147483647 w 105"/>
                  <a:gd name="T35" fmla="*/ 2147483647 h 191"/>
                  <a:gd name="T36" fmla="*/ 2147483647 w 105"/>
                  <a:gd name="T37" fmla="*/ 2147483647 h 191"/>
                  <a:gd name="T38" fmla="*/ 2147483647 w 105"/>
                  <a:gd name="T39" fmla="*/ 2147483647 h 191"/>
                  <a:gd name="T40" fmla="*/ 2147483647 w 105"/>
                  <a:gd name="T41" fmla="*/ 2147483647 h 191"/>
                  <a:gd name="T42" fmla="*/ 2147483647 w 105"/>
                  <a:gd name="T43" fmla="*/ 2147483647 h 191"/>
                  <a:gd name="T44" fmla="*/ 2147483647 w 105"/>
                  <a:gd name="T45" fmla="*/ 2147483647 h 191"/>
                  <a:gd name="T46" fmla="*/ 2147483647 w 105"/>
                  <a:gd name="T47" fmla="*/ 2147483647 h 191"/>
                  <a:gd name="T48" fmla="*/ 2147483647 w 105"/>
                  <a:gd name="T49" fmla="*/ 2147483647 h 191"/>
                  <a:gd name="T50" fmla="*/ 2147483647 w 105"/>
                  <a:gd name="T51" fmla="*/ 2147483647 h 191"/>
                  <a:gd name="T52" fmla="*/ 2147483647 w 105"/>
                  <a:gd name="T53" fmla="*/ 2147483647 h 191"/>
                  <a:gd name="T54" fmla="*/ 2147483647 w 105"/>
                  <a:gd name="T55" fmla="*/ 2147483647 h 191"/>
                  <a:gd name="T56" fmla="*/ 2147483647 w 105"/>
                  <a:gd name="T57" fmla="*/ 2147483647 h 191"/>
                  <a:gd name="T58" fmla="*/ 2147483647 w 105"/>
                  <a:gd name="T59" fmla="*/ 2147483647 h 191"/>
                  <a:gd name="T60" fmla="*/ 2147483647 w 105"/>
                  <a:gd name="T61" fmla="*/ 2147483647 h 191"/>
                  <a:gd name="T62" fmla="*/ 2147483647 w 105"/>
                  <a:gd name="T63" fmla="*/ 2147483647 h 191"/>
                  <a:gd name="T64" fmla="*/ 2147483647 w 105"/>
                  <a:gd name="T65" fmla="*/ 2147483647 h 191"/>
                  <a:gd name="T66" fmla="*/ 2147483647 w 105"/>
                  <a:gd name="T67" fmla="*/ 2147483647 h 191"/>
                  <a:gd name="T68" fmla="*/ 2147483647 w 105"/>
                  <a:gd name="T69" fmla="*/ 2147483647 h 191"/>
                  <a:gd name="T70" fmla="*/ 2147483647 w 105"/>
                  <a:gd name="T71" fmla="*/ 2147483647 h 191"/>
                  <a:gd name="T72" fmla="*/ 2147483647 w 105"/>
                  <a:gd name="T73" fmla="*/ 2147483647 h 191"/>
                  <a:gd name="T74" fmla="*/ 2147483647 w 105"/>
                  <a:gd name="T75" fmla="*/ 2147483647 h 191"/>
                  <a:gd name="T76" fmla="*/ 2147483647 w 105"/>
                  <a:gd name="T77" fmla="*/ 2147483647 h 191"/>
                  <a:gd name="T78" fmla="*/ 2147483647 w 105"/>
                  <a:gd name="T79" fmla="*/ 2147483647 h 191"/>
                  <a:gd name="T80" fmla="*/ 2147483647 w 105"/>
                  <a:gd name="T81" fmla="*/ 2147483647 h 191"/>
                  <a:gd name="T82" fmla="*/ 2147483647 w 105"/>
                  <a:gd name="T83" fmla="*/ 2147483647 h 191"/>
                  <a:gd name="T84" fmla="*/ 1924883647 w 105"/>
                  <a:gd name="T85" fmla="*/ 2147483647 h 191"/>
                  <a:gd name="T86" fmla="*/ 2147483647 w 105"/>
                  <a:gd name="T87" fmla="*/ 2147483647 h 191"/>
                  <a:gd name="T88" fmla="*/ 2147483647 w 105"/>
                  <a:gd name="T89" fmla="*/ 2147483647 h 191"/>
                  <a:gd name="T90" fmla="*/ 2147483647 w 105"/>
                  <a:gd name="T91" fmla="*/ 2147483647 h 191"/>
                  <a:gd name="T92" fmla="*/ 2147483647 w 105"/>
                  <a:gd name="T93" fmla="*/ 2147483647 h 191"/>
                  <a:gd name="T94" fmla="*/ 2147483647 w 105"/>
                  <a:gd name="T95" fmla="*/ 1155234535 h 191"/>
                  <a:gd name="T96" fmla="*/ 2147483647 w 105"/>
                  <a:gd name="T97" fmla="*/ 2147483647 h 191"/>
                  <a:gd name="T98" fmla="*/ 2147483647 w 105"/>
                  <a:gd name="T99" fmla="*/ 2147483647 h 191"/>
                  <a:gd name="T100" fmla="*/ 2147483647 w 105"/>
                  <a:gd name="T101" fmla="*/ 2147483647 h 191"/>
                  <a:gd name="T102" fmla="*/ 2147483647 w 105"/>
                  <a:gd name="T103" fmla="*/ 2147483647 h 191"/>
                  <a:gd name="T104" fmla="*/ 2147483647 w 105"/>
                  <a:gd name="T105" fmla="*/ 2147483647 h 191"/>
                  <a:gd name="T106" fmla="*/ 2147483647 w 105"/>
                  <a:gd name="T107" fmla="*/ 2147483647 h 191"/>
                  <a:gd name="T108" fmla="*/ 2147483647 w 105"/>
                  <a:gd name="T109" fmla="*/ 2147483647 h 191"/>
                  <a:gd name="T110" fmla="*/ 2147483647 w 105"/>
                  <a:gd name="T111" fmla="*/ 2147483647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sp>
        <p:nvSpPr>
          <p:cNvPr id="214091" name="TextBox 365"/>
          <p:cNvSpPr txBox="1">
            <a:spLocks noChangeArrowheads="1"/>
          </p:cNvSpPr>
          <p:nvPr/>
        </p:nvSpPr>
        <p:spPr bwMode="auto">
          <a:xfrm>
            <a:off x="5638800" y="2086507"/>
            <a:ext cx="415498"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WI</a:t>
            </a:r>
            <a:endParaRPr lang="en-US" altLang="zh-CN" sz="1800">
              <a:solidFill>
                <a:schemeClr val="tx1"/>
              </a:solidFill>
              <a:latin typeface="+mn-lt"/>
              <a:ea typeface="+mn-ea"/>
            </a:endParaRPr>
          </a:p>
        </p:txBody>
      </p:sp>
      <p:grpSp>
        <p:nvGrpSpPr>
          <p:cNvPr id="8" name="Group 20"/>
          <p:cNvGrpSpPr>
            <a:grpSpLocks/>
          </p:cNvGrpSpPr>
          <p:nvPr/>
        </p:nvGrpSpPr>
        <p:grpSpPr bwMode="auto">
          <a:xfrm>
            <a:off x="2282828" y="4997982"/>
            <a:ext cx="303213" cy="374651"/>
            <a:chOff x="4082" y="2501"/>
            <a:chExt cx="490" cy="644"/>
          </a:xfrm>
        </p:grpSpPr>
        <p:sp>
          <p:nvSpPr>
            <p:cNvPr id="21409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09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09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09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9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9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09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0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0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0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0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9" name="Group 20"/>
          <p:cNvGrpSpPr>
            <a:grpSpLocks/>
          </p:cNvGrpSpPr>
          <p:nvPr/>
        </p:nvGrpSpPr>
        <p:grpSpPr bwMode="auto">
          <a:xfrm>
            <a:off x="2435228" y="5150381"/>
            <a:ext cx="303213" cy="374651"/>
            <a:chOff x="4082" y="2501"/>
            <a:chExt cx="490" cy="644"/>
          </a:xfrm>
        </p:grpSpPr>
        <p:sp>
          <p:nvSpPr>
            <p:cNvPr id="21410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0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0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0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0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1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1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1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1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1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1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0" name="Group 20"/>
          <p:cNvGrpSpPr>
            <a:grpSpLocks/>
          </p:cNvGrpSpPr>
          <p:nvPr/>
        </p:nvGrpSpPr>
        <p:grpSpPr bwMode="auto">
          <a:xfrm>
            <a:off x="2587628" y="5302782"/>
            <a:ext cx="303213" cy="374651"/>
            <a:chOff x="4082" y="2501"/>
            <a:chExt cx="490" cy="644"/>
          </a:xfrm>
        </p:grpSpPr>
        <p:sp>
          <p:nvSpPr>
            <p:cNvPr id="21411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1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1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2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2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2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2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2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1" name="Group 20"/>
          <p:cNvGrpSpPr>
            <a:grpSpLocks/>
          </p:cNvGrpSpPr>
          <p:nvPr/>
        </p:nvGrpSpPr>
        <p:grpSpPr bwMode="auto">
          <a:xfrm>
            <a:off x="2740028" y="5455182"/>
            <a:ext cx="303213" cy="374651"/>
            <a:chOff x="4082" y="2501"/>
            <a:chExt cx="490" cy="644"/>
          </a:xfrm>
        </p:grpSpPr>
        <p:sp>
          <p:nvSpPr>
            <p:cNvPr id="21412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sz="1000">
                <a:latin typeface="+mn-lt"/>
                <a:ea typeface="+mn-ea"/>
              </a:endParaRPr>
            </a:p>
          </p:txBody>
        </p:sp>
        <p:sp>
          <p:nvSpPr>
            <p:cNvPr id="21413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sz="1000">
                <a:latin typeface="+mn-lt"/>
                <a:ea typeface="+mn-ea"/>
              </a:endParaRPr>
            </a:p>
          </p:txBody>
        </p:sp>
        <p:sp>
          <p:nvSpPr>
            <p:cNvPr id="21413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sz="1000">
                <a:latin typeface="+mn-lt"/>
                <a:ea typeface="+mn-ea"/>
              </a:endParaRPr>
            </a:p>
          </p:txBody>
        </p:sp>
        <p:sp>
          <p:nvSpPr>
            <p:cNvPr id="21413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3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3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3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sz="1000">
                <a:latin typeface="+mn-lt"/>
                <a:ea typeface="+mn-ea"/>
              </a:endParaRPr>
            </a:p>
          </p:txBody>
        </p:sp>
        <p:sp>
          <p:nvSpPr>
            <p:cNvPr id="21413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3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sz="1000">
                <a:latin typeface="+mn-lt"/>
                <a:ea typeface="+mn-ea"/>
              </a:endParaRPr>
            </a:p>
          </p:txBody>
        </p:sp>
        <p:sp>
          <p:nvSpPr>
            <p:cNvPr id="21413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sz="1000">
                <a:latin typeface="+mn-lt"/>
                <a:ea typeface="+mn-ea"/>
              </a:endParaRPr>
            </a:p>
          </p:txBody>
        </p:sp>
        <p:sp>
          <p:nvSpPr>
            <p:cNvPr id="21413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sz="1000">
                <a:latin typeface="+mn-lt"/>
                <a:ea typeface="+mn-ea"/>
              </a:endParaRPr>
            </a:p>
          </p:txBody>
        </p:sp>
      </p:grpSp>
      <p:grpSp>
        <p:nvGrpSpPr>
          <p:cNvPr id="12" name="Group 20"/>
          <p:cNvGrpSpPr>
            <a:grpSpLocks/>
          </p:cNvGrpSpPr>
          <p:nvPr/>
        </p:nvGrpSpPr>
        <p:grpSpPr bwMode="auto">
          <a:xfrm>
            <a:off x="2243141" y="5140857"/>
            <a:ext cx="301625" cy="374651"/>
            <a:chOff x="4082" y="2501"/>
            <a:chExt cx="490" cy="644"/>
          </a:xfrm>
        </p:grpSpPr>
        <p:sp>
          <p:nvSpPr>
            <p:cNvPr id="21414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4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4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4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4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4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5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5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3" name="Group 20"/>
          <p:cNvGrpSpPr>
            <a:grpSpLocks/>
          </p:cNvGrpSpPr>
          <p:nvPr/>
        </p:nvGrpSpPr>
        <p:grpSpPr bwMode="auto">
          <a:xfrm>
            <a:off x="2395541" y="5293257"/>
            <a:ext cx="301625" cy="374651"/>
            <a:chOff x="4082" y="2501"/>
            <a:chExt cx="490" cy="644"/>
          </a:xfrm>
        </p:grpSpPr>
        <p:sp>
          <p:nvSpPr>
            <p:cNvPr id="21415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5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5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5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5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5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5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6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6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6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6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4" name="Group 20"/>
          <p:cNvGrpSpPr>
            <a:grpSpLocks/>
          </p:cNvGrpSpPr>
          <p:nvPr/>
        </p:nvGrpSpPr>
        <p:grpSpPr bwMode="auto">
          <a:xfrm>
            <a:off x="2547941" y="5445657"/>
            <a:ext cx="301625" cy="374651"/>
            <a:chOff x="4082" y="2501"/>
            <a:chExt cx="490" cy="644"/>
          </a:xfrm>
        </p:grpSpPr>
        <p:sp>
          <p:nvSpPr>
            <p:cNvPr id="21416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6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6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6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6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7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7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7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7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7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7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5" name="Group 20"/>
          <p:cNvGrpSpPr>
            <a:grpSpLocks/>
          </p:cNvGrpSpPr>
          <p:nvPr/>
        </p:nvGrpSpPr>
        <p:grpSpPr bwMode="auto">
          <a:xfrm>
            <a:off x="2700341" y="5598057"/>
            <a:ext cx="301625" cy="374651"/>
            <a:chOff x="4082" y="2501"/>
            <a:chExt cx="490" cy="644"/>
          </a:xfrm>
        </p:grpSpPr>
        <p:sp>
          <p:nvSpPr>
            <p:cNvPr id="21417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sz="1000">
                <a:latin typeface="+mn-lt"/>
                <a:ea typeface="+mn-ea"/>
              </a:endParaRPr>
            </a:p>
          </p:txBody>
        </p:sp>
        <p:sp>
          <p:nvSpPr>
            <p:cNvPr id="21417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sz="1000">
                <a:latin typeface="+mn-lt"/>
                <a:ea typeface="+mn-ea"/>
              </a:endParaRPr>
            </a:p>
          </p:txBody>
        </p:sp>
        <p:sp>
          <p:nvSpPr>
            <p:cNvPr id="21417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sz="1000">
                <a:latin typeface="+mn-lt"/>
                <a:ea typeface="+mn-ea"/>
              </a:endParaRPr>
            </a:p>
          </p:txBody>
        </p:sp>
        <p:sp>
          <p:nvSpPr>
            <p:cNvPr id="21418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8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8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8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sz="1000">
                <a:latin typeface="+mn-lt"/>
                <a:ea typeface="+mn-ea"/>
              </a:endParaRPr>
            </a:p>
          </p:txBody>
        </p:sp>
        <p:sp>
          <p:nvSpPr>
            <p:cNvPr id="21418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sz="1000">
                <a:latin typeface="+mn-lt"/>
                <a:ea typeface="+mn-ea"/>
              </a:endParaRPr>
            </a:p>
          </p:txBody>
        </p:sp>
        <p:sp>
          <p:nvSpPr>
            <p:cNvPr id="21418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sz="1000">
                <a:latin typeface="+mn-lt"/>
                <a:ea typeface="+mn-ea"/>
              </a:endParaRPr>
            </a:p>
          </p:txBody>
        </p:sp>
        <p:sp>
          <p:nvSpPr>
            <p:cNvPr id="21418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sz="1000">
                <a:latin typeface="+mn-lt"/>
                <a:ea typeface="+mn-ea"/>
              </a:endParaRPr>
            </a:p>
          </p:txBody>
        </p:sp>
        <p:sp>
          <p:nvSpPr>
            <p:cNvPr id="21418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sz="1000">
                <a:latin typeface="+mn-lt"/>
                <a:ea typeface="+mn-ea"/>
              </a:endParaRPr>
            </a:p>
          </p:txBody>
        </p:sp>
      </p:grpSp>
      <p:grpSp>
        <p:nvGrpSpPr>
          <p:cNvPr id="16" name="Group 20"/>
          <p:cNvGrpSpPr>
            <a:grpSpLocks/>
          </p:cNvGrpSpPr>
          <p:nvPr/>
        </p:nvGrpSpPr>
        <p:grpSpPr bwMode="auto">
          <a:xfrm>
            <a:off x="2181228" y="5293257"/>
            <a:ext cx="303213" cy="374651"/>
            <a:chOff x="4082" y="2501"/>
            <a:chExt cx="490" cy="644"/>
          </a:xfrm>
        </p:grpSpPr>
        <p:sp>
          <p:nvSpPr>
            <p:cNvPr id="214189"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190"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191"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192"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3"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4"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5"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96"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197"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98"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199"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7" name="Group 20"/>
          <p:cNvGrpSpPr>
            <a:grpSpLocks/>
          </p:cNvGrpSpPr>
          <p:nvPr/>
        </p:nvGrpSpPr>
        <p:grpSpPr bwMode="auto">
          <a:xfrm>
            <a:off x="2333628" y="5445657"/>
            <a:ext cx="303213" cy="374651"/>
            <a:chOff x="4082" y="2501"/>
            <a:chExt cx="490" cy="644"/>
          </a:xfrm>
        </p:grpSpPr>
        <p:sp>
          <p:nvSpPr>
            <p:cNvPr id="214201"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02"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03"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04"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5"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6"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7"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08"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09"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10"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11"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8" name="Group 20"/>
          <p:cNvGrpSpPr>
            <a:grpSpLocks/>
          </p:cNvGrpSpPr>
          <p:nvPr/>
        </p:nvGrpSpPr>
        <p:grpSpPr bwMode="auto">
          <a:xfrm>
            <a:off x="2486028" y="5598057"/>
            <a:ext cx="303213" cy="374651"/>
            <a:chOff x="4082" y="2501"/>
            <a:chExt cx="490" cy="644"/>
          </a:xfrm>
        </p:grpSpPr>
        <p:sp>
          <p:nvSpPr>
            <p:cNvPr id="21421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1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1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1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1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1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1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2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2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2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2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grpSp>
        <p:nvGrpSpPr>
          <p:cNvPr id="19" name="Group 20"/>
          <p:cNvGrpSpPr>
            <a:grpSpLocks/>
          </p:cNvGrpSpPr>
          <p:nvPr/>
        </p:nvGrpSpPr>
        <p:grpSpPr bwMode="auto">
          <a:xfrm>
            <a:off x="2638428" y="5750457"/>
            <a:ext cx="303213" cy="374651"/>
            <a:chOff x="4082" y="2501"/>
            <a:chExt cx="490" cy="644"/>
          </a:xfrm>
        </p:grpSpPr>
        <p:sp>
          <p:nvSpPr>
            <p:cNvPr id="214225"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26"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27"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28"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29"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30"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31"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32"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33"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34"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35"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CN" altLang="en-US">
                <a:latin typeface="+mn-lt"/>
                <a:ea typeface="+mn-ea"/>
              </a:endParaRPr>
            </a:p>
          </p:txBody>
        </p:sp>
      </p:grpSp>
      <p:sp>
        <p:nvSpPr>
          <p:cNvPr id="214236" name="TextBox 511"/>
          <p:cNvSpPr txBox="1">
            <a:spLocks noChangeArrowheads="1"/>
          </p:cNvSpPr>
          <p:nvPr/>
        </p:nvSpPr>
        <p:spPr bwMode="auto">
          <a:xfrm>
            <a:off x="1600203" y="5744107"/>
            <a:ext cx="646331" cy="369332"/>
          </a:xfrm>
          <a:prstGeom prst="rect">
            <a:avLst/>
          </a:prstGeom>
          <a:noFill/>
          <a:ln w="9525">
            <a:noFill/>
            <a:miter lim="800000"/>
            <a:headEnd/>
            <a:tailEnd/>
          </a:ln>
        </p:spPr>
        <p:txBody>
          <a:bodyPr wrap="none">
            <a:spAutoFit/>
          </a:bodyPr>
          <a:lstStyle/>
          <a:p>
            <a:r>
              <a:rPr lang="en-GB" altLang="zh-CN" sz="1800" dirty="0" smtClean="0">
                <a:solidFill>
                  <a:schemeClr val="tx1"/>
                </a:solidFill>
                <a:latin typeface="+mn-lt"/>
                <a:ea typeface="+mn-ea"/>
              </a:rPr>
              <a:t>HDAs</a:t>
            </a:r>
            <a:endParaRPr lang="en-GB" altLang="zh-CN" sz="1800" dirty="0">
              <a:solidFill>
                <a:schemeClr val="tx1"/>
              </a:solidFill>
              <a:latin typeface="+mn-lt"/>
              <a:ea typeface="+mn-ea"/>
            </a:endParaRPr>
          </a:p>
        </p:txBody>
      </p:sp>
      <p:sp>
        <p:nvSpPr>
          <p:cNvPr id="214237" name="TextBox 512"/>
          <p:cNvSpPr txBox="1">
            <a:spLocks noChangeArrowheads="1"/>
          </p:cNvSpPr>
          <p:nvPr/>
        </p:nvSpPr>
        <p:spPr bwMode="auto">
          <a:xfrm>
            <a:off x="5743575" y="5667907"/>
            <a:ext cx="415498"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AD</a:t>
            </a:r>
            <a:endParaRPr lang="en-US" altLang="zh-CN" sz="1800">
              <a:solidFill>
                <a:schemeClr val="tx1"/>
              </a:solidFill>
              <a:latin typeface="+mn-lt"/>
              <a:ea typeface="+mn-ea"/>
            </a:endParaRPr>
          </a:p>
        </p:txBody>
      </p:sp>
      <p:grpSp>
        <p:nvGrpSpPr>
          <p:cNvPr id="20" name="Group 360"/>
          <p:cNvGrpSpPr>
            <a:grpSpLocks/>
          </p:cNvGrpSpPr>
          <p:nvPr/>
        </p:nvGrpSpPr>
        <p:grpSpPr bwMode="auto">
          <a:xfrm>
            <a:off x="7700963" y="4801131"/>
            <a:ext cx="527050" cy="692150"/>
            <a:chOff x="2450" y="2494"/>
            <a:chExt cx="496" cy="652"/>
          </a:xfrm>
        </p:grpSpPr>
        <p:sp>
          <p:nvSpPr>
            <p:cNvPr id="214239"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40"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214241"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42"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4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44"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45"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46"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47"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214248" name="TextBox 564"/>
          <p:cNvSpPr txBox="1">
            <a:spLocks noChangeArrowheads="1"/>
          </p:cNvSpPr>
          <p:nvPr/>
        </p:nvSpPr>
        <p:spPr bwMode="auto">
          <a:xfrm>
            <a:off x="7413628" y="5450419"/>
            <a:ext cx="1019831" cy="369332"/>
          </a:xfrm>
          <a:prstGeom prst="rect">
            <a:avLst/>
          </a:prstGeom>
          <a:noFill/>
          <a:ln w="9525">
            <a:noFill/>
            <a:miter lim="800000"/>
            <a:headEnd/>
            <a:tailEnd/>
          </a:ln>
        </p:spPr>
        <p:txBody>
          <a:bodyPr wrap="none">
            <a:spAutoFit/>
          </a:bodyPr>
          <a:lstStyle/>
          <a:p>
            <a:r>
              <a:rPr lang="en-GB" altLang="zh-CN" sz="1800">
                <a:solidFill>
                  <a:schemeClr val="tx1"/>
                </a:solidFill>
                <a:latin typeface="+mn-lt"/>
                <a:ea typeface="+mn-ea"/>
              </a:rPr>
              <a:t>License</a:t>
            </a:r>
            <a:endParaRPr lang="en-US" altLang="zh-CN" sz="1800">
              <a:solidFill>
                <a:schemeClr val="tx1"/>
              </a:solidFill>
              <a:latin typeface="+mn-lt"/>
              <a:ea typeface="+mn-ea"/>
            </a:endParaRPr>
          </a:p>
        </p:txBody>
      </p:sp>
      <p:sp>
        <p:nvSpPr>
          <p:cNvPr id="214250" name="AutoShape 205"/>
          <p:cNvSpPr>
            <a:spLocks noChangeArrowheads="1"/>
          </p:cNvSpPr>
          <p:nvPr/>
        </p:nvSpPr>
        <p:spPr bwMode="auto">
          <a:xfrm>
            <a:off x="7635875" y="2402419"/>
            <a:ext cx="584200" cy="838200"/>
          </a:xfrm>
          <a:prstGeom prst="can">
            <a:avLst>
              <a:gd name="adj" fmla="val 24996"/>
            </a:avLst>
          </a:prstGeom>
          <a:gradFill rotWithShape="1">
            <a:gsLst>
              <a:gs pos="0">
                <a:schemeClr val="bg1"/>
              </a:gs>
              <a:gs pos="100000">
                <a:srgbClr val="5C647E"/>
              </a:gs>
            </a:gsLst>
            <a:lin ang="5400000" scaled="1"/>
          </a:gradFill>
          <a:ln w="9525">
            <a:solidFill>
              <a:schemeClr val="bg2"/>
            </a:solidFill>
            <a:round/>
            <a:headEnd/>
            <a:tailEnd/>
          </a:ln>
        </p:spPr>
        <p:txBody>
          <a:bodyPr wrap="none" anchor="ctr"/>
          <a:lstStyle/>
          <a:p>
            <a:pPr algn="ctr"/>
            <a:endParaRPr lang="en-US" altLang="zh-CN" sz="1000">
              <a:solidFill>
                <a:schemeClr val="tx1"/>
              </a:solidFill>
              <a:latin typeface="+mn-lt"/>
              <a:ea typeface="+mn-ea"/>
            </a:endParaRPr>
          </a:p>
        </p:txBody>
      </p:sp>
      <p:sp>
        <p:nvSpPr>
          <p:cNvPr id="214251" name="TextBox 660"/>
          <p:cNvSpPr txBox="1">
            <a:spLocks noChangeArrowheads="1"/>
          </p:cNvSpPr>
          <p:nvPr/>
        </p:nvSpPr>
        <p:spPr bwMode="auto">
          <a:xfrm>
            <a:off x="7712078" y="3316820"/>
            <a:ext cx="415498" cy="369332"/>
          </a:xfrm>
          <a:prstGeom prst="rect">
            <a:avLst/>
          </a:prstGeom>
          <a:noFill/>
          <a:ln w="9525">
            <a:noFill/>
            <a:miter lim="800000"/>
            <a:headEnd/>
            <a:tailEnd/>
          </a:ln>
        </p:spPr>
        <p:txBody>
          <a:bodyPr wrap="none">
            <a:spAutoFit/>
          </a:bodyPr>
          <a:lstStyle/>
          <a:p>
            <a:r>
              <a:rPr lang="en-US" altLang="zh-CN" sz="1800">
                <a:solidFill>
                  <a:schemeClr val="tx1"/>
                </a:solidFill>
                <a:latin typeface="+mn-lt"/>
                <a:ea typeface="+mn-ea"/>
              </a:rPr>
              <a:t>DB</a:t>
            </a:r>
          </a:p>
        </p:txBody>
      </p:sp>
      <p:sp>
        <p:nvSpPr>
          <p:cNvPr id="214252" name="TextBox 554"/>
          <p:cNvSpPr txBox="1">
            <a:spLocks noChangeArrowheads="1"/>
          </p:cNvSpPr>
          <p:nvPr/>
        </p:nvSpPr>
        <p:spPr bwMode="auto">
          <a:xfrm>
            <a:off x="993778" y="2658005"/>
            <a:ext cx="1107996" cy="646331"/>
          </a:xfrm>
          <a:prstGeom prst="rect">
            <a:avLst/>
          </a:prstGeom>
          <a:noFill/>
          <a:ln w="9525">
            <a:noFill/>
            <a:miter lim="800000"/>
            <a:headEnd/>
            <a:tailEnd/>
          </a:ln>
        </p:spPr>
        <p:txBody>
          <a:bodyPr wrap="none">
            <a:spAutoFit/>
          </a:bodyPr>
          <a:lstStyle/>
          <a:p>
            <a:r>
              <a:rPr lang="en-GB" altLang="zh-CN" sz="1800" dirty="0">
                <a:latin typeface="+mn-lt"/>
                <a:ea typeface="+mn-ea"/>
              </a:rPr>
              <a:t>Client</a:t>
            </a:r>
          </a:p>
          <a:p>
            <a:r>
              <a:rPr lang="en-US" altLang="zh-CN" sz="1800" dirty="0">
                <a:latin typeface="+mn-lt"/>
                <a:ea typeface="+mn-ea"/>
              </a:rPr>
              <a:t> (</a:t>
            </a:r>
            <a:r>
              <a:rPr lang="en-GB" altLang="zh-CN" sz="1800" dirty="0">
                <a:latin typeface="+mn-lt"/>
                <a:ea typeface="+mn-ea"/>
              </a:rPr>
              <a:t>TC/SC)</a:t>
            </a:r>
            <a:endParaRPr lang="en-US" altLang="zh-CN" sz="1800" dirty="0">
              <a:latin typeface="+mn-lt"/>
              <a:ea typeface="+mn-ea"/>
            </a:endParaRPr>
          </a:p>
        </p:txBody>
      </p:sp>
      <p:grpSp>
        <p:nvGrpSpPr>
          <p:cNvPr id="21" name="Group 32"/>
          <p:cNvGrpSpPr>
            <a:grpSpLocks/>
          </p:cNvGrpSpPr>
          <p:nvPr/>
        </p:nvGrpSpPr>
        <p:grpSpPr bwMode="auto">
          <a:xfrm>
            <a:off x="1033376" y="2020941"/>
            <a:ext cx="622300" cy="558800"/>
            <a:chOff x="4368" y="2704"/>
            <a:chExt cx="416" cy="543"/>
          </a:xfrm>
        </p:grpSpPr>
        <p:sp>
          <p:nvSpPr>
            <p:cNvPr id="214254"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214255"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CN" altLang="en-US">
                <a:latin typeface="+mn-lt"/>
                <a:ea typeface="+mn-ea"/>
              </a:endParaRPr>
            </a:p>
          </p:txBody>
        </p:sp>
        <p:sp>
          <p:nvSpPr>
            <p:cNvPr id="214256"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4257"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CN" altLang="en-US">
                <a:latin typeface="+mn-lt"/>
                <a:ea typeface="+mn-ea"/>
              </a:endParaRPr>
            </a:p>
          </p:txBody>
        </p:sp>
        <p:sp>
          <p:nvSpPr>
            <p:cNvPr id="214258"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CN" altLang="en-US">
                <a:latin typeface="+mn-lt"/>
                <a:ea typeface="+mn-ea"/>
              </a:endParaRPr>
            </a:p>
          </p:txBody>
        </p:sp>
        <p:sp>
          <p:nvSpPr>
            <p:cNvPr id="214259"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0"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CN" altLang="en-US">
                <a:latin typeface="+mn-lt"/>
                <a:ea typeface="+mn-ea"/>
              </a:endParaRPr>
            </a:p>
          </p:txBody>
        </p:sp>
        <p:sp>
          <p:nvSpPr>
            <p:cNvPr id="214261"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2"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3"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CN" altLang="en-US">
                <a:latin typeface="+mn-lt"/>
                <a:ea typeface="+mn-ea"/>
              </a:endParaRPr>
            </a:p>
          </p:txBody>
        </p:sp>
        <p:sp>
          <p:nvSpPr>
            <p:cNvPr id="214264"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214265"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66"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214267"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CN" altLang="en-US">
                <a:latin typeface="+mn-lt"/>
                <a:ea typeface="+mn-ea"/>
              </a:endParaRPr>
            </a:p>
          </p:txBody>
        </p:sp>
        <p:sp>
          <p:nvSpPr>
            <p:cNvPr id="214268" name="Freeform 47"/>
            <p:cNvSpPr>
              <a:spLocks/>
            </p:cNvSpPr>
            <p:nvPr/>
          </p:nvSpPr>
          <p:spPr bwMode="auto">
            <a:xfrm>
              <a:off x="4416" y="2768"/>
              <a:ext cx="297" cy="304"/>
            </a:xfrm>
            <a:custGeom>
              <a:avLst/>
              <a:gdLst>
                <a:gd name="T0" fmla="*/ 0 w 126"/>
                <a:gd name="T1" fmla="*/ 0 h 129"/>
                <a:gd name="T2" fmla="*/ 0 w 126"/>
                <a:gd name="T3" fmla="*/ 2147483647 h 129"/>
                <a:gd name="T4" fmla="*/ 2147483647 w 126"/>
                <a:gd name="T5" fmla="*/ 2147483647 h 129"/>
                <a:gd name="T6" fmla="*/ 2147483647 w 126"/>
                <a:gd name="T7" fmla="*/ 2147483647 h 129"/>
                <a:gd name="T8" fmla="*/ 2147483647 w 126"/>
                <a:gd name="T9" fmla="*/ 2147483647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CN" altLang="en-US">
                <a:latin typeface="+mn-lt"/>
                <a:ea typeface="+mn-ea"/>
              </a:endParaRPr>
            </a:p>
          </p:txBody>
        </p:sp>
        <p:sp>
          <p:nvSpPr>
            <p:cNvPr id="214269"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214270" name="Freeform 49"/>
            <p:cNvSpPr>
              <a:spLocks noEditPoints="1"/>
            </p:cNvSpPr>
            <p:nvPr/>
          </p:nvSpPr>
          <p:spPr bwMode="auto">
            <a:xfrm>
              <a:off x="4373" y="2718"/>
              <a:ext cx="371" cy="524"/>
            </a:xfrm>
            <a:custGeom>
              <a:avLst/>
              <a:gdLst>
                <a:gd name="T0" fmla="*/ 0 w 157"/>
                <a:gd name="T1" fmla="*/ 0 h 222"/>
                <a:gd name="T2" fmla="*/ 0 w 157"/>
                <a:gd name="T3" fmla="*/ 2147483647 h 222"/>
                <a:gd name="T4" fmla="*/ 2147483647 w 157"/>
                <a:gd name="T5" fmla="*/ 2147483647 h 222"/>
                <a:gd name="T6" fmla="*/ 2147483647 w 157"/>
                <a:gd name="T7" fmla="*/ 2147483647 h 222"/>
                <a:gd name="T8" fmla="*/ 0 w 157"/>
                <a:gd name="T9" fmla="*/ 0 h 222"/>
                <a:gd name="T10" fmla="*/ 2147483647 w 157"/>
                <a:gd name="T11" fmla="*/ 2147483647 h 222"/>
                <a:gd name="T12" fmla="*/ 2147483647 w 157"/>
                <a:gd name="T13" fmla="*/ 2147483647 h 222"/>
                <a:gd name="T14" fmla="*/ 2147483647 w 157"/>
                <a:gd name="T15" fmla="*/ 2147483647 h 222"/>
                <a:gd name="T16" fmla="*/ 2147483647 w 157"/>
                <a:gd name="T17" fmla="*/ 2147483647 h 222"/>
                <a:gd name="T18" fmla="*/ 2147483647 w 157"/>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CN" altLang="en-US">
                <a:latin typeface="+mn-lt"/>
                <a:ea typeface="+mn-ea"/>
              </a:endParaRPr>
            </a:p>
          </p:txBody>
        </p:sp>
        <p:sp>
          <p:nvSpPr>
            <p:cNvPr id="214271" name="Freeform 50"/>
            <p:cNvSpPr>
              <a:spLocks noEditPoints="1"/>
            </p:cNvSpPr>
            <p:nvPr/>
          </p:nvSpPr>
          <p:spPr bwMode="auto">
            <a:xfrm>
              <a:off x="4368" y="2704"/>
              <a:ext cx="416" cy="543"/>
            </a:xfrm>
            <a:custGeom>
              <a:avLst/>
              <a:gdLst>
                <a:gd name="T0" fmla="*/ 2147483647 w 176"/>
                <a:gd name="T1" fmla="*/ 2147483647 h 230"/>
                <a:gd name="T2" fmla="*/ 2147483647 w 176"/>
                <a:gd name="T3" fmla="*/ 2147483647 h 230"/>
                <a:gd name="T4" fmla="*/ 2147483647 w 176"/>
                <a:gd name="T5" fmla="*/ 2147483647 h 230"/>
                <a:gd name="T6" fmla="*/ 2147483647 w 176"/>
                <a:gd name="T7" fmla="*/ 2147483647 h 230"/>
                <a:gd name="T8" fmla="*/ 2147483647 w 176"/>
                <a:gd name="T9" fmla="*/ 2147483647 h 230"/>
                <a:gd name="T10" fmla="*/ 2147483647 w 176"/>
                <a:gd name="T11" fmla="*/ 2147483647 h 230"/>
                <a:gd name="T12" fmla="*/ 2147483647 w 176"/>
                <a:gd name="T13" fmla="*/ 2147483647 h 230"/>
                <a:gd name="T14" fmla="*/ 2147483647 w 176"/>
                <a:gd name="T15" fmla="*/ 2147483647 h 230"/>
                <a:gd name="T16" fmla="*/ 2147483647 w 176"/>
                <a:gd name="T17" fmla="*/ 2147483647 h 230"/>
                <a:gd name="T18" fmla="*/ 2147483647 w 176"/>
                <a:gd name="T19" fmla="*/ 2147483647 h 230"/>
                <a:gd name="T20" fmla="*/ 2147483647 w 176"/>
                <a:gd name="T21" fmla="*/ 2147483647 h 230"/>
                <a:gd name="T22" fmla="*/ 2147483647 w 176"/>
                <a:gd name="T23" fmla="*/ 2147483647 h 230"/>
                <a:gd name="T24" fmla="*/ 2147483647 w 176"/>
                <a:gd name="T25" fmla="*/ 2147483647 h 230"/>
                <a:gd name="T26" fmla="*/ 2147483647 w 176"/>
                <a:gd name="T27" fmla="*/ 2147483647 h 230"/>
                <a:gd name="T28" fmla="*/ 2147483647 w 176"/>
                <a:gd name="T29" fmla="*/ 2147483647 h 230"/>
                <a:gd name="T30" fmla="*/ 2147483647 w 176"/>
                <a:gd name="T31" fmla="*/ 2147483647 h 230"/>
                <a:gd name="T32" fmla="*/ 2147483647 w 176"/>
                <a:gd name="T33" fmla="*/ 2147483647 h 230"/>
                <a:gd name="T34" fmla="*/ 2147483647 w 176"/>
                <a:gd name="T35" fmla="*/ 2147483647 h 230"/>
                <a:gd name="T36" fmla="*/ 2147483647 w 176"/>
                <a:gd name="T37" fmla="*/ 2147483647 h 230"/>
                <a:gd name="T38" fmla="*/ 2147483647 w 176"/>
                <a:gd name="T39" fmla="*/ 2147483647 h 230"/>
                <a:gd name="T40" fmla="*/ 2147483647 w 176"/>
                <a:gd name="T41" fmla="*/ 2147483647 h 230"/>
                <a:gd name="T42" fmla="*/ 2147483647 w 176"/>
                <a:gd name="T43" fmla="*/ 2147483647 h 230"/>
                <a:gd name="T44" fmla="*/ 2147483647 w 176"/>
                <a:gd name="T45" fmla="*/ 2147483647 h 230"/>
                <a:gd name="T46" fmla="*/ 2147483647 w 176"/>
                <a:gd name="T47" fmla="*/ 2147483647 h 230"/>
                <a:gd name="T48" fmla="*/ 2147483647 w 176"/>
                <a:gd name="T49" fmla="*/ 2147483647 h 230"/>
                <a:gd name="T50" fmla="*/ 2147483647 w 176"/>
                <a:gd name="T51" fmla="*/ 2147483647 h 230"/>
                <a:gd name="T52" fmla="*/ 2147483647 w 176"/>
                <a:gd name="T53" fmla="*/ 2147483647 h 230"/>
                <a:gd name="T54" fmla="*/ 2147483647 w 176"/>
                <a:gd name="T55" fmla="*/ 2147483647 h 230"/>
                <a:gd name="T56" fmla="*/ 2147483647 w 176"/>
                <a:gd name="T57" fmla="*/ 2147483647 h 230"/>
                <a:gd name="T58" fmla="*/ 2147483647 w 176"/>
                <a:gd name="T59" fmla="*/ 2147483647 h 230"/>
                <a:gd name="T60" fmla="*/ 2147483647 w 176"/>
                <a:gd name="T61" fmla="*/ 2147483647 h 230"/>
                <a:gd name="T62" fmla="*/ 2147483647 w 176"/>
                <a:gd name="T63" fmla="*/ 2147483647 h 230"/>
                <a:gd name="T64" fmla="*/ 2147483647 w 176"/>
                <a:gd name="T65" fmla="*/ 2147483647 h 230"/>
                <a:gd name="T66" fmla="*/ 2147483647 w 176"/>
                <a:gd name="T67" fmla="*/ 2147483647 h 230"/>
                <a:gd name="T68" fmla="*/ 2147483647 w 176"/>
                <a:gd name="T69" fmla="*/ 2147483647 h 230"/>
                <a:gd name="T70" fmla="*/ 2147483647 w 176"/>
                <a:gd name="T71" fmla="*/ 2147483647 h 230"/>
                <a:gd name="T72" fmla="*/ 2147483647 w 176"/>
                <a:gd name="T73" fmla="*/ 2147483647 h 230"/>
                <a:gd name="T74" fmla="*/ 2147483647 w 176"/>
                <a:gd name="T75" fmla="*/ 2147483647 h 230"/>
                <a:gd name="T76" fmla="*/ 2147483647 w 176"/>
                <a:gd name="T77" fmla="*/ 2147483647 h 230"/>
                <a:gd name="T78" fmla="*/ 2147483647 w 176"/>
                <a:gd name="T79" fmla="*/ 2147483647 h 230"/>
                <a:gd name="T80" fmla="*/ 2147483647 w 176"/>
                <a:gd name="T81" fmla="*/ 2147483647 h 230"/>
                <a:gd name="T82" fmla="*/ 2147483647 w 176"/>
                <a:gd name="T83" fmla="*/ 2147483647 h 230"/>
                <a:gd name="T84" fmla="*/ 2147483647 w 176"/>
                <a:gd name="T85" fmla="*/ 2147483647 h 230"/>
                <a:gd name="T86" fmla="*/ 2147483647 w 176"/>
                <a:gd name="T87" fmla="*/ 2147483647 h 230"/>
                <a:gd name="T88" fmla="*/ 2147483647 w 176"/>
                <a:gd name="T89" fmla="*/ 2147483647 h 230"/>
                <a:gd name="T90" fmla="*/ 2147483647 w 176"/>
                <a:gd name="T91" fmla="*/ 2147483647 h 230"/>
                <a:gd name="T92" fmla="*/ 2147483647 w 176"/>
                <a:gd name="T93" fmla="*/ 2147483647 h 230"/>
                <a:gd name="T94" fmla="*/ 2147483647 w 176"/>
                <a:gd name="T95" fmla="*/ 2147483647 h 230"/>
                <a:gd name="T96" fmla="*/ 2147483647 w 176"/>
                <a:gd name="T97" fmla="*/ 0 h 230"/>
                <a:gd name="T98" fmla="*/ 2147483647 w 176"/>
                <a:gd name="T99" fmla="*/ 0 h 230"/>
                <a:gd name="T100" fmla="*/ 2147483647 w 176"/>
                <a:gd name="T101" fmla="*/ 2147483647 h 230"/>
                <a:gd name="T102" fmla="*/ 0 w 176"/>
                <a:gd name="T103" fmla="*/ 2147483647 h 230"/>
                <a:gd name="T104" fmla="*/ 0 w 176"/>
                <a:gd name="T105" fmla="*/ 2147483647 h 230"/>
                <a:gd name="T106" fmla="*/ 2147483647 w 176"/>
                <a:gd name="T107" fmla="*/ 2147483647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36" name="TextBox 335"/>
          <p:cNvSpPr txBox="1">
            <a:spLocks noChangeArrowheads="1"/>
          </p:cNvSpPr>
          <p:nvPr/>
        </p:nvSpPr>
        <p:spPr bwMode="auto">
          <a:xfrm>
            <a:off x="792559" y="1732911"/>
            <a:ext cx="1337226"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1.Client</a:t>
            </a:r>
            <a:r>
              <a:rPr lang="zh-CN" altLang="en-US" sz="1200" b="1" dirty="0" smtClean="0">
                <a:solidFill>
                  <a:srgbClr val="0070C0"/>
                </a:solidFill>
                <a:latin typeface="+mn-lt"/>
                <a:ea typeface="+mn-ea"/>
              </a:rPr>
              <a:t>发起</a:t>
            </a:r>
            <a:r>
              <a:rPr lang="zh-CN" altLang="en-US" sz="1200" b="1" dirty="0">
                <a:solidFill>
                  <a:srgbClr val="0070C0"/>
                </a:solidFill>
                <a:latin typeface="+mn-lt"/>
                <a:ea typeface="+mn-ea"/>
              </a:rPr>
              <a:t>连接</a:t>
            </a:r>
            <a:endParaRPr lang="en-US" altLang="zh-CN" sz="1200" b="1" dirty="0">
              <a:solidFill>
                <a:srgbClr val="0070C0"/>
              </a:solidFill>
              <a:latin typeface="+mn-lt"/>
              <a:ea typeface="+mn-ea"/>
            </a:endParaRPr>
          </a:p>
        </p:txBody>
      </p:sp>
      <p:cxnSp>
        <p:nvCxnSpPr>
          <p:cNvPr id="378" name="Straight Arrow Connector 238"/>
          <p:cNvCxnSpPr/>
          <p:nvPr/>
        </p:nvCxnSpPr>
        <p:spPr>
          <a:xfrm>
            <a:off x="1734959" y="3137065"/>
            <a:ext cx="612068" cy="162018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81" name="TextBox 380"/>
          <p:cNvSpPr txBox="1">
            <a:spLocks noChangeArrowheads="1"/>
          </p:cNvSpPr>
          <p:nvPr/>
        </p:nvSpPr>
        <p:spPr bwMode="auto">
          <a:xfrm rot="3934800">
            <a:off x="1313226" y="3640423"/>
            <a:ext cx="2047771" cy="461665"/>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2.</a:t>
            </a:r>
            <a:r>
              <a:rPr lang="zh-CN" altLang="en-US" sz="1200" b="1" dirty="0" smtClean="0">
                <a:solidFill>
                  <a:srgbClr val="0070C0"/>
                </a:solidFill>
                <a:latin typeface="+mn-lt"/>
                <a:ea typeface="+mn-ea"/>
              </a:rPr>
              <a:t>发送</a:t>
            </a:r>
            <a:r>
              <a:rPr lang="en-US" altLang="zh-CN" sz="1200" b="1" dirty="0" smtClean="0">
                <a:solidFill>
                  <a:srgbClr val="0070C0"/>
                </a:solidFill>
                <a:latin typeface="+mn-lt"/>
                <a:ea typeface="+mn-ea"/>
              </a:rPr>
              <a:t>Login Ticket</a:t>
            </a:r>
          </a:p>
          <a:p>
            <a:r>
              <a:rPr lang="zh-CN" altLang="en-US" sz="1200" b="1" dirty="0" smtClean="0">
                <a:solidFill>
                  <a:srgbClr val="0070C0"/>
                </a:solidFill>
                <a:latin typeface="+mn-lt"/>
                <a:ea typeface="+mn-ea"/>
              </a:rPr>
              <a:t>   发送</a:t>
            </a:r>
            <a:r>
              <a:rPr lang="en-US" altLang="zh-CN" sz="1200" b="1" dirty="0" err="1" smtClean="0">
                <a:solidFill>
                  <a:srgbClr val="0070C0"/>
                </a:solidFill>
                <a:latin typeface="+mn-lt"/>
                <a:ea typeface="+mn-ea"/>
              </a:rPr>
              <a:t>LoginInfo</a:t>
            </a:r>
            <a:r>
              <a:rPr lang="en-US" altLang="zh-CN" sz="1200" b="1" dirty="0" smtClean="0">
                <a:solidFill>
                  <a:srgbClr val="0070C0"/>
                </a:solidFill>
                <a:latin typeface="+mn-lt"/>
                <a:ea typeface="+mn-ea"/>
              </a:rPr>
              <a:t> Ticket</a:t>
            </a:r>
            <a:endParaRPr lang="en-US" altLang="zh-CN" sz="1200" b="1" dirty="0">
              <a:solidFill>
                <a:srgbClr val="0070C0"/>
              </a:solidFill>
              <a:latin typeface="+mn-lt"/>
              <a:ea typeface="+mn-ea"/>
            </a:endParaRPr>
          </a:p>
        </p:txBody>
      </p:sp>
      <p:cxnSp>
        <p:nvCxnSpPr>
          <p:cNvPr id="382" name="Straight Arrow Connector 238"/>
          <p:cNvCxnSpPr/>
          <p:nvPr/>
        </p:nvCxnSpPr>
        <p:spPr>
          <a:xfrm flipV="1">
            <a:off x="2735796" y="4541221"/>
            <a:ext cx="1152128" cy="54742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85" name="TextBox 384"/>
          <p:cNvSpPr txBox="1">
            <a:spLocks noChangeArrowheads="1"/>
          </p:cNvSpPr>
          <p:nvPr/>
        </p:nvSpPr>
        <p:spPr bwMode="auto">
          <a:xfrm rot="20277448">
            <a:off x="2507323" y="4306488"/>
            <a:ext cx="1839211" cy="461665"/>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3.</a:t>
            </a:r>
            <a:r>
              <a:rPr lang="zh-CN" altLang="en-US" sz="1200" b="1" dirty="0" smtClean="0">
                <a:solidFill>
                  <a:srgbClr val="0070C0"/>
                </a:solidFill>
                <a:latin typeface="+mn-lt"/>
                <a:ea typeface="+mn-ea"/>
              </a:rPr>
              <a:t>验证</a:t>
            </a:r>
            <a:r>
              <a:rPr lang="en-US" altLang="zh-CN" sz="1200" b="1" dirty="0" smtClean="0">
                <a:solidFill>
                  <a:srgbClr val="0070C0"/>
                </a:solidFill>
                <a:latin typeface="+mn-lt"/>
                <a:ea typeface="+mn-ea"/>
              </a:rPr>
              <a:t>Login Ticket</a:t>
            </a:r>
          </a:p>
          <a:p>
            <a:r>
              <a:rPr lang="zh-CN" altLang="en-US" sz="1200" b="1" dirty="0" smtClean="0">
                <a:solidFill>
                  <a:srgbClr val="0070C0"/>
                </a:solidFill>
                <a:latin typeface="+mn-lt"/>
                <a:ea typeface="+mn-ea"/>
              </a:rPr>
              <a:t>   验证</a:t>
            </a:r>
            <a:r>
              <a:rPr lang="en-US" altLang="zh-CN" sz="1200" b="1" dirty="0" err="1" smtClean="0">
                <a:solidFill>
                  <a:srgbClr val="0070C0"/>
                </a:solidFill>
                <a:latin typeface="+mn-lt"/>
                <a:ea typeface="+mn-ea"/>
              </a:rPr>
              <a:t>LoginInfo</a:t>
            </a:r>
            <a:r>
              <a:rPr lang="en-US" altLang="zh-CN" sz="1200" b="1" dirty="0" smtClean="0">
                <a:solidFill>
                  <a:srgbClr val="0070C0"/>
                </a:solidFill>
                <a:latin typeface="+mn-lt"/>
                <a:ea typeface="+mn-ea"/>
              </a:rPr>
              <a:t> Ticket</a:t>
            </a:r>
            <a:endParaRPr lang="en-US" altLang="zh-CN" sz="1200" b="1" dirty="0">
              <a:solidFill>
                <a:srgbClr val="0070C0"/>
              </a:solidFill>
              <a:latin typeface="+mn-lt"/>
              <a:ea typeface="+mn-ea"/>
            </a:endParaRPr>
          </a:p>
        </p:txBody>
      </p:sp>
      <p:cxnSp>
        <p:nvCxnSpPr>
          <p:cNvPr id="386" name="Straight Arrow Connector 238"/>
          <p:cNvCxnSpPr/>
          <p:nvPr/>
        </p:nvCxnSpPr>
        <p:spPr>
          <a:xfrm flipH="1">
            <a:off x="3028020" y="4909645"/>
            <a:ext cx="1188132" cy="57606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6" name="TextBox 395"/>
          <p:cNvSpPr txBox="1">
            <a:spLocks noChangeArrowheads="1"/>
          </p:cNvSpPr>
          <p:nvPr/>
        </p:nvSpPr>
        <p:spPr bwMode="auto">
          <a:xfrm rot="20346757">
            <a:off x="2718389" y="4597486"/>
            <a:ext cx="2615781" cy="461665"/>
          </a:xfrm>
          <a:prstGeom prst="rect">
            <a:avLst/>
          </a:prstGeom>
          <a:noFill/>
          <a:ln w="9525">
            <a:noFill/>
            <a:miter lim="800000"/>
            <a:headEnd/>
            <a:tailEnd/>
          </a:ln>
        </p:spPr>
        <p:txBody>
          <a:bodyPr wrap="square">
            <a:spAutoFit/>
          </a:bodyPr>
          <a:lstStyle/>
          <a:p>
            <a:r>
              <a:rPr lang="en-US" altLang="zh-CN" sz="1200" b="1" dirty="0" smtClean="0">
                <a:solidFill>
                  <a:srgbClr val="0070C0"/>
                </a:solidFill>
                <a:latin typeface="+mn-lt"/>
                <a:ea typeface="+mn-ea"/>
              </a:rPr>
              <a:t>4.</a:t>
            </a:r>
            <a:r>
              <a:rPr lang="zh-CN" altLang="en-US" sz="1200" b="1" dirty="0" smtClean="0">
                <a:solidFill>
                  <a:srgbClr val="0070C0"/>
                </a:solidFill>
                <a:latin typeface="+mn-lt"/>
                <a:ea typeface="+mn-ea"/>
              </a:rPr>
              <a:t>域帐号、密码</a:t>
            </a:r>
            <a:endParaRPr lang="en-US" altLang="zh-CN" sz="1200" b="1" dirty="0" smtClean="0">
              <a:solidFill>
                <a:srgbClr val="0070C0"/>
              </a:solidFill>
              <a:latin typeface="+mn-lt"/>
              <a:ea typeface="+mn-ea"/>
            </a:endParaRPr>
          </a:p>
          <a:p>
            <a:r>
              <a:rPr lang="zh-CN" altLang="en-US" sz="1200" b="1" dirty="0" smtClean="0">
                <a:solidFill>
                  <a:srgbClr val="0070C0"/>
                </a:solidFill>
                <a:latin typeface="+mn-lt"/>
                <a:ea typeface="+mn-ea"/>
              </a:rPr>
              <a:t>   应用路径、启动参数</a:t>
            </a:r>
            <a:endParaRPr lang="en-US" altLang="zh-CN" sz="1200" b="1" dirty="0">
              <a:solidFill>
                <a:srgbClr val="0070C0"/>
              </a:solidFill>
              <a:latin typeface="+mn-lt"/>
              <a:ea typeface="+mn-ea"/>
            </a:endParaRPr>
          </a:p>
        </p:txBody>
      </p:sp>
      <p:sp>
        <p:nvSpPr>
          <p:cNvPr id="408" name="左弧形箭头 407"/>
          <p:cNvSpPr>
            <a:spLocks noChangeArrowheads="1"/>
          </p:cNvSpPr>
          <p:nvPr/>
        </p:nvSpPr>
        <p:spPr bwMode="auto">
          <a:xfrm>
            <a:off x="1600200" y="5058307"/>
            <a:ext cx="457200" cy="685800"/>
          </a:xfrm>
          <a:prstGeom prst="curvedRightArrow">
            <a:avLst>
              <a:gd name="adj1" fmla="val 25000"/>
              <a:gd name="adj2" fmla="val 50000"/>
              <a:gd name="adj3" fmla="val 25000"/>
            </a:avLst>
          </a:prstGeom>
          <a:solidFill>
            <a:schemeClr val="accent1"/>
          </a:solidFill>
          <a:ln w="9525" algn="ctr">
            <a:solidFill>
              <a:schemeClr val="tx1"/>
            </a:solidFill>
            <a:round/>
            <a:headEnd/>
            <a:tailEnd/>
          </a:ln>
        </p:spPr>
        <p:txBody>
          <a:bodyPr/>
          <a:lstStyle/>
          <a:p>
            <a:endParaRPr lang="zh-CN" altLang="en-US" sz="1800">
              <a:solidFill>
                <a:schemeClr val="tx1"/>
              </a:solidFill>
              <a:latin typeface="+mn-lt"/>
              <a:ea typeface="+mn-ea"/>
            </a:endParaRPr>
          </a:p>
        </p:txBody>
      </p:sp>
      <p:sp>
        <p:nvSpPr>
          <p:cNvPr id="409" name="TextBox 408"/>
          <p:cNvSpPr txBox="1">
            <a:spLocks noChangeArrowheads="1"/>
          </p:cNvSpPr>
          <p:nvPr/>
        </p:nvSpPr>
        <p:spPr bwMode="auto">
          <a:xfrm>
            <a:off x="675141" y="5279254"/>
            <a:ext cx="1103187" cy="646331"/>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5.Gina</a:t>
            </a:r>
            <a:r>
              <a:rPr lang="zh-CN" altLang="en-US" sz="1200" b="1" dirty="0" smtClean="0">
                <a:solidFill>
                  <a:srgbClr val="0070C0"/>
                </a:solidFill>
                <a:latin typeface="+mn-lt"/>
                <a:ea typeface="+mn-ea"/>
              </a:rPr>
              <a:t>帐号</a:t>
            </a:r>
            <a:r>
              <a:rPr lang="zh-CN" altLang="en-US" sz="1200" b="1" dirty="0">
                <a:solidFill>
                  <a:srgbClr val="0070C0"/>
                </a:solidFill>
                <a:latin typeface="+mn-lt"/>
                <a:ea typeface="+mn-ea"/>
              </a:rPr>
              <a:t>、</a:t>
            </a:r>
            <a:endParaRPr lang="en-US" altLang="zh-CN" sz="1200" b="1" dirty="0">
              <a:solidFill>
                <a:srgbClr val="0070C0"/>
              </a:solidFill>
              <a:latin typeface="+mn-lt"/>
              <a:ea typeface="+mn-ea"/>
            </a:endParaRPr>
          </a:p>
          <a:p>
            <a:r>
              <a:rPr lang="zh-CN" altLang="en-US" sz="1200" b="1" dirty="0" smtClean="0">
                <a:solidFill>
                  <a:srgbClr val="0070C0"/>
                </a:solidFill>
                <a:latin typeface="+mn-lt"/>
                <a:ea typeface="+mn-ea"/>
              </a:rPr>
              <a:t>  域</a:t>
            </a:r>
            <a:r>
              <a:rPr lang="zh-CN" altLang="en-US" sz="1200" b="1" dirty="0">
                <a:solidFill>
                  <a:srgbClr val="0070C0"/>
                </a:solidFill>
                <a:latin typeface="+mn-lt"/>
                <a:ea typeface="+mn-ea"/>
              </a:rPr>
              <a:t>信息</a:t>
            </a:r>
            <a:r>
              <a:rPr lang="zh-CN" altLang="en-US" sz="1200" b="1" dirty="0" smtClean="0">
                <a:solidFill>
                  <a:srgbClr val="0070C0"/>
                </a:solidFill>
                <a:latin typeface="+mn-lt"/>
                <a:ea typeface="+mn-ea"/>
              </a:rPr>
              <a:t>登录</a:t>
            </a:r>
            <a:endParaRPr lang="en-US" altLang="zh-CN" sz="1200" b="1" dirty="0" smtClean="0">
              <a:solidFill>
                <a:srgbClr val="0070C0"/>
              </a:solidFill>
              <a:latin typeface="+mn-lt"/>
              <a:ea typeface="+mn-ea"/>
            </a:endParaRPr>
          </a:p>
          <a:p>
            <a:r>
              <a:rPr lang="zh-CN" altLang="en-US" sz="1200" b="1" dirty="0" smtClean="0">
                <a:solidFill>
                  <a:srgbClr val="0070C0"/>
                </a:solidFill>
                <a:latin typeface="+mn-lt"/>
                <a:ea typeface="+mn-ea"/>
              </a:rPr>
              <a:t>  启动应用</a:t>
            </a:r>
            <a:endParaRPr lang="en-US" altLang="zh-CN" sz="1200" b="1" dirty="0">
              <a:solidFill>
                <a:srgbClr val="0070C0"/>
              </a:solidFill>
              <a:latin typeface="+mn-lt"/>
              <a:ea typeface="+mn-ea"/>
            </a:endParaRPr>
          </a:p>
        </p:txBody>
      </p:sp>
      <p:sp>
        <p:nvSpPr>
          <p:cNvPr id="410" name="TextBox 409"/>
          <p:cNvSpPr txBox="1">
            <a:spLocks noChangeArrowheads="1"/>
          </p:cNvSpPr>
          <p:nvPr/>
        </p:nvSpPr>
        <p:spPr bwMode="auto">
          <a:xfrm rot="20361960">
            <a:off x="3159762" y="5331783"/>
            <a:ext cx="934871"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7.</a:t>
            </a:r>
            <a:r>
              <a:rPr lang="zh-CN" altLang="en-US" sz="1200" b="1" dirty="0" smtClean="0">
                <a:solidFill>
                  <a:srgbClr val="0070C0"/>
                </a:solidFill>
                <a:latin typeface="+mn-lt"/>
                <a:ea typeface="+mn-ea"/>
              </a:rPr>
              <a:t>更新</a:t>
            </a:r>
            <a:r>
              <a:rPr lang="zh-CN" altLang="en-US" sz="1200" b="1" dirty="0">
                <a:solidFill>
                  <a:srgbClr val="0070C0"/>
                </a:solidFill>
                <a:latin typeface="+mn-lt"/>
                <a:ea typeface="+mn-ea"/>
              </a:rPr>
              <a:t>状态</a:t>
            </a:r>
            <a:endParaRPr lang="en-US" altLang="zh-CN" sz="1200" b="1" dirty="0">
              <a:solidFill>
                <a:srgbClr val="0070C0"/>
              </a:solidFill>
              <a:latin typeface="+mn-lt"/>
              <a:ea typeface="+mn-ea"/>
            </a:endParaRPr>
          </a:p>
        </p:txBody>
      </p:sp>
      <p:grpSp>
        <p:nvGrpSpPr>
          <p:cNvPr id="22" name="Group 360"/>
          <p:cNvGrpSpPr>
            <a:grpSpLocks/>
          </p:cNvGrpSpPr>
          <p:nvPr/>
        </p:nvGrpSpPr>
        <p:grpSpPr bwMode="auto">
          <a:xfrm>
            <a:off x="6061174" y="3921078"/>
            <a:ext cx="527050" cy="692150"/>
            <a:chOff x="2450" y="2494"/>
            <a:chExt cx="496" cy="652"/>
          </a:xfrm>
        </p:grpSpPr>
        <p:sp>
          <p:nvSpPr>
            <p:cNvPr id="37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7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79"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0"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83"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84"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7"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88"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89"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grpSp>
        <p:nvGrpSpPr>
          <p:cNvPr id="23" name="Group 360"/>
          <p:cNvGrpSpPr>
            <a:grpSpLocks/>
          </p:cNvGrpSpPr>
          <p:nvPr/>
        </p:nvGrpSpPr>
        <p:grpSpPr bwMode="auto">
          <a:xfrm>
            <a:off x="4332982" y="3885074"/>
            <a:ext cx="527050" cy="692150"/>
            <a:chOff x="2450" y="2494"/>
            <a:chExt cx="496" cy="652"/>
          </a:xfrm>
        </p:grpSpPr>
        <p:sp>
          <p:nvSpPr>
            <p:cNvPr id="404"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40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41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415"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416"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417"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418"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419"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420"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421" name="TextBox 713"/>
          <p:cNvSpPr txBox="1">
            <a:spLocks noChangeArrowheads="1"/>
          </p:cNvSpPr>
          <p:nvPr/>
        </p:nvSpPr>
        <p:spPr bwMode="auto">
          <a:xfrm>
            <a:off x="6039422" y="4639940"/>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422" name="TextBox 714"/>
          <p:cNvSpPr txBox="1">
            <a:spLocks noChangeArrowheads="1"/>
          </p:cNvSpPr>
          <p:nvPr/>
        </p:nvSpPr>
        <p:spPr bwMode="auto">
          <a:xfrm>
            <a:off x="4247964" y="4613228"/>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cxnSp>
        <p:nvCxnSpPr>
          <p:cNvPr id="433" name="Straight Arrow Connector 238"/>
          <p:cNvCxnSpPr/>
          <p:nvPr/>
        </p:nvCxnSpPr>
        <p:spPr>
          <a:xfrm flipV="1">
            <a:off x="3188608" y="5263273"/>
            <a:ext cx="1152128" cy="5400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0" name="Straight Arrow Connector 238"/>
          <p:cNvCxnSpPr/>
          <p:nvPr/>
        </p:nvCxnSpPr>
        <p:spPr>
          <a:xfrm flipH="1" flipV="1">
            <a:off x="1547664" y="3245077"/>
            <a:ext cx="576064" cy="15481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45" name="TextBox 344"/>
          <p:cNvSpPr txBox="1">
            <a:spLocks noChangeArrowheads="1"/>
          </p:cNvSpPr>
          <p:nvPr/>
        </p:nvSpPr>
        <p:spPr bwMode="auto">
          <a:xfrm rot="3948046">
            <a:off x="1225770" y="3907352"/>
            <a:ext cx="934871" cy="276999"/>
          </a:xfrm>
          <a:prstGeom prst="rect">
            <a:avLst/>
          </a:prstGeom>
          <a:noFill/>
          <a:ln w="9525">
            <a:noFill/>
            <a:miter lim="800000"/>
            <a:headEnd/>
            <a:tailEnd/>
          </a:ln>
        </p:spPr>
        <p:txBody>
          <a:bodyPr wrap="none">
            <a:spAutoFit/>
          </a:bodyPr>
          <a:lstStyle/>
          <a:p>
            <a:r>
              <a:rPr lang="en-US" altLang="zh-CN" sz="1200" b="1" dirty="0" smtClean="0">
                <a:solidFill>
                  <a:srgbClr val="0070C0"/>
                </a:solidFill>
                <a:latin typeface="+mn-lt"/>
                <a:ea typeface="+mn-ea"/>
              </a:rPr>
              <a:t>6.</a:t>
            </a:r>
            <a:r>
              <a:rPr lang="zh-CN" altLang="en-US" sz="1200" b="1" dirty="0" smtClean="0">
                <a:solidFill>
                  <a:srgbClr val="0070C0"/>
                </a:solidFill>
                <a:latin typeface="+mn-lt"/>
                <a:ea typeface="+mn-ea"/>
              </a:rPr>
              <a:t>连接成功</a:t>
            </a:r>
            <a:endParaRPr lang="en-US" altLang="zh-CN" sz="1200" b="1" dirty="0">
              <a:solidFill>
                <a:srgbClr val="0070C0"/>
              </a:solidFill>
              <a:latin typeface="+mn-lt"/>
              <a:ea typeface="+mn-ea"/>
            </a:endParaRPr>
          </a:p>
        </p:txBody>
      </p:sp>
      <p:grpSp>
        <p:nvGrpSpPr>
          <p:cNvPr id="24" name="Group 254"/>
          <p:cNvGrpSpPr>
            <a:grpSpLocks noChangeAspect="1"/>
          </p:cNvGrpSpPr>
          <p:nvPr/>
        </p:nvGrpSpPr>
        <p:grpSpPr bwMode="auto">
          <a:xfrm>
            <a:off x="2591780" y="2138725"/>
            <a:ext cx="1085850" cy="422275"/>
            <a:chOff x="3818" y="784"/>
            <a:chExt cx="684" cy="266"/>
          </a:xfrm>
        </p:grpSpPr>
        <p:sp>
          <p:nvSpPr>
            <p:cNvPr id="352" name="Freeform 255"/>
            <p:cNvSpPr>
              <a:spLocks noChangeAspect="1"/>
            </p:cNvSpPr>
            <p:nvPr/>
          </p:nvSpPr>
          <p:spPr bwMode="auto">
            <a:xfrm>
              <a:off x="4302" y="858"/>
              <a:ext cx="200" cy="192"/>
            </a:xfrm>
            <a:custGeom>
              <a:avLst/>
              <a:gdLst>
                <a:gd name="T0" fmla="*/ 3178496 w 100"/>
                <a:gd name="T1" fmla="*/ 32768 h 96"/>
                <a:gd name="T2" fmla="*/ 131072 w 100"/>
                <a:gd name="T3" fmla="*/ 2064384 h 96"/>
                <a:gd name="T4" fmla="*/ 0 w 100"/>
                <a:gd name="T5" fmla="*/ 3047424 h 96"/>
                <a:gd name="T6" fmla="*/ 294912 w 100"/>
                <a:gd name="T7" fmla="*/ 2949120 h 96"/>
                <a:gd name="T8" fmla="*/ 3080192 w 100"/>
                <a:gd name="T9" fmla="*/ 819200 h 96"/>
                <a:gd name="T10" fmla="*/ 3244032 w 100"/>
                <a:gd name="T11" fmla="*/ 589824 h 96"/>
                <a:gd name="T12" fmla="*/ 3178496 w 100"/>
                <a:gd name="T13" fmla="*/ 32768 h 96"/>
                <a:gd name="T14" fmla="*/ 0 60000 65536"/>
                <a:gd name="T15" fmla="*/ 0 60000 65536"/>
                <a:gd name="T16" fmla="*/ 0 60000 65536"/>
                <a:gd name="T17" fmla="*/ 0 60000 65536"/>
                <a:gd name="T18" fmla="*/ 0 60000 65536"/>
                <a:gd name="T19" fmla="*/ 0 60000 65536"/>
                <a:gd name="T20" fmla="*/ 0 60000 65536"/>
                <a:gd name="T21" fmla="*/ 0 w 100"/>
                <a:gd name="T22" fmla="*/ 0 h 96"/>
                <a:gd name="T23" fmla="*/ 100 w 100"/>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96">
                  <a:moveTo>
                    <a:pt x="97" y="1"/>
                  </a:moveTo>
                  <a:cubicBezTo>
                    <a:pt x="94" y="0"/>
                    <a:pt x="4" y="63"/>
                    <a:pt x="4" y="63"/>
                  </a:cubicBezTo>
                  <a:cubicBezTo>
                    <a:pt x="0" y="93"/>
                    <a:pt x="0" y="93"/>
                    <a:pt x="0" y="93"/>
                  </a:cubicBezTo>
                  <a:cubicBezTo>
                    <a:pt x="0" y="93"/>
                    <a:pt x="2" y="96"/>
                    <a:pt x="9" y="90"/>
                  </a:cubicBezTo>
                  <a:cubicBezTo>
                    <a:pt x="33" y="71"/>
                    <a:pt x="91" y="28"/>
                    <a:pt x="94" y="25"/>
                  </a:cubicBezTo>
                  <a:cubicBezTo>
                    <a:pt x="98" y="22"/>
                    <a:pt x="98" y="20"/>
                    <a:pt x="99" y="18"/>
                  </a:cubicBezTo>
                  <a:cubicBezTo>
                    <a:pt x="99" y="18"/>
                    <a:pt x="100" y="3"/>
                    <a:pt x="97" y="1"/>
                  </a:cubicBezTo>
                  <a:close/>
                </a:path>
              </a:pathLst>
            </a:custGeom>
            <a:solidFill>
              <a:srgbClr val="0B3C68"/>
            </a:solidFill>
            <a:ln w="9525">
              <a:noFill/>
              <a:round/>
              <a:headEnd/>
              <a:tailEnd/>
            </a:ln>
          </p:spPr>
          <p:txBody>
            <a:bodyPr/>
            <a:lstStyle/>
            <a:p>
              <a:endParaRPr lang="zh-CN" altLang="en-US">
                <a:latin typeface="+mn-lt"/>
                <a:ea typeface="+mn-ea"/>
              </a:endParaRPr>
            </a:p>
          </p:txBody>
        </p:sp>
        <p:sp>
          <p:nvSpPr>
            <p:cNvPr id="353" name="Freeform 256"/>
            <p:cNvSpPr>
              <a:spLocks noChangeAspect="1"/>
            </p:cNvSpPr>
            <p:nvPr/>
          </p:nvSpPr>
          <p:spPr bwMode="auto">
            <a:xfrm>
              <a:off x="3818" y="784"/>
              <a:ext cx="678" cy="200"/>
            </a:xfrm>
            <a:custGeom>
              <a:avLst/>
              <a:gdLst>
                <a:gd name="T0" fmla="*/ 11108352 w 339"/>
                <a:gd name="T1" fmla="*/ 1245184 h 100"/>
                <a:gd name="T2" fmla="*/ 8126463 w 339"/>
                <a:gd name="T3" fmla="*/ 3276800 h 100"/>
                <a:gd name="T4" fmla="*/ 229376 w 339"/>
                <a:gd name="T5" fmla="*/ 1867776 h 100"/>
                <a:gd name="T6" fmla="*/ 32768 w 339"/>
                <a:gd name="T7" fmla="*/ 1933312 h 100"/>
                <a:gd name="T8" fmla="*/ 98304 w 339"/>
                <a:gd name="T9" fmla="*/ 1736704 h 100"/>
                <a:gd name="T10" fmla="*/ 3637248 w 339"/>
                <a:gd name="T11" fmla="*/ 32768 h 100"/>
                <a:gd name="T12" fmla="*/ 3801088 w 339"/>
                <a:gd name="T13" fmla="*/ 0 h 100"/>
                <a:gd name="T14" fmla="*/ 10911744 w 339"/>
                <a:gd name="T15" fmla="*/ 1146880 h 100"/>
                <a:gd name="T16" fmla="*/ 11108352 w 339"/>
                <a:gd name="T17" fmla="*/ 1245184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100"/>
                <a:gd name="T29" fmla="*/ 339 w 339"/>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100">
                  <a:moveTo>
                    <a:pt x="339" y="38"/>
                  </a:moveTo>
                  <a:cubicBezTo>
                    <a:pt x="248" y="100"/>
                    <a:pt x="248" y="100"/>
                    <a:pt x="248" y="100"/>
                  </a:cubicBezTo>
                  <a:cubicBezTo>
                    <a:pt x="146" y="85"/>
                    <a:pt x="15" y="58"/>
                    <a:pt x="7" y="57"/>
                  </a:cubicBezTo>
                  <a:cubicBezTo>
                    <a:pt x="2" y="56"/>
                    <a:pt x="1" y="59"/>
                    <a:pt x="1" y="59"/>
                  </a:cubicBezTo>
                  <a:cubicBezTo>
                    <a:pt x="1" y="59"/>
                    <a:pt x="0" y="55"/>
                    <a:pt x="3" y="53"/>
                  </a:cubicBezTo>
                  <a:cubicBezTo>
                    <a:pt x="6" y="51"/>
                    <a:pt x="106" y="4"/>
                    <a:pt x="111" y="1"/>
                  </a:cubicBezTo>
                  <a:cubicBezTo>
                    <a:pt x="113" y="0"/>
                    <a:pt x="116" y="0"/>
                    <a:pt x="116" y="0"/>
                  </a:cubicBezTo>
                  <a:cubicBezTo>
                    <a:pt x="116" y="0"/>
                    <a:pt x="330" y="34"/>
                    <a:pt x="333" y="35"/>
                  </a:cubicBezTo>
                  <a:cubicBezTo>
                    <a:pt x="337" y="35"/>
                    <a:pt x="339" y="38"/>
                    <a:pt x="339" y="38"/>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355" name="Freeform 257"/>
            <p:cNvSpPr>
              <a:spLocks noChangeAspect="1"/>
            </p:cNvSpPr>
            <p:nvPr/>
          </p:nvSpPr>
          <p:spPr bwMode="auto">
            <a:xfrm>
              <a:off x="4308" y="858"/>
              <a:ext cx="188" cy="128"/>
            </a:xfrm>
            <a:custGeom>
              <a:avLst/>
              <a:gdLst>
                <a:gd name="T0" fmla="*/ 3080192 w 94"/>
                <a:gd name="T1" fmla="*/ 65536 h 64"/>
                <a:gd name="T2" fmla="*/ 3047424 w 94"/>
                <a:gd name="T3" fmla="*/ 0 h 64"/>
                <a:gd name="T4" fmla="*/ 0 w 94"/>
                <a:gd name="T5" fmla="*/ 2064384 h 64"/>
                <a:gd name="T6" fmla="*/ 65536 w 94"/>
                <a:gd name="T7" fmla="*/ 2097152 h 64"/>
                <a:gd name="T8" fmla="*/ 3080192 w 94"/>
                <a:gd name="T9" fmla="*/ 65536 h 64"/>
                <a:gd name="T10" fmla="*/ 0 60000 65536"/>
                <a:gd name="T11" fmla="*/ 0 60000 65536"/>
                <a:gd name="T12" fmla="*/ 0 60000 65536"/>
                <a:gd name="T13" fmla="*/ 0 60000 65536"/>
                <a:gd name="T14" fmla="*/ 0 60000 65536"/>
                <a:gd name="T15" fmla="*/ 0 w 94"/>
                <a:gd name="T16" fmla="*/ 0 h 64"/>
                <a:gd name="T17" fmla="*/ 94 w 94"/>
                <a:gd name="T18" fmla="*/ 64 h 64"/>
              </a:gdLst>
              <a:ahLst/>
              <a:cxnLst>
                <a:cxn ang="T10">
                  <a:pos x="T0" y="T1"/>
                </a:cxn>
                <a:cxn ang="T11">
                  <a:pos x="T2" y="T3"/>
                </a:cxn>
                <a:cxn ang="T12">
                  <a:pos x="T4" y="T5"/>
                </a:cxn>
                <a:cxn ang="T13">
                  <a:pos x="T6" y="T7"/>
                </a:cxn>
                <a:cxn ang="T14">
                  <a:pos x="T8" y="T9"/>
                </a:cxn>
              </a:cxnLst>
              <a:rect l="T15" t="T16" r="T17" b="T18"/>
              <a:pathLst>
                <a:path w="94" h="64">
                  <a:moveTo>
                    <a:pt x="94" y="2"/>
                  </a:moveTo>
                  <a:cubicBezTo>
                    <a:pt x="94" y="1"/>
                    <a:pt x="93" y="0"/>
                    <a:pt x="93" y="0"/>
                  </a:cubicBezTo>
                  <a:cubicBezTo>
                    <a:pt x="89" y="0"/>
                    <a:pt x="0" y="63"/>
                    <a:pt x="0" y="63"/>
                  </a:cubicBezTo>
                  <a:cubicBezTo>
                    <a:pt x="2" y="64"/>
                    <a:pt x="2" y="64"/>
                    <a:pt x="2" y="64"/>
                  </a:cubicBezTo>
                  <a:lnTo>
                    <a:pt x="94" y="2"/>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56" name="Freeform 258"/>
            <p:cNvSpPr>
              <a:spLocks noChangeAspect="1"/>
            </p:cNvSpPr>
            <p:nvPr/>
          </p:nvSpPr>
          <p:spPr bwMode="auto">
            <a:xfrm>
              <a:off x="3820" y="892"/>
              <a:ext cx="498" cy="156"/>
            </a:xfrm>
            <a:custGeom>
              <a:avLst/>
              <a:gdLst>
                <a:gd name="T0" fmla="*/ 8159232 w 249"/>
                <a:gd name="T1" fmla="*/ 1638400 h 78"/>
                <a:gd name="T2" fmla="*/ 8028160 w 249"/>
                <a:gd name="T3" fmla="*/ 1409024 h 78"/>
                <a:gd name="T4" fmla="*/ 196608 w 249"/>
                <a:gd name="T5" fmla="*/ 32768 h 78"/>
                <a:gd name="T6" fmla="*/ 0 w 249"/>
                <a:gd name="T7" fmla="*/ 163840 h 78"/>
                <a:gd name="T8" fmla="*/ 0 w 249"/>
                <a:gd name="T9" fmla="*/ 655360 h 78"/>
                <a:gd name="T10" fmla="*/ 196608 w 249"/>
                <a:gd name="T11" fmla="*/ 1015808 h 78"/>
                <a:gd name="T12" fmla="*/ 7864320 w 249"/>
                <a:gd name="T13" fmla="*/ 2523136 h 78"/>
                <a:gd name="T14" fmla="*/ 8159232 w 249"/>
                <a:gd name="T15" fmla="*/ 2293760 h 78"/>
                <a:gd name="T16" fmla="*/ 8159232 w 249"/>
                <a:gd name="T17" fmla="*/ 1638400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78"/>
                <a:gd name="T29" fmla="*/ 249 w 249"/>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78">
                  <a:moveTo>
                    <a:pt x="249" y="50"/>
                  </a:moveTo>
                  <a:cubicBezTo>
                    <a:pt x="249" y="46"/>
                    <a:pt x="247" y="43"/>
                    <a:pt x="245" y="43"/>
                  </a:cubicBezTo>
                  <a:cubicBezTo>
                    <a:pt x="147" y="28"/>
                    <a:pt x="14" y="3"/>
                    <a:pt x="6" y="1"/>
                  </a:cubicBezTo>
                  <a:cubicBezTo>
                    <a:pt x="0" y="0"/>
                    <a:pt x="0" y="5"/>
                    <a:pt x="0" y="5"/>
                  </a:cubicBezTo>
                  <a:cubicBezTo>
                    <a:pt x="0" y="5"/>
                    <a:pt x="0" y="11"/>
                    <a:pt x="0" y="20"/>
                  </a:cubicBezTo>
                  <a:cubicBezTo>
                    <a:pt x="0" y="29"/>
                    <a:pt x="1" y="29"/>
                    <a:pt x="6" y="31"/>
                  </a:cubicBezTo>
                  <a:cubicBezTo>
                    <a:pt x="8" y="31"/>
                    <a:pt x="210" y="71"/>
                    <a:pt x="240" y="77"/>
                  </a:cubicBezTo>
                  <a:cubicBezTo>
                    <a:pt x="248" y="78"/>
                    <a:pt x="249" y="70"/>
                    <a:pt x="249" y="70"/>
                  </a:cubicBezTo>
                  <a:cubicBezTo>
                    <a:pt x="249" y="70"/>
                    <a:pt x="249" y="55"/>
                    <a:pt x="249" y="50"/>
                  </a:cubicBezTo>
                  <a:close/>
                </a:path>
              </a:pathLst>
            </a:custGeom>
            <a:solidFill>
              <a:srgbClr val="8BA6BD"/>
            </a:solidFill>
            <a:ln w="9525">
              <a:noFill/>
              <a:round/>
              <a:headEnd/>
              <a:tailEnd/>
            </a:ln>
          </p:spPr>
          <p:txBody>
            <a:bodyPr/>
            <a:lstStyle/>
            <a:p>
              <a:endParaRPr lang="zh-CN" altLang="en-US">
                <a:latin typeface="+mn-lt"/>
                <a:ea typeface="+mn-ea"/>
              </a:endParaRPr>
            </a:p>
          </p:txBody>
        </p:sp>
        <p:sp>
          <p:nvSpPr>
            <p:cNvPr id="357" name="Freeform 259"/>
            <p:cNvSpPr>
              <a:spLocks noChangeAspect="1"/>
            </p:cNvSpPr>
            <p:nvPr/>
          </p:nvSpPr>
          <p:spPr bwMode="auto">
            <a:xfrm>
              <a:off x="3822" y="898"/>
              <a:ext cx="440" cy="136"/>
            </a:xfrm>
            <a:custGeom>
              <a:avLst/>
              <a:gdLst>
                <a:gd name="T0" fmla="*/ 7176192 w 220"/>
                <a:gd name="T1" fmla="*/ 1409024 h 68"/>
                <a:gd name="T2" fmla="*/ 7077888 w 220"/>
                <a:gd name="T3" fmla="*/ 1212416 h 68"/>
                <a:gd name="T4" fmla="*/ 196608 w 220"/>
                <a:gd name="T5" fmla="*/ 32768 h 68"/>
                <a:gd name="T6" fmla="*/ 0 w 220"/>
                <a:gd name="T7" fmla="*/ 98304 h 68"/>
                <a:gd name="T8" fmla="*/ 0 w 220"/>
                <a:gd name="T9" fmla="*/ 557056 h 68"/>
                <a:gd name="T10" fmla="*/ 163840 w 220"/>
                <a:gd name="T11" fmla="*/ 851968 h 68"/>
                <a:gd name="T12" fmla="*/ 7012352 w 220"/>
                <a:gd name="T13" fmla="*/ 2162688 h 68"/>
                <a:gd name="T14" fmla="*/ 7208960 w 220"/>
                <a:gd name="T15" fmla="*/ 1998848 h 68"/>
                <a:gd name="T16" fmla="*/ 7176192 w 220"/>
                <a:gd name="T17" fmla="*/ 1409024 h 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68"/>
                <a:gd name="T29" fmla="*/ 220 w 220"/>
                <a:gd name="T30" fmla="*/ 68 h 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68">
                  <a:moveTo>
                    <a:pt x="219" y="43"/>
                  </a:moveTo>
                  <a:cubicBezTo>
                    <a:pt x="219" y="40"/>
                    <a:pt x="217" y="37"/>
                    <a:pt x="216" y="37"/>
                  </a:cubicBezTo>
                  <a:cubicBezTo>
                    <a:pt x="129" y="24"/>
                    <a:pt x="13" y="2"/>
                    <a:pt x="6" y="1"/>
                  </a:cubicBezTo>
                  <a:cubicBezTo>
                    <a:pt x="0" y="0"/>
                    <a:pt x="0" y="3"/>
                    <a:pt x="0" y="3"/>
                  </a:cubicBezTo>
                  <a:cubicBezTo>
                    <a:pt x="0" y="3"/>
                    <a:pt x="0" y="9"/>
                    <a:pt x="0" y="17"/>
                  </a:cubicBezTo>
                  <a:cubicBezTo>
                    <a:pt x="0" y="25"/>
                    <a:pt x="1" y="25"/>
                    <a:pt x="5" y="26"/>
                  </a:cubicBezTo>
                  <a:cubicBezTo>
                    <a:pt x="8" y="27"/>
                    <a:pt x="187" y="61"/>
                    <a:pt x="214" y="66"/>
                  </a:cubicBezTo>
                  <a:cubicBezTo>
                    <a:pt x="220" y="68"/>
                    <a:pt x="220" y="61"/>
                    <a:pt x="220" y="61"/>
                  </a:cubicBezTo>
                  <a:cubicBezTo>
                    <a:pt x="220" y="61"/>
                    <a:pt x="219" y="48"/>
                    <a:pt x="219" y="43"/>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358" name="Freeform 260"/>
            <p:cNvSpPr>
              <a:spLocks noChangeAspect="1"/>
            </p:cNvSpPr>
            <p:nvPr/>
          </p:nvSpPr>
          <p:spPr bwMode="auto">
            <a:xfrm>
              <a:off x="3834" y="91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59" name="Freeform 261"/>
            <p:cNvSpPr>
              <a:spLocks noChangeAspect="1"/>
            </p:cNvSpPr>
            <p:nvPr/>
          </p:nvSpPr>
          <p:spPr bwMode="auto">
            <a:xfrm>
              <a:off x="3846" y="912"/>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60" name="Freeform 262"/>
            <p:cNvSpPr>
              <a:spLocks noChangeAspect="1"/>
            </p:cNvSpPr>
            <p:nvPr/>
          </p:nvSpPr>
          <p:spPr bwMode="auto">
            <a:xfrm>
              <a:off x="3834" y="91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61" name="Freeform 263"/>
            <p:cNvSpPr>
              <a:spLocks noChangeAspect="1"/>
            </p:cNvSpPr>
            <p:nvPr/>
          </p:nvSpPr>
          <p:spPr bwMode="auto">
            <a:xfrm>
              <a:off x="3850" y="91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62" name="Freeform 264"/>
            <p:cNvSpPr>
              <a:spLocks noChangeAspect="1"/>
            </p:cNvSpPr>
            <p:nvPr/>
          </p:nvSpPr>
          <p:spPr bwMode="auto">
            <a:xfrm>
              <a:off x="3862" y="91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63" name="Freeform 265"/>
            <p:cNvSpPr>
              <a:spLocks noChangeAspect="1"/>
            </p:cNvSpPr>
            <p:nvPr/>
          </p:nvSpPr>
          <p:spPr bwMode="auto">
            <a:xfrm>
              <a:off x="3850" y="91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64" name="Freeform 266"/>
            <p:cNvSpPr>
              <a:spLocks noChangeAspect="1"/>
            </p:cNvSpPr>
            <p:nvPr/>
          </p:nvSpPr>
          <p:spPr bwMode="auto">
            <a:xfrm>
              <a:off x="3866" y="916"/>
              <a:ext cx="12" cy="40"/>
            </a:xfrm>
            <a:custGeom>
              <a:avLst/>
              <a:gdLst>
                <a:gd name="T0" fmla="*/ 12 w 12"/>
                <a:gd name="T1" fmla="*/ 40 h 40"/>
                <a:gd name="T2" fmla="*/ 0 w 12"/>
                <a:gd name="T3" fmla="*/ 38 h 40"/>
                <a:gd name="T4" fmla="*/ 0 w 12"/>
                <a:gd name="T5" fmla="*/ 0 h 40"/>
                <a:gd name="T6" fmla="*/ 12 w 12"/>
                <a:gd name="T7" fmla="*/ 4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4"/>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65" name="Freeform 267"/>
            <p:cNvSpPr>
              <a:spLocks noChangeAspect="1"/>
            </p:cNvSpPr>
            <p:nvPr/>
          </p:nvSpPr>
          <p:spPr bwMode="auto">
            <a:xfrm>
              <a:off x="3878" y="91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66" name="Freeform 268"/>
            <p:cNvSpPr>
              <a:spLocks noChangeAspect="1"/>
            </p:cNvSpPr>
            <p:nvPr/>
          </p:nvSpPr>
          <p:spPr bwMode="auto">
            <a:xfrm>
              <a:off x="3866" y="916"/>
              <a:ext cx="14" cy="4"/>
            </a:xfrm>
            <a:custGeom>
              <a:avLst/>
              <a:gdLst>
                <a:gd name="T0" fmla="*/ 12 w 14"/>
                <a:gd name="T1" fmla="*/ 4 h 4"/>
                <a:gd name="T2" fmla="*/ 0 w 14"/>
                <a:gd name="T3" fmla="*/ 2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67" name="Freeform 269"/>
            <p:cNvSpPr>
              <a:spLocks noChangeAspect="1"/>
            </p:cNvSpPr>
            <p:nvPr/>
          </p:nvSpPr>
          <p:spPr bwMode="auto">
            <a:xfrm>
              <a:off x="3882" y="92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68" name="Rectangle 270"/>
            <p:cNvSpPr>
              <a:spLocks noChangeAspect="1" noChangeArrowheads="1"/>
            </p:cNvSpPr>
            <p:nvPr/>
          </p:nvSpPr>
          <p:spPr bwMode="auto">
            <a:xfrm>
              <a:off x="3894" y="922"/>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369" name="Freeform 271"/>
            <p:cNvSpPr>
              <a:spLocks noChangeAspect="1"/>
            </p:cNvSpPr>
            <p:nvPr/>
          </p:nvSpPr>
          <p:spPr bwMode="auto">
            <a:xfrm>
              <a:off x="3882" y="920"/>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70" name="Freeform 272"/>
            <p:cNvSpPr>
              <a:spLocks noChangeAspect="1"/>
            </p:cNvSpPr>
            <p:nvPr/>
          </p:nvSpPr>
          <p:spPr bwMode="auto">
            <a:xfrm>
              <a:off x="3898" y="924"/>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72" name="Freeform 273"/>
            <p:cNvSpPr>
              <a:spLocks noChangeAspect="1"/>
            </p:cNvSpPr>
            <p:nvPr/>
          </p:nvSpPr>
          <p:spPr bwMode="auto">
            <a:xfrm>
              <a:off x="3910" y="924"/>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90" name="Freeform 274"/>
            <p:cNvSpPr>
              <a:spLocks noChangeAspect="1"/>
            </p:cNvSpPr>
            <p:nvPr/>
          </p:nvSpPr>
          <p:spPr bwMode="auto">
            <a:xfrm>
              <a:off x="3898" y="922"/>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91" name="Freeform 275"/>
            <p:cNvSpPr>
              <a:spLocks noChangeAspect="1"/>
            </p:cNvSpPr>
            <p:nvPr/>
          </p:nvSpPr>
          <p:spPr bwMode="auto">
            <a:xfrm>
              <a:off x="3914" y="926"/>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92" name="Freeform 276"/>
            <p:cNvSpPr>
              <a:spLocks noChangeAspect="1"/>
            </p:cNvSpPr>
            <p:nvPr/>
          </p:nvSpPr>
          <p:spPr bwMode="auto">
            <a:xfrm>
              <a:off x="3926" y="928"/>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93" name="Freeform 277"/>
            <p:cNvSpPr>
              <a:spLocks noChangeAspect="1"/>
            </p:cNvSpPr>
            <p:nvPr/>
          </p:nvSpPr>
          <p:spPr bwMode="auto">
            <a:xfrm>
              <a:off x="3914" y="926"/>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94" name="Freeform 278"/>
            <p:cNvSpPr>
              <a:spLocks noChangeAspect="1"/>
            </p:cNvSpPr>
            <p:nvPr/>
          </p:nvSpPr>
          <p:spPr bwMode="auto">
            <a:xfrm>
              <a:off x="3932" y="930"/>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95" name="Freeform 279"/>
            <p:cNvSpPr>
              <a:spLocks noChangeAspect="1"/>
            </p:cNvSpPr>
            <p:nvPr/>
          </p:nvSpPr>
          <p:spPr bwMode="auto">
            <a:xfrm>
              <a:off x="3944" y="930"/>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97" name="Freeform 280"/>
            <p:cNvSpPr>
              <a:spLocks noChangeAspect="1"/>
            </p:cNvSpPr>
            <p:nvPr/>
          </p:nvSpPr>
          <p:spPr bwMode="auto">
            <a:xfrm>
              <a:off x="3930" y="928"/>
              <a:ext cx="16" cy="4"/>
            </a:xfrm>
            <a:custGeom>
              <a:avLst/>
              <a:gdLst>
                <a:gd name="T0" fmla="*/ 14 w 16"/>
                <a:gd name="T1" fmla="*/ 4 h 4"/>
                <a:gd name="T2" fmla="*/ 0 w 16"/>
                <a:gd name="T3" fmla="*/ 2 h 4"/>
                <a:gd name="T4" fmla="*/ 2 w 16"/>
                <a:gd name="T5" fmla="*/ 0 h 4"/>
                <a:gd name="T6" fmla="*/ 16 w 16"/>
                <a:gd name="T7" fmla="*/ 2 h 4"/>
                <a:gd name="T8" fmla="*/ 14 w 16"/>
                <a:gd name="T9" fmla="*/ 4 h 4"/>
                <a:gd name="T10" fmla="*/ 0 60000 65536"/>
                <a:gd name="T11" fmla="*/ 0 60000 65536"/>
                <a:gd name="T12" fmla="*/ 0 60000 65536"/>
                <a:gd name="T13" fmla="*/ 0 60000 65536"/>
                <a:gd name="T14" fmla="*/ 0 60000 65536"/>
                <a:gd name="T15" fmla="*/ 0 w 16"/>
                <a:gd name="T16" fmla="*/ 0 h 4"/>
                <a:gd name="T17" fmla="*/ 16 w 16"/>
                <a:gd name="T18" fmla="*/ 4 h 4"/>
              </a:gdLst>
              <a:ahLst/>
              <a:cxnLst>
                <a:cxn ang="T10">
                  <a:pos x="T0" y="T1"/>
                </a:cxn>
                <a:cxn ang="T11">
                  <a:pos x="T2" y="T3"/>
                </a:cxn>
                <a:cxn ang="T12">
                  <a:pos x="T4" y="T5"/>
                </a:cxn>
                <a:cxn ang="T13">
                  <a:pos x="T6" y="T7"/>
                </a:cxn>
                <a:cxn ang="T14">
                  <a:pos x="T8" y="T9"/>
                </a:cxn>
              </a:cxnLst>
              <a:rect l="T15" t="T16" r="T17" b="T18"/>
              <a:pathLst>
                <a:path w="16" h="4">
                  <a:moveTo>
                    <a:pt x="14" y="4"/>
                  </a:moveTo>
                  <a:lnTo>
                    <a:pt x="0" y="2"/>
                  </a:lnTo>
                  <a:lnTo>
                    <a:pt x="2" y="0"/>
                  </a:lnTo>
                  <a:lnTo>
                    <a:pt x="16" y="2"/>
                  </a:lnTo>
                  <a:lnTo>
                    <a:pt x="14"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398" name="Freeform 281"/>
            <p:cNvSpPr>
              <a:spLocks noChangeAspect="1"/>
            </p:cNvSpPr>
            <p:nvPr/>
          </p:nvSpPr>
          <p:spPr bwMode="auto">
            <a:xfrm>
              <a:off x="3948" y="932"/>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399" name="Freeform 282"/>
            <p:cNvSpPr>
              <a:spLocks noChangeAspect="1"/>
            </p:cNvSpPr>
            <p:nvPr/>
          </p:nvSpPr>
          <p:spPr bwMode="auto">
            <a:xfrm>
              <a:off x="3960" y="934"/>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00" name="Freeform 283"/>
            <p:cNvSpPr>
              <a:spLocks noChangeAspect="1"/>
            </p:cNvSpPr>
            <p:nvPr/>
          </p:nvSpPr>
          <p:spPr bwMode="auto">
            <a:xfrm>
              <a:off x="3948" y="932"/>
              <a:ext cx="14" cy="2"/>
            </a:xfrm>
            <a:custGeom>
              <a:avLst/>
              <a:gdLst>
                <a:gd name="T0" fmla="*/ 12 w 14"/>
                <a:gd name="T1" fmla="*/ 2 h 2"/>
                <a:gd name="T2" fmla="*/ 0 w 14"/>
                <a:gd name="T3" fmla="*/ 0 h 2"/>
                <a:gd name="T4" fmla="*/ 0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01" name="Freeform 284"/>
            <p:cNvSpPr>
              <a:spLocks noChangeAspect="1"/>
            </p:cNvSpPr>
            <p:nvPr/>
          </p:nvSpPr>
          <p:spPr bwMode="auto">
            <a:xfrm>
              <a:off x="3964" y="936"/>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02" name="Rectangle 285"/>
            <p:cNvSpPr>
              <a:spLocks noChangeAspect="1" noChangeArrowheads="1"/>
            </p:cNvSpPr>
            <p:nvPr/>
          </p:nvSpPr>
          <p:spPr bwMode="auto">
            <a:xfrm>
              <a:off x="3976" y="938"/>
              <a:ext cx="2" cy="36"/>
            </a:xfrm>
            <a:prstGeom prst="rect">
              <a:avLst/>
            </a:prstGeom>
            <a:solidFill>
              <a:srgbClr val="456488"/>
            </a:solidFill>
            <a:ln w="9525">
              <a:noFill/>
              <a:miter lim="800000"/>
              <a:headEnd/>
              <a:tailEnd/>
            </a:ln>
          </p:spPr>
          <p:txBody>
            <a:bodyPr/>
            <a:lstStyle/>
            <a:p>
              <a:endParaRPr lang="zh-CN" altLang="en-US" sz="1800">
                <a:solidFill>
                  <a:schemeClr val="tx1"/>
                </a:solidFill>
                <a:latin typeface="+mn-lt"/>
                <a:ea typeface="+mn-ea"/>
              </a:endParaRPr>
            </a:p>
          </p:txBody>
        </p:sp>
        <p:sp>
          <p:nvSpPr>
            <p:cNvPr id="403" name="Freeform 286"/>
            <p:cNvSpPr>
              <a:spLocks noChangeAspect="1"/>
            </p:cNvSpPr>
            <p:nvPr/>
          </p:nvSpPr>
          <p:spPr bwMode="auto">
            <a:xfrm>
              <a:off x="3964" y="934"/>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05" name="Freeform 287"/>
            <p:cNvSpPr>
              <a:spLocks noChangeAspect="1"/>
            </p:cNvSpPr>
            <p:nvPr/>
          </p:nvSpPr>
          <p:spPr bwMode="auto">
            <a:xfrm>
              <a:off x="3990" y="942"/>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07" name="Freeform 288"/>
            <p:cNvSpPr>
              <a:spLocks noChangeAspect="1"/>
            </p:cNvSpPr>
            <p:nvPr/>
          </p:nvSpPr>
          <p:spPr bwMode="auto">
            <a:xfrm>
              <a:off x="4002" y="94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13" name="Freeform 289"/>
            <p:cNvSpPr>
              <a:spLocks noChangeAspect="1"/>
            </p:cNvSpPr>
            <p:nvPr/>
          </p:nvSpPr>
          <p:spPr bwMode="auto">
            <a:xfrm>
              <a:off x="3990" y="940"/>
              <a:ext cx="14" cy="4"/>
            </a:xfrm>
            <a:custGeom>
              <a:avLst/>
              <a:gdLst>
                <a:gd name="T0" fmla="*/ 12 w 14"/>
                <a:gd name="T1" fmla="*/ 4 h 4"/>
                <a:gd name="T2" fmla="*/ 0 w 14"/>
                <a:gd name="T3" fmla="*/ 2 h 4"/>
                <a:gd name="T4" fmla="*/ 0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0"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23" name="Freeform 290"/>
            <p:cNvSpPr>
              <a:spLocks noChangeAspect="1"/>
            </p:cNvSpPr>
            <p:nvPr/>
          </p:nvSpPr>
          <p:spPr bwMode="auto">
            <a:xfrm>
              <a:off x="4006" y="944"/>
              <a:ext cx="12" cy="40"/>
            </a:xfrm>
            <a:custGeom>
              <a:avLst/>
              <a:gdLst>
                <a:gd name="T0" fmla="*/ 12 w 12"/>
                <a:gd name="T1" fmla="*/ 40 h 40"/>
                <a:gd name="T2" fmla="*/ 0 w 12"/>
                <a:gd name="T3" fmla="*/ 36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6"/>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24" name="Freeform 291"/>
            <p:cNvSpPr>
              <a:spLocks noChangeAspect="1"/>
            </p:cNvSpPr>
            <p:nvPr/>
          </p:nvSpPr>
          <p:spPr bwMode="auto">
            <a:xfrm>
              <a:off x="4018" y="946"/>
              <a:ext cx="2" cy="38"/>
            </a:xfrm>
            <a:custGeom>
              <a:avLst/>
              <a:gdLst>
                <a:gd name="T0" fmla="*/ 2 w 2"/>
                <a:gd name="T1" fmla="*/ 36 h 38"/>
                <a:gd name="T2" fmla="*/ 0 w 2"/>
                <a:gd name="T3" fmla="*/ 38 h 38"/>
                <a:gd name="T4" fmla="*/ 0 w 2"/>
                <a:gd name="T5" fmla="*/ 0 h 38"/>
                <a:gd name="T6" fmla="*/ 2 w 2"/>
                <a:gd name="T7" fmla="*/ 0 h 38"/>
                <a:gd name="T8" fmla="*/ 2 w 2"/>
                <a:gd name="T9" fmla="*/ 36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6"/>
                  </a:moveTo>
                  <a:lnTo>
                    <a:pt x="0" y="38"/>
                  </a:lnTo>
                  <a:lnTo>
                    <a:pt x="0" y="0"/>
                  </a:lnTo>
                  <a:lnTo>
                    <a:pt x="2" y="0"/>
                  </a:lnTo>
                  <a:lnTo>
                    <a:pt x="2" y="3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25" name="Freeform 292"/>
            <p:cNvSpPr>
              <a:spLocks noChangeAspect="1"/>
            </p:cNvSpPr>
            <p:nvPr/>
          </p:nvSpPr>
          <p:spPr bwMode="auto">
            <a:xfrm>
              <a:off x="4006" y="944"/>
              <a:ext cx="14" cy="2"/>
            </a:xfrm>
            <a:custGeom>
              <a:avLst/>
              <a:gdLst>
                <a:gd name="T0" fmla="*/ 12 w 14"/>
                <a:gd name="T1" fmla="*/ 2 h 2"/>
                <a:gd name="T2" fmla="*/ 0 w 14"/>
                <a:gd name="T3" fmla="*/ 0 h 2"/>
                <a:gd name="T4" fmla="*/ 2 w 14"/>
                <a:gd name="T5" fmla="*/ 0 h 2"/>
                <a:gd name="T6" fmla="*/ 14 w 14"/>
                <a:gd name="T7" fmla="*/ 2 h 2"/>
                <a:gd name="T8" fmla="*/ 12 w 14"/>
                <a:gd name="T9" fmla="*/ 2 h 2"/>
                <a:gd name="T10" fmla="*/ 0 60000 65536"/>
                <a:gd name="T11" fmla="*/ 0 60000 65536"/>
                <a:gd name="T12" fmla="*/ 0 60000 65536"/>
                <a:gd name="T13" fmla="*/ 0 60000 65536"/>
                <a:gd name="T14" fmla="*/ 0 60000 65536"/>
                <a:gd name="T15" fmla="*/ 0 w 14"/>
                <a:gd name="T16" fmla="*/ 0 h 2"/>
                <a:gd name="T17" fmla="*/ 14 w 14"/>
                <a:gd name="T18" fmla="*/ 2 h 2"/>
              </a:gdLst>
              <a:ahLst/>
              <a:cxnLst>
                <a:cxn ang="T10">
                  <a:pos x="T0" y="T1"/>
                </a:cxn>
                <a:cxn ang="T11">
                  <a:pos x="T2" y="T3"/>
                </a:cxn>
                <a:cxn ang="T12">
                  <a:pos x="T4" y="T5"/>
                </a:cxn>
                <a:cxn ang="T13">
                  <a:pos x="T6" y="T7"/>
                </a:cxn>
                <a:cxn ang="T14">
                  <a:pos x="T8" y="T9"/>
                </a:cxn>
              </a:cxnLst>
              <a:rect l="T15" t="T16" r="T17" b="T18"/>
              <a:pathLst>
                <a:path w="14" h="2">
                  <a:moveTo>
                    <a:pt x="12" y="2"/>
                  </a:moveTo>
                  <a:lnTo>
                    <a:pt x="0" y="0"/>
                  </a:lnTo>
                  <a:lnTo>
                    <a:pt x="2" y="0"/>
                  </a:lnTo>
                  <a:lnTo>
                    <a:pt x="14" y="2"/>
                  </a:lnTo>
                  <a:lnTo>
                    <a:pt x="12" y="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26" name="Freeform 293"/>
            <p:cNvSpPr>
              <a:spLocks noChangeAspect="1"/>
            </p:cNvSpPr>
            <p:nvPr/>
          </p:nvSpPr>
          <p:spPr bwMode="auto">
            <a:xfrm>
              <a:off x="4022" y="948"/>
              <a:ext cx="12" cy="38"/>
            </a:xfrm>
            <a:custGeom>
              <a:avLst/>
              <a:gdLst>
                <a:gd name="T0" fmla="*/ 12 w 12"/>
                <a:gd name="T1" fmla="*/ 38 h 38"/>
                <a:gd name="T2" fmla="*/ 0 w 12"/>
                <a:gd name="T3" fmla="*/ 36 h 38"/>
                <a:gd name="T4" fmla="*/ 0 w 12"/>
                <a:gd name="T5" fmla="*/ 0 h 38"/>
                <a:gd name="T6" fmla="*/ 12 w 12"/>
                <a:gd name="T7" fmla="*/ 2 h 38"/>
                <a:gd name="T8" fmla="*/ 12 w 12"/>
                <a:gd name="T9" fmla="*/ 3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38"/>
                  </a:moveTo>
                  <a:lnTo>
                    <a:pt x="0" y="36"/>
                  </a:lnTo>
                  <a:lnTo>
                    <a:pt x="0" y="0"/>
                  </a:lnTo>
                  <a:lnTo>
                    <a:pt x="12" y="2"/>
                  </a:lnTo>
                  <a:lnTo>
                    <a:pt x="12" y="3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27" name="Freeform 294"/>
            <p:cNvSpPr>
              <a:spLocks noChangeAspect="1"/>
            </p:cNvSpPr>
            <p:nvPr/>
          </p:nvSpPr>
          <p:spPr bwMode="auto">
            <a:xfrm>
              <a:off x="4034" y="948"/>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28" name="Freeform 295"/>
            <p:cNvSpPr>
              <a:spLocks noChangeAspect="1"/>
            </p:cNvSpPr>
            <p:nvPr/>
          </p:nvSpPr>
          <p:spPr bwMode="auto">
            <a:xfrm>
              <a:off x="4022" y="946"/>
              <a:ext cx="14" cy="4"/>
            </a:xfrm>
            <a:custGeom>
              <a:avLst/>
              <a:gdLst>
                <a:gd name="T0" fmla="*/ 12 w 14"/>
                <a:gd name="T1" fmla="*/ 4 h 4"/>
                <a:gd name="T2" fmla="*/ 0 w 14"/>
                <a:gd name="T3" fmla="*/ 2 h 4"/>
                <a:gd name="T4" fmla="*/ 2 w 14"/>
                <a:gd name="T5" fmla="*/ 0 h 4"/>
                <a:gd name="T6" fmla="*/ 14 w 14"/>
                <a:gd name="T7" fmla="*/ 4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2"/>
                  </a:lnTo>
                  <a:lnTo>
                    <a:pt x="2" y="0"/>
                  </a:lnTo>
                  <a:lnTo>
                    <a:pt x="14" y="4"/>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29" name="Freeform 296"/>
            <p:cNvSpPr>
              <a:spLocks noChangeAspect="1"/>
            </p:cNvSpPr>
            <p:nvPr/>
          </p:nvSpPr>
          <p:spPr bwMode="auto">
            <a:xfrm>
              <a:off x="4038" y="950"/>
              <a:ext cx="12" cy="40"/>
            </a:xfrm>
            <a:custGeom>
              <a:avLst/>
              <a:gdLst>
                <a:gd name="T0" fmla="*/ 12 w 12"/>
                <a:gd name="T1" fmla="*/ 40 h 40"/>
                <a:gd name="T2" fmla="*/ 0 w 12"/>
                <a:gd name="T3" fmla="*/ 38 h 40"/>
                <a:gd name="T4" fmla="*/ 0 w 12"/>
                <a:gd name="T5" fmla="*/ 0 h 40"/>
                <a:gd name="T6" fmla="*/ 12 w 12"/>
                <a:gd name="T7" fmla="*/ 2 h 40"/>
                <a:gd name="T8" fmla="*/ 12 w 12"/>
                <a:gd name="T9" fmla="*/ 40 h 40"/>
                <a:gd name="T10" fmla="*/ 0 60000 65536"/>
                <a:gd name="T11" fmla="*/ 0 60000 65536"/>
                <a:gd name="T12" fmla="*/ 0 60000 65536"/>
                <a:gd name="T13" fmla="*/ 0 60000 65536"/>
                <a:gd name="T14" fmla="*/ 0 60000 65536"/>
                <a:gd name="T15" fmla="*/ 0 w 12"/>
                <a:gd name="T16" fmla="*/ 0 h 40"/>
                <a:gd name="T17" fmla="*/ 12 w 12"/>
                <a:gd name="T18" fmla="*/ 40 h 40"/>
              </a:gdLst>
              <a:ahLst/>
              <a:cxnLst>
                <a:cxn ang="T10">
                  <a:pos x="T0" y="T1"/>
                </a:cxn>
                <a:cxn ang="T11">
                  <a:pos x="T2" y="T3"/>
                </a:cxn>
                <a:cxn ang="T12">
                  <a:pos x="T4" y="T5"/>
                </a:cxn>
                <a:cxn ang="T13">
                  <a:pos x="T6" y="T7"/>
                </a:cxn>
                <a:cxn ang="T14">
                  <a:pos x="T8" y="T9"/>
                </a:cxn>
              </a:cxnLst>
              <a:rect l="T15" t="T16" r="T17" b="T18"/>
              <a:pathLst>
                <a:path w="12" h="40">
                  <a:moveTo>
                    <a:pt x="12" y="40"/>
                  </a:moveTo>
                  <a:lnTo>
                    <a:pt x="0" y="38"/>
                  </a:lnTo>
                  <a:lnTo>
                    <a:pt x="0" y="0"/>
                  </a:lnTo>
                  <a:lnTo>
                    <a:pt x="12" y="2"/>
                  </a:lnTo>
                  <a:lnTo>
                    <a:pt x="12" y="4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30" name="Freeform 297"/>
            <p:cNvSpPr>
              <a:spLocks noChangeAspect="1"/>
            </p:cNvSpPr>
            <p:nvPr/>
          </p:nvSpPr>
          <p:spPr bwMode="auto">
            <a:xfrm>
              <a:off x="4050" y="952"/>
              <a:ext cx="2" cy="38"/>
            </a:xfrm>
            <a:custGeom>
              <a:avLst/>
              <a:gdLst>
                <a:gd name="T0" fmla="*/ 2 w 2"/>
                <a:gd name="T1" fmla="*/ 38 h 38"/>
                <a:gd name="T2" fmla="*/ 0 w 2"/>
                <a:gd name="T3" fmla="*/ 38 h 38"/>
                <a:gd name="T4" fmla="*/ 0 w 2"/>
                <a:gd name="T5" fmla="*/ 2 h 38"/>
                <a:gd name="T6" fmla="*/ 2 w 2"/>
                <a:gd name="T7" fmla="*/ 0 h 38"/>
                <a:gd name="T8" fmla="*/ 2 w 2"/>
                <a:gd name="T9" fmla="*/ 38 h 38"/>
                <a:gd name="T10" fmla="*/ 0 60000 65536"/>
                <a:gd name="T11" fmla="*/ 0 60000 65536"/>
                <a:gd name="T12" fmla="*/ 0 60000 65536"/>
                <a:gd name="T13" fmla="*/ 0 60000 65536"/>
                <a:gd name="T14" fmla="*/ 0 60000 65536"/>
                <a:gd name="T15" fmla="*/ 0 w 2"/>
                <a:gd name="T16" fmla="*/ 0 h 38"/>
                <a:gd name="T17" fmla="*/ 2 w 2"/>
                <a:gd name="T18" fmla="*/ 38 h 38"/>
              </a:gdLst>
              <a:ahLst/>
              <a:cxnLst>
                <a:cxn ang="T10">
                  <a:pos x="T0" y="T1"/>
                </a:cxn>
                <a:cxn ang="T11">
                  <a:pos x="T2" y="T3"/>
                </a:cxn>
                <a:cxn ang="T12">
                  <a:pos x="T4" y="T5"/>
                </a:cxn>
                <a:cxn ang="T13">
                  <a:pos x="T6" y="T7"/>
                </a:cxn>
                <a:cxn ang="T14">
                  <a:pos x="T8" y="T9"/>
                </a:cxn>
              </a:cxnLst>
              <a:rect l="T15" t="T16" r="T17" b="T18"/>
              <a:pathLst>
                <a:path w="2" h="38">
                  <a:moveTo>
                    <a:pt x="2" y="38"/>
                  </a:moveTo>
                  <a:lnTo>
                    <a:pt x="0" y="38"/>
                  </a:lnTo>
                  <a:lnTo>
                    <a:pt x="0" y="2"/>
                  </a:lnTo>
                  <a:lnTo>
                    <a:pt x="2" y="0"/>
                  </a:lnTo>
                  <a:lnTo>
                    <a:pt x="2" y="3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31" name="Freeform 298"/>
            <p:cNvSpPr>
              <a:spLocks noChangeAspect="1"/>
            </p:cNvSpPr>
            <p:nvPr/>
          </p:nvSpPr>
          <p:spPr bwMode="auto">
            <a:xfrm>
              <a:off x="4038" y="950"/>
              <a:ext cx="14" cy="4"/>
            </a:xfrm>
            <a:custGeom>
              <a:avLst/>
              <a:gdLst>
                <a:gd name="T0" fmla="*/ 12 w 14"/>
                <a:gd name="T1" fmla="*/ 4 h 4"/>
                <a:gd name="T2" fmla="*/ 0 w 14"/>
                <a:gd name="T3" fmla="*/ 0 h 4"/>
                <a:gd name="T4" fmla="*/ 2 w 14"/>
                <a:gd name="T5" fmla="*/ 0 h 4"/>
                <a:gd name="T6" fmla="*/ 14 w 14"/>
                <a:gd name="T7" fmla="*/ 2 h 4"/>
                <a:gd name="T8" fmla="*/ 12 w 14"/>
                <a:gd name="T9" fmla="*/ 4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2" y="4"/>
                  </a:moveTo>
                  <a:lnTo>
                    <a:pt x="0" y="0"/>
                  </a:lnTo>
                  <a:lnTo>
                    <a:pt x="2" y="0"/>
                  </a:lnTo>
                  <a:lnTo>
                    <a:pt x="14" y="2"/>
                  </a:lnTo>
                  <a:lnTo>
                    <a:pt x="12"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32" name="Freeform 299"/>
            <p:cNvSpPr>
              <a:spLocks noChangeAspect="1"/>
            </p:cNvSpPr>
            <p:nvPr/>
          </p:nvSpPr>
          <p:spPr bwMode="auto">
            <a:xfrm>
              <a:off x="4058" y="970"/>
              <a:ext cx="22" cy="24"/>
            </a:xfrm>
            <a:custGeom>
              <a:avLst/>
              <a:gdLst>
                <a:gd name="T0" fmla="*/ 22 w 22"/>
                <a:gd name="T1" fmla="*/ 24 h 24"/>
                <a:gd name="T2" fmla="*/ 0 w 22"/>
                <a:gd name="T3" fmla="*/ 20 h 24"/>
                <a:gd name="T4" fmla="*/ 0 w 22"/>
                <a:gd name="T5" fmla="*/ 0 h 24"/>
                <a:gd name="T6" fmla="*/ 22 w 22"/>
                <a:gd name="T7" fmla="*/ 4 h 24"/>
                <a:gd name="T8" fmla="*/ 22 w 22"/>
                <a:gd name="T9" fmla="*/ 24 h 24"/>
                <a:gd name="T10" fmla="*/ 0 60000 65536"/>
                <a:gd name="T11" fmla="*/ 0 60000 65536"/>
                <a:gd name="T12" fmla="*/ 0 60000 65536"/>
                <a:gd name="T13" fmla="*/ 0 60000 65536"/>
                <a:gd name="T14" fmla="*/ 0 60000 65536"/>
                <a:gd name="T15" fmla="*/ 0 w 22"/>
                <a:gd name="T16" fmla="*/ 0 h 24"/>
                <a:gd name="T17" fmla="*/ 22 w 22"/>
                <a:gd name="T18" fmla="*/ 24 h 24"/>
              </a:gdLst>
              <a:ahLst/>
              <a:cxnLst>
                <a:cxn ang="T10">
                  <a:pos x="T0" y="T1"/>
                </a:cxn>
                <a:cxn ang="T11">
                  <a:pos x="T2" y="T3"/>
                </a:cxn>
                <a:cxn ang="T12">
                  <a:pos x="T4" y="T5"/>
                </a:cxn>
                <a:cxn ang="T13">
                  <a:pos x="T6" y="T7"/>
                </a:cxn>
                <a:cxn ang="T14">
                  <a:pos x="T8" y="T9"/>
                </a:cxn>
              </a:cxnLst>
              <a:rect l="T15" t="T16" r="T17" b="T18"/>
              <a:pathLst>
                <a:path w="22" h="24">
                  <a:moveTo>
                    <a:pt x="22" y="24"/>
                  </a:moveTo>
                  <a:lnTo>
                    <a:pt x="0" y="20"/>
                  </a:lnTo>
                  <a:lnTo>
                    <a:pt x="0" y="0"/>
                  </a:lnTo>
                  <a:lnTo>
                    <a:pt x="22" y="4"/>
                  </a:lnTo>
                  <a:lnTo>
                    <a:pt x="22" y="24"/>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35" name="Freeform 300"/>
            <p:cNvSpPr>
              <a:spLocks noChangeAspect="1"/>
            </p:cNvSpPr>
            <p:nvPr/>
          </p:nvSpPr>
          <p:spPr bwMode="auto">
            <a:xfrm>
              <a:off x="4078" y="972"/>
              <a:ext cx="2" cy="22"/>
            </a:xfrm>
            <a:custGeom>
              <a:avLst/>
              <a:gdLst>
                <a:gd name="T0" fmla="*/ 2 w 2"/>
                <a:gd name="T1" fmla="*/ 22 h 22"/>
                <a:gd name="T2" fmla="*/ 0 w 2"/>
                <a:gd name="T3" fmla="*/ 22 h 22"/>
                <a:gd name="T4" fmla="*/ 0 w 2"/>
                <a:gd name="T5" fmla="*/ 2 h 22"/>
                <a:gd name="T6" fmla="*/ 2 w 2"/>
                <a:gd name="T7" fmla="*/ 0 h 22"/>
                <a:gd name="T8" fmla="*/ 2 w 2"/>
                <a:gd name="T9" fmla="*/ 22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2"/>
                  </a:moveTo>
                  <a:lnTo>
                    <a:pt x="0" y="22"/>
                  </a:lnTo>
                  <a:lnTo>
                    <a:pt x="0" y="2"/>
                  </a:lnTo>
                  <a:lnTo>
                    <a:pt x="2" y="0"/>
                  </a:lnTo>
                  <a:lnTo>
                    <a:pt x="2"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36" name="Freeform 301"/>
            <p:cNvSpPr>
              <a:spLocks noChangeAspect="1"/>
            </p:cNvSpPr>
            <p:nvPr/>
          </p:nvSpPr>
          <p:spPr bwMode="auto">
            <a:xfrm>
              <a:off x="4058" y="968"/>
              <a:ext cx="22" cy="6"/>
            </a:xfrm>
            <a:custGeom>
              <a:avLst/>
              <a:gdLst>
                <a:gd name="T0" fmla="*/ 20 w 22"/>
                <a:gd name="T1" fmla="*/ 6 h 6"/>
                <a:gd name="T2" fmla="*/ 0 w 22"/>
                <a:gd name="T3" fmla="*/ 2 h 6"/>
                <a:gd name="T4" fmla="*/ 2 w 22"/>
                <a:gd name="T5" fmla="*/ 0 h 6"/>
                <a:gd name="T6" fmla="*/ 22 w 22"/>
                <a:gd name="T7" fmla="*/ 4 h 6"/>
                <a:gd name="T8" fmla="*/ 20 w 22"/>
                <a:gd name="T9" fmla="*/ 6 h 6"/>
                <a:gd name="T10" fmla="*/ 0 60000 65536"/>
                <a:gd name="T11" fmla="*/ 0 60000 65536"/>
                <a:gd name="T12" fmla="*/ 0 60000 65536"/>
                <a:gd name="T13" fmla="*/ 0 60000 65536"/>
                <a:gd name="T14" fmla="*/ 0 60000 65536"/>
                <a:gd name="T15" fmla="*/ 0 w 22"/>
                <a:gd name="T16" fmla="*/ 0 h 6"/>
                <a:gd name="T17" fmla="*/ 22 w 22"/>
                <a:gd name="T18" fmla="*/ 6 h 6"/>
              </a:gdLst>
              <a:ahLst/>
              <a:cxnLst>
                <a:cxn ang="T10">
                  <a:pos x="T0" y="T1"/>
                </a:cxn>
                <a:cxn ang="T11">
                  <a:pos x="T2" y="T3"/>
                </a:cxn>
                <a:cxn ang="T12">
                  <a:pos x="T4" y="T5"/>
                </a:cxn>
                <a:cxn ang="T13">
                  <a:pos x="T6" y="T7"/>
                </a:cxn>
                <a:cxn ang="T14">
                  <a:pos x="T8" y="T9"/>
                </a:cxn>
              </a:cxnLst>
              <a:rect l="T15" t="T16" r="T17" b="T18"/>
              <a:pathLst>
                <a:path w="22" h="6">
                  <a:moveTo>
                    <a:pt x="20" y="6"/>
                  </a:moveTo>
                  <a:lnTo>
                    <a:pt x="0" y="2"/>
                  </a:lnTo>
                  <a:lnTo>
                    <a:pt x="2" y="0"/>
                  </a:lnTo>
                  <a:lnTo>
                    <a:pt x="22" y="4"/>
                  </a:lnTo>
                  <a:lnTo>
                    <a:pt x="20" y="6"/>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37" name="Freeform 302"/>
            <p:cNvSpPr>
              <a:spLocks noChangeAspect="1"/>
            </p:cNvSpPr>
            <p:nvPr/>
          </p:nvSpPr>
          <p:spPr bwMode="auto">
            <a:xfrm>
              <a:off x="4062" y="974"/>
              <a:ext cx="14" cy="16"/>
            </a:xfrm>
            <a:custGeom>
              <a:avLst/>
              <a:gdLst>
                <a:gd name="T0" fmla="*/ 229376 w 7"/>
                <a:gd name="T1" fmla="*/ 163840 h 8"/>
                <a:gd name="T2" fmla="*/ 98304 w 7"/>
                <a:gd name="T3" fmla="*/ 229376 h 8"/>
                <a:gd name="T4" fmla="*/ 0 w 7"/>
                <a:gd name="T5" fmla="*/ 98304 h 8"/>
                <a:gd name="T6" fmla="*/ 98304 w 7"/>
                <a:gd name="T7" fmla="*/ 0 h 8"/>
                <a:gd name="T8" fmla="*/ 229376 w 7"/>
                <a:gd name="T9" fmla="*/ 16384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5"/>
                  </a:moveTo>
                  <a:cubicBezTo>
                    <a:pt x="7" y="6"/>
                    <a:pt x="5" y="8"/>
                    <a:pt x="3" y="7"/>
                  </a:cubicBezTo>
                  <a:cubicBezTo>
                    <a:pt x="2" y="7"/>
                    <a:pt x="0" y="5"/>
                    <a:pt x="0" y="3"/>
                  </a:cubicBezTo>
                  <a:cubicBezTo>
                    <a:pt x="0" y="1"/>
                    <a:pt x="2" y="0"/>
                    <a:pt x="3" y="0"/>
                  </a:cubicBezTo>
                  <a:cubicBezTo>
                    <a:pt x="5" y="1"/>
                    <a:pt x="7" y="3"/>
                    <a:pt x="7" y="5"/>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438" name="Freeform 303"/>
            <p:cNvSpPr>
              <a:spLocks noChangeAspect="1" noEditPoints="1"/>
            </p:cNvSpPr>
            <p:nvPr/>
          </p:nvSpPr>
          <p:spPr bwMode="auto">
            <a:xfrm>
              <a:off x="4062" y="976"/>
              <a:ext cx="12" cy="12"/>
            </a:xfrm>
            <a:custGeom>
              <a:avLst/>
              <a:gdLst>
                <a:gd name="T0" fmla="*/ 32768 w 6"/>
                <a:gd name="T1" fmla="*/ 32768 h 6"/>
                <a:gd name="T2" fmla="*/ 0 w 6"/>
                <a:gd name="T3" fmla="*/ 98304 h 6"/>
                <a:gd name="T4" fmla="*/ 98304 w 6"/>
                <a:gd name="T5" fmla="*/ 196608 h 6"/>
                <a:gd name="T6" fmla="*/ 163840 w 6"/>
                <a:gd name="T7" fmla="*/ 163840 h 6"/>
                <a:gd name="T8" fmla="*/ 196608 w 6"/>
                <a:gd name="T9" fmla="*/ 98304 h 6"/>
                <a:gd name="T10" fmla="*/ 98304 w 6"/>
                <a:gd name="T11" fmla="*/ 0 h 6"/>
                <a:gd name="T12" fmla="*/ 32768 w 6"/>
                <a:gd name="T13" fmla="*/ 32768 h 6"/>
                <a:gd name="T14" fmla="*/ 98304 w 6"/>
                <a:gd name="T15" fmla="*/ 131072 h 6"/>
                <a:gd name="T16" fmla="*/ 65536 w 6"/>
                <a:gd name="T17" fmla="*/ 98304 h 6"/>
                <a:gd name="T18" fmla="*/ 65536 w 6"/>
                <a:gd name="T19" fmla="*/ 65536 h 6"/>
                <a:gd name="T20" fmla="*/ 98304 w 6"/>
                <a:gd name="T21" fmla="*/ 65536 h 6"/>
                <a:gd name="T22" fmla="*/ 131072 w 6"/>
                <a:gd name="T23" fmla="*/ 98304 h 6"/>
                <a:gd name="T24" fmla="*/ 131072 w 6"/>
                <a:gd name="T25" fmla="*/ 131072 h 6"/>
                <a:gd name="T26" fmla="*/ 98304 w 6"/>
                <a:gd name="T27" fmla="*/ 131072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6"/>
                <a:gd name="T44" fmla="*/ 6 w 6"/>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6">
                  <a:moveTo>
                    <a:pt x="1" y="1"/>
                  </a:moveTo>
                  <a:cubicBezTo>
                    <a:pt x="1" y="1"/>
                    <a:pt x="0" y="2"/>
                    <a:pt x="0" y="3"/>
                  </a:cubicBezTo>
                  <a:cubicBezTo>
                    <a:pt x="0" y="4"/>
                    <a:pt x="2" y="6"/>
                    <a:pt x="3" y="6"/>
                  </a:cubicBezTo>
                  <a:cubicBezTo>
                    <a:pt x="4" y="6"/>
                    <a:pt x="4" y="6"/>
                    <a:pt x="5" y="5"/>
                  </a:cubicBezTo>
                  <a:cubicBezTo>
                    <a:pt x="6" y="5"/>
                    <a:pt x="6" y="4"/>
                    <a:pt x="6" y="3"/>
                  </a:cubicBezTo>
                  <a:cubicBezTo>
                    <a:pt x="6" y="2"/>
                    <a:pt x="5" y="0"/>
                    <a:pt x="3" y="0"/>
                  </a:cubicBezTo>
                  <a:cubicBezTo>
                    <a:pt x="2" y="0"/>
                    <a:pt x="2" y="0"/>
                    <a:pt x="1" y="1"/>
                  </a:cubicBezTo>
                  <a:close/>
                  <a:moveTo>
                    <a:pt x="3" y="4"/>
                  </a:moveTo>
                  <a:cubicBezTo>
                    <a:pt x="3" y="4"/>
                    <a:pt x="2" y="3"/>
                    <a:pt x="2" y="3"/>
                  </a:cubicBezTo>
                  <a:cubicBezTo>
                    <a:pt x="2" y="2"/>
                    <a:pt x="2" y="2"/>
                    <a:pt x="2" y="2"/>
                  </a:cubicBezTo>
                  <a:cubicBezTo>
                    <a:pt x="2" y="2"/>
                    <a:pt x="3" y="2"/>
                    <a:pt x="3" y="2"/>
                  </a:cubicBezTo>
                  <a:cubicBezTo>
                    <a:pt x="4" y="2"/>
                    <a:pt x="4" y="3"/>
                    <a:pt x="4" y="3"/>
                  </a:cubicBezTo>
                  <a:cubicBezTo>
                    <a:pt x="4" y="4"/>
                    <a:pt x="4" y="4"/>
                    <a:pt x="4" y="4"/>
                  </a:cubicBezTo>
                  <a:cubicBezTo>
                    <a:pt x="4" y="4"/>
                    <a:pt x="4" y="4"/>
                    <a:pt x="3" y="4"/>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439" name="Freeform 304"/>
            <p:cNvSpPr>
              <a:spLocks noChangeAspect="1"/>
            </p:cNvSpPr>
            <p:nvPr/>
          </p:nvSpPr>
          <p:spPr bwMode="auto">
            <a:xfrm>
              <a:off x="4064" y="978"/>
              <a:ext cx="8" cy="8"/>
            </a:xfrm>
            <a:custGeom>
              <a:avLst/>
              <a:gdLst>
                <a:gd name="T0" fmla="*/ 131072 w 4"/>
                <a:gd name="T1" fmla="*/ 65536 h 4"/>
                <a:gd name="T2" fmla="*/ 65536 w 4"/>
                <a:gd name="T3" fmla="*/ 131072 h 4"/>
                <a:gd name="T4" fmla="*/ 0 w 4"/>
                <a:gd name="T5" fmla="*/ 65536 h 4"/>
                <a:gd name="T6" fmla="*/ 65536 w 4"/>
                <a:gd name="T7" fmla="*/ 0 h 4"/>
                <a:gd name="T8" fmla="*/ 131072 w 4"/>
                <a:gd name="T9" fmla="*/ 6553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2"/>
                  </a:moveTo>
                  <a:cubicBezTo>
                    <a:pt x="4" y="4"/>
                    <a:pt x="3" y="4"/>
                    <a:pt x="2" y="4"/>
                  </a:cubicBezTo>
                  <a:cubicBezTo>
                    <a:pt x="1" y="4"/>
                    <a:pt x="0" y="3"/>
                    <a:pt x="0" y="2"/>
                  </a:cubicBezTo>
                  <a:cubicBezTo>
                    <a:pt x="0" y="1"/>
                    <a:pt x="1" y="0"/>
                    <a:pt x="2" y="0"/>
                  </a:cubicBezTo>
                  <a:cubicBezTo>
                    <a:pt x="3" y="0"/>
                    <a:pt x="4" y="1"/>
                    <a:pt x="4" y="2"/>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440" name="Freeform 305"/>
            <p:cNvSpPr>
              <a:spLocks noChangeAspect="1"/>
            </p:cNvSpPr>
            <p:nvPr/>
          </p:nvSpPr>
          <p:spPr bwMode="auto">
            <a:xfrm>
              <a:off x="4084" y="974"/>
              <a:ext cx="20" cy="26"/>
            </a:xfrm>
            <a:custGeom>
              <a:avLst/>
              <a:gdLst>
                <a:gd name="T0" fmla="*/ 20 w 20"/>
                <a:gd name="T1" fmla="*/ 26 h 26"/>
                <a:gd name="T2" fmla="*/ 0 w 20"/>
                <a:gd name="T3" fmla="*/ 22 h 26"/>
                <a:gd name="T4" fmla="*/ 0 w 20"/>
                <a:gd name="T5" fmla="*/ 0 h 26"/>
                <a:gd name="T6" fmla="*/ 20 w 20"/>
                <a:gd name="T7" fmla="*/ 4 h 26"/>
                <a:gd name="T8" fmla="*/ 20 w 20"/>
                <a:gd name="T9" fmla="*/ 26 h 26"/>
                <a:gd name="T10" fmla="*/ 0 60000 65536"/>
                <a:gd name="T11" fmla="*/ 0 60000 65536"/>
                <a:gd name="T12" fmla="*/ 0 60000 65536"/>
                <a:gd name="T13" fmla="*/ 0 60000 65536"/>
                <a:gd name="T14" fmla="*/ 0 60000 65536"/>
                <a:gd name="T15" fmla="*/ 0 w 20"/>
                <a:gd name="T16" fmla="*/ 0 h 26"/>
                <a:gd name="T17" fmla="*/ 20 w 20"/>
                <a:gd name="T18" fmla="*/ 26 h 26"/>
              </a:gdLst>
              <a:ahLst/>
              <a:cxnLst>
                <a:cxn ang="T10">
                  <a:pos x="T0" y="T1"/>
                </a:cxn>
                <a:cxn ang="T11">
                  <a:pos x="T2" y="T3"/>
                </a:cxn>
                <a:cxn ang="T12">
                  <a:pos x="T4" y="T5"/>
                </a:cxn>
                <a:cxn ang="T13">
                  <a:pos x="T6" y="T7"/>
                </a:cxn>
                <a:cxn ang="T14">
                  <a:pos x="T8" y="T9"/>
                </a:cxn>
              </a:cxnLst>
              <a:rect l="T15" t="T16" r="T17" b="T18"/>
              <a:pathLst>
                <a:path w="20" h="26">
                  <a:moveTo>
                    <a:pt x="20" y="26"/>
                  </a:moveTo>
                  <a:lnTo>
                    <a:pt x="0" y="22"/>
                  </a:lnTo>
                  <a:lnTo>
                    <a:pt x="0" y="0"/>
                  </a:lnTo>
                  <a:lnTo>
                    <a:pt x="20" y="4"/>
                  </a:lnTo>
                  <a:lnTo>
                    <a:pt x="20" y="26"/>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41" name="Freeform 306"/>
            <p:cNvSpPr>
              <a:spLocks noChangeAspect="1"/>
            </p:cNvSpPr>
            <p:nvPr/>
          </p:nvSpPr>
          <p:spPr bwMode="auto">
            <a:xfrm>
              <a:off x="4104" y="978"/>
              <a:ext cx="2" cy="22"/>
            </a:xfrm>
            <a:custGeom>
              <a:avLst/>
              <a:gdLst>
                <a:gd name="T0" fmla="*/ 2 w 2"/>
                <a:gd name="T1" fmla="*/ 20 h 22"/>
                <a:gd name="T2" fmla="*/ 0 w 2"/>
                <a:gd name="T3" fmla="*/ 22 h 22"/>
                <a:gd name="T4" fmla="*/ 0 w 2"/>
                <a:gd name="T5" fmla="*/ 0 h 22"/>
                <a:gd name="T6" fmla="*/ 2 w 2"/>
                <a:gd name="T7" fmla="*/ 0 h 22"/>
                <a:gd name="T8" fmla="*/ 2 w 2"/>
                <a:gd name="T9" fmla="*/ 20 h 22"/>
                <a:gd name="T10" fmla="*/ 0 60000 65536"/>
                <a:gd name="T11" fmla="*/ 0 60000 65536"/>
                <a:gd name="T12" fmla="*/ 0 60000 65536"/>
                <a:gd name="T13" fmla="*/ 0 60000 65536"/>
                <a:gd name="T14" fmla="*/ 0 60000 65536"/>
                <a:gd name="T15" fmla="*/ 0 w 2"/>
                <a:gd name="T16" fmla="*/ 0 h 22"/>
                <a:gd name="T17" fmla="*/ 2 w 2"/>
                <a:gd name="T18" fmla="*/ 22 h 22"/>
              </a:gdLst>
              <a:ahLst/>
              <a:cxnLst>
                <a:cxn ang="T10">
                  <a:pos x="T0" y="T1"/>
                </a:cxn>
                <a:cxn ang="T11">
                  <a:pos x="T2" y="T3"/>
                </a:cxn>
                <a:cxn ang="T12">
                  <a:pos x="T4" y="T5"/>
                </a:cxn>
                <a:cxn ang="T13">
                  <a:pos x="T6" y="T7"/>
                </a:cxn>
                <a:cxn ang="T14">
                  <a:pos x="T8" y="T9"/>
                </a:cxn>
              </a:cxnLst>
              <a:rect l="T15" t="T16" r="T17" b="T18"/>
              <a:pathLst>
                <a:path w="2" h="22">
                  <a:moveTo>
                    <a:pt x="2" y="20"/>
                  </a:moveTo>
                  <a:lnTo>
                    <a:pt x="0" y="22"/>
                  </a:lnTo>
                  <a:lnTo>
                    <a:pt x="0" y="0"/>
                  </a:lnTo>
                  <a:lnTo>
                    <a:pt x="2" y="0"/>
                  </a:lnTo>
                  <a:lnTo>
                    <a:pt x="2" y="20"/>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42" name="Freeform 307"/>
            <p:cNvSpPr>
              <a:spLocks noChangeAspect="1"/>
            </p:cNvSpPr>
            <p:nvPr/>
          </p:nvSpPr>
          <p:spPr bwMode="auto">
            <a:xfrm>
              <a:off x="4084" y="974"/>
              <a:ext cx="22" cy="4"/>
            </a:xfrm>
            <a:custGeom>
              <a:avLst/>
              <a:gdLst>
                <a:gd name="T0" fmla="*/ 20 w 22"/>
                <a:gd name="T1" fmla="*/ 4 h 4"/>
                <a:gd name="T2" fmla="*/ 0 w 22"/>
                <a:gd name="T3" fmla="*/ 0 h 4"/>
                <a:gd name="T4" fmla="*/ 2 w 22"/>
                <a:gd name="T5" fmla="*/ 0 h 4"/>
                <a:gd name="T6" fmla="*/ 22 w 22"/>
                <a:gd name="T7" fmla="*/ 4 h 4"/>
                <a:gd name="T8" fmla="*/ 20 w 22"/>
                <a:gd name="T9" fmla="*/ 4 h 4"/>
                <a:gd name="T10" fmla="*/ 0 60000 65536"/>
                <a:gd name="T11" fmla="*/ 0 60000 65536"/>
                <a:gd name="T12" fmla="*/ 0 60000 65536"/>
                <a:gd name="T13" fmla="*/ 0 60000 65536"/>
                <a:gd name="T14" fmla="*/ 0 60000 65536"/>
                <a:gd name="T15" fmla="*/ 0 w 22"/>
                <a:gd name="T16" fmla="*/ 0 h 4"/>
                <a:gd name="T17" fmla="*/ 22 w 22"/>
                <a:gd name="T18" fmla="*/ 4 h 4"/>
              </a:gdLst>
              <a:ahLst/>
              <a:cxnLst>
                <a:cxn ang="T10">
                  <a:pos x="T0" y="T1"/>
                </a:cxn>
                <a:cxn ang="T11">
                  <a:pos x="T2" y="T3"/>
                </a:cxn>
                <a:cxn ang="T12">
                  <a:pos x="T4" y="T5"/>
                </a:cxn>
                <a:cxn ang="T13">
                  <a:pos x="T6" y="T7"/>
                </a:cxn>
                <a:cxn ang="T14">
                  <a:pos x="T8" y="T9"/>
                </a:cxn>
              </a:cxnLst>
              <a:rect l="T15" t="T16" r="T17" b="T18"/>
              <a:pathLst>
                <a:path w="22" h="4">
                  <a:moveTo>
                    <a:pt x="20" y="4"/>
                  </a:moveTo>
                  <a:lnTo>
                    <a:pt x="0" y="0"/>
                  </a:lnTo>
                  <a:lnTo>
                    <a:pt x="2" y="0"/>
                  </a:lnTo>
                  <a:lnTo>
                    <a:pt x="22" y="4"/>
                  </a:lnTo>
                  <a:lnTo>
                    <a:pt x="20" y="4"/>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43" name="Freeform 308"/>
            <p:cNvSpPr>
              <a:spLocks noChangeAspect="1"/>
            </p:cNvSpPr>
            <p:nvPr/>
          </p:nvSpPr>
          <p:spPr bwMode="auto">
            <a:xfrm>
              <a:off x="4088" y="980"/>
              <a:ext cx="12" cy="14"/>
            </a:xfrm>
            <a:custGeom>
              <a:avLst/>
              <a:gdLst>
                <a:gd name="T0" fmla="*/ 196608 w 6"/>
                <a:gd name="T1" fmla="*/ 131072 h 7"/>
                <a:gd name="T2" fmla="*/ 98304 w 6"/>
                <a:gd name="T3" fmla="*/ 229376 h 7"/>
                <a:gd name="T4" fmla="*/ 0 w 6"/>
                <a:gd name="T5" fmla="*/ 98304 h 7"/>
                <a:gd name="T6" fmla="*/ 98304 w 6"/>
                <a:gd name="T7" fmla="*/ 0 h 7"/>
                <a:gd name="T8" fmla="*/ 196608 w 6"/>
                <a:gd name="T9" fmla="*/ 131072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6" y="4"/>
                  </a:moveTo>
                  <a:cubicBezTo>
                    <a:pt x="6" y="6"/>
                    <a:pt x="5" y="7"/>
                    <a:pt x="3" y="7"/>
                  </a:cubicBezTo>
                  <a:cubicBezTo>
                    <a:pt x="1" y="7"/>
                    <a:pt x="0" y="5"/>
                    <a:pt x="0" y="3"/>
                  </a:cubicBezTo>
                  <a:cubicBezTo>
                    <a:pt x="0" y="1"/>
                    <a:pt x="1" y="0"/>
                    <a:pt x="3" y="0"/>
                  </a:cubicBezTo>
                  <a:cubicBezTo>
                    <a:pt x="5" y="0"/>
                    <a:pt x="6" y="2"/>
                    <a:pt x="6" y="4"/>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444" name="Freeform 309"/>
            <p:cNvSpPr>
              <a:spLocks noChangeAspect="1" noEditPoints="1"/>
            </p:cNvSpPr>
            <p:nvPr/>
          </p:nvSpPr>
          <p:spPr bwMode="auto">
            <a:xfrm>
              <a:off x="4088" y="980"/>
              <a:ext cx="12" cy="14"/>
            </a:xfrm>
            <a:custGeom>
              <a:avLst/>
              <a:gdLst>
                <a:gd name="T0" fmla="*/ 32768 w 6"/>
                <a:gd name="T1" fmla="*/ 32768 h 7"/>
                <a:gd name="T2" fmla="*/ 0 w 6"/>
                <a:gd name="T3" fmla="*/ 98304 h 7"/>
                <a:gd name="T4" fmla="*/ 98304 w 6"/>
                <a:gd name="T5" fmla="*/ 229376 h 7"/>
                <a:gd name="T6" fmla="*/ 163840 w 6"/>
                <a:gd name="T7" fmla="*/ 196608 h 7"/>
                <a:gd name="T8" fmla="*/ 196608 w 6"/>
                <a:gd name="T9" fmla="*/ 131072 h 7"/>
                <a:gd name="T10" fmla="*/ 98304 w 6"/>
                <a:gd name="T11" fmla="*/ 32768 h 7"/>
                <a:gd name="T12" fmla="*/ 32768 w 6"/>
                <a:gd name="T13" fmla="*/ 32768 h 7"/>
                <a:gd name="T14" fmla="*/ 98304 w 6"/>
                <a:gd name="T15" fmla="*/ 163840 h 7"/>
                <a:gd name="T16" fmla="*/ 65536 w 6"/>
                <a:gd name="T17" fmla="*/ 98304 h 7"/>
                <a:gd name="T18" fmla="*/ 65536 w 6"/>
                <a:gd name="T19" fmla="*/ 98304 h 7"/>
                <a:gd name="T20" fmla="*/ 98304 w 6"/>
                <a:gd name="T21" fmla="*/ 65536 h 7"/>
                <a:gd name="T22" fmla="*/ 131072 w 6"/>
                <a:gd name="T23" fmla="*/ 131072 h 7"/>
                <a:gd name="T24" fmla="*/ 131072 w 6"/>
                <a:gd name="T25" fmla="*/ 163840 h 7"/>
                <a:gd name="T26" fmla="*/ 98304 w 6"/>
                <a:gd name="T27" fmla="*/ 16384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7"/>
                <a:gd name="T44" fmla="*/ 6 w 6"/>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7">
                  <a:moveTo>
                    <a:pt x="1" y="1"/>
                  </a:moveTo>
                  <a:cubicBezTo>
                    <a:pt x="0" y="2"/>
                    <a:pt x="0" y="2"/>
                    <a:pt x="0" y="3"/>
                  </a:cubicBezTo>
                  <a:cubicBezTo>
                    <a:pt x="0" y="5"/>
                    <a:pt x="1" y="6"/>
                    <a:pt x="3" y="7"/>
                  </a:cubicBezTo>
                  <a:cubicBezTo>
                    <a:pt x="3" y="7"/>
                    <a:pt x="4" y="6"/>
                    <a:pt x="5" y="6"/>
                  </a:cubicBezTo>
                  <a:cubicBezTo>
                    <a:pt x="5" y="5"/>
                    <a:pt x="6" y="5"/>
                    <a:pt x="6" y="4"/>
                  </a:cubicBezTo>
                  <a:cubicBezTo>
                    <a:pt x="6" y="2"/>
                    <a:pt x="4" y="1"/>
                    <a:pt x="3" y="1"/>
                  </a:cubicBezTo>
                  <a:cubicBezTo>
                    <a:pt x="2" y="0"/>
                    <a:pt x="2" y="1"/>
                    <a:pt x="1" y="1"/>
                  </a:cubicBezTo>
                  <a:close/>
                  <a:moveTo>
                    <a:pt x="3" y="5"/>
                  </a:moveTo>
                  <a:cubicBezTo>
                    <a:pt x="2" y="5"/>
                    <a:pt x="2" y="4"/>
                    <a:pt x="2" y="3"/>
                  </a:cubicBezTo>
                  <a:cubicBezTo>
                    <a:pt x="2" y="3"/>
                    <a:pt x="2" y="3"/>
                    <a:pt x="2" y="3"/>
                  </a:cubicBezTo>
                  <a:cubicBezTo>
                    <a:pt x="2" y="2"/>
                    <a:pt x="2" y="2"/>
                    <a:pt x="3" y="2"/>
                  </a:cubicBezTo>
                  <a:cubicBezTo>
                    <a:pt x="3" y="2"/>
                    <a:pt x="4" y="3"/>
                    <a:pt x="4" y="4"/>
                  </a:cubicBezTo>
                  <a:cubicBezTo>
                    <a:pt x="4" y="4"/>
                    <a:pt x="4" y="4"/>
                    <a:pt x="4" y="5"/>
                  </a:cubicBezTo>
                  <a:cubicBezTo>
                    <a:pt x="4" y="5"/>
                    <a:pt x="3" y="5"/>
                    <a:pt x="3" y="5"/>
                  </a:cubicBezTo>
                  <a:close/>
                </a:path>
              </a:pathLst>
            </a:custGeom>
            <a:solidFill>
              <a:srgbClr val="D3DBE4"/>
            </a:solidFill>
            <a:ln w="9525">
              <a:noFill/>
              <a:round/>
              <a:headEnd/>
              <a:tailEnd/>
            </a:ln>
          </p:spPr>
          <p:txBody>
            <a:bodyPr/>
            <a:lstStyle/>
            <a:p>
              <a:endParaRPr lang="zh-CN" altLang="en-US">
                <a:latin typeface="+mn-lt"/>
                <a:ea typeface="+mn-ea"/>
              </a:endParaRPr>
            </a:p>
          </p:txBody>
        </p:sp>
        <p:sp>
          <p:nvSpPr>
            <p:cNvPr id="445" name="Freeform 310"/>
            <p:cNvSpPr>
              <a:spLocks noChangeAspect="1"/>
            </p:cNvSpPr>
            <p:nvPr/>
          </p:nvSpPr>
          <p:spPr bwMode="auto">
            <a:xfrm>
              <a:off x="4090" y="982"/>
              <a:ext cx="8" cy="10"/>
            </a:xfrm>
            <a:custGeom>
              <a:avLst/>
              <a:gdLst>
                <a:gd name="T0" fmla="*/ 131072 w 4"/>
                <a:gd name="T1" fmla="*/ 98304 h 5"/>
                <a:gd name="T2" fmla="*/ 65536 w 4"/>
                <a:gd name="T3" fmla="*/ 163840 h 5"/>
                <a:gd name="T4" fmla="*/ 0 w 4"/>
                <a:gd name="T5" fmla="*/ 65536 h 5"/>
                <a:gd name="T6" fmla="*/ 65536 w 4"/>
                <a:gd name="T7" fmla="*/ 0 h 5"/>
                <a:gd name="T8" fmla="*/ 131072 w 4"/>
                <a:gd name="T9" fmla="*/ 98304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4" y="3"/>
                  </a:moveTo>
                  <a:cubicBezTo>
                    <a:pt x="4" y="4"/>
                    <a:pt x="3" y="5"/>
                    <a:pt x="2" y="5"/>
                  </a:cubicBezTo>
                  <a:cubicBezTo>
                    <a:pt x="1" y="4"/>
                    <a:pt x="0" y="3"/>
                    <a:pt x="0" y="2"/>
                  </a:cubicBezTo>
                  <a:cubicBezTo>
                    <a:pt x="0" y="1"/>
                    <a:pt x="1" y="0"/>
                    <a:pt x="2" y="0"/>
                  </a:cubicBezTo>
                  <a:cubicBezTo>
                    <a:pt x="3" y="1"/>
                    <a:pt x="4" y="2"/>
                    <a:pt x="4" y="3"/>
                  </a:cubicBezTo>
                  <a:close/>
                </a:path>
              </a:pathLst>
            </a:custGeom>
            <a:solidFill>
              <a:srgbClr val="456488"/>
            </a:solidFill>
            <a:ln w="9525">
              <a:noFill/>
              <a:round/>
              <a:headEnd/>
              <a:tailEnd/>
            </a:ln>
          </p:spPr>
          <p:txBody>
            <a:bodyPr/>
            <a:lstStyle/>
            <a:p>
              <a:endParaRPr lang="zh-CN" altLang="en-US">
                <a:latin typeface="+mn-lt"/>
                <a:ea typeface="+mn-ea"/>
              </a:endParaRPr>
            </a:p>
          </p:txBody>
        </p:sp>
        <p:sp>
          <p:nvSpPr>
            <p:cNvPr id="446" name="Freeform 311"/>
            <p:cNvSpPr>
              <a:spLocks noChangeAspect="1"/>
            </p:cNvSpPr>
            <p:nvPr/>
          </p:nvSpPr>
          <p:spPr bwMode="auto">
            <a:xfrm>
              <a:off x="4132" y="984"/>
              <a:ext cx="36" cy="28"/>
            </a:xfrm>
            <a:custGeom>
              <a:avLst/>
              <a:gdLst>
                <a:gd name="T0" fmla="*/ 36 w 36"/>
                <a:gd name="T1" fmla="*/ 28 h 28"/>
                <a:gd name="T2" fmla="*/ 0 w 36"/>
                <a:gd name="T3" fmla="*/ 22 h 28"/>
                <a:gd name="T4" fmla="*/ 0 w 36"/>
                <a:gd name="T5" fmla="*/ 0 h 28"/>
                <a:gd name="T6" fmla="*/ 36 w 36"/>
                <a:gd name="T7" fmla="*/ 6 h 28"/>
                <a:gd name="T8" fmla="*/ 36 w 36"/>
                <a:gd name="T9" fmla="*/ 28 h 28"/>
                <a:gd name="T10" fmla="*/ 0 60000 65536"/>
                <a:gd name="T11" fmla="*/ 0 60000 65536"/>
                <a:gd name="T12" fmla="*/ 0 60000 65536"/>
                <a:gd name="T13" fmla="*/ 0 60000 65536"/>
                <a:gd name="T14" fmla="*/ 0 60000 65536"/>
                <a:gd name="T15" fmla="*/ 0 w 36"/>
                <a:gd name="T16" fmla="*/ 0 h 28"/>
                <a:gd name="T17" fmla="*/ 36 w 36"/>
                <a:gd name="T18" fmla="*/ 28 h 28"/>
              </a:gdLst>
              <a:ahLst/>
              <a:cxnLst>
                <a:cxn ang="T10">
                  <a:pos x="T0" y="T1"/>
                </a:cxn>
                <a:cxn ang="T11">
                  <a:pos x="T2" y="T3"/>
                </a:cxn>
                <a:cxn ang="T12">
                  <a:pos x="T4" y="T5"/>
                </a:cxn>
                <a:cxn ang="T13">
                  <a:pos x="T6" y="T7"/>
                </a:cxn>
                <a:cxn ang="T14">
                  <a:pos x="T8" y="T9"/>
                </a:cxn>
              </a:cxnLst>
              <a:rect l="T15" t="T16" r="T17" b="T18"/>
              <a:pathLst>
                <a:path w="36" h="28">
                  <a:moveTo>
                    <a:pt x="36" y="28"/>
                  </a:moveTo>
                  <a:lnTo>
                    <a:pt x="0" y="22"/>
                  </a:lnTo>
                  <a:lnTo>
                    <a:pt x="0" y="0"/>
                  </a:lnTo>
                  <a:lnTo>
                    <a:pt x="36" y="6"/>
                  </a:lnTo>
                  <a:lnTo>
                    <a:pt x="36" y="28"/>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47" name="Freeform 312"/>
            <p:cNvSpPr>
              <a:spLocks noChangeAspect="1"/>
            </p:cNvSpPr>
            <p:nvPr/>
          </p:nvSpPr>
          <p:spPr bwMode="auto">
            <a:xfrm>
              <a:off x="4168" y="98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48" name="Freeform 313"/>
            <p:cNvSpPr>
              <a:spLocks noChangeAspect="1"/>
            </p:cNvSpPr>
            <p:nvPr/>
          </p:nvSpPr>
          <p:spPr bwMode="auto">
            <a:xfrm>
              <a:off x="4132" y="982"/>
              <a:ext cx="40" cy="8"/>
            </a:xfrm>
            <a:custGeom>
              <a:avLst/>
              <a:gdLst>
                <a:gd name="T0" fmla="*/ 36 w 40"/>
                <a:gd name="T1" fmla="*/ 8 h 8"/>
                <a:gd name="T2" fmla="*/ 0 w 40"/>
                <a:gd name="T3" fmla="*/ 2 h 8"/>
                <a:gd name="T4" fmla="*/ 6 w 40"/>
                <a:gd name="T5" fmla="*/ 0 h 8"/>
                <a:gd name="T6" fmla="*/ 40 w 40"/>
                <a:gd name="T7" fmla="*/ 6 h 8"/>
                <a:gd name="T8" fmla="*/ 36 w 40"/>
                <a:gd name="T9" fmla="*/ 8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36" y="8"/>
                  </a:moveTo>
                  <a:lnTo>
                    <a:pt x="0" y="2"/>
                  </a:lnTo>
                  <a:lnTo>
                    <a:pt x="6" y="0"/>
                  </a:lnTo>
                  <a:lnTo>
                    <a:pt x="40" y="6"/>
                  </a:lnTo>
                  <a:lnTo>
                    <a:pt x="36" y="8"/>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49" name="Freeform 314"/>
            <p:cNvSpPr>
              <a:spLocks noChangeAspect="1"/>
            </p:cNvSpPr>
            <p:nvPr/>
          </p:nvSpPr>
          <p:spPr bwMode="auto">
            <a:xfrm>
              <a:off x="4180" y="992"/>
              <a:ext cx="34" cy="30"/>
            </a:xfrm>
            <a:custGeom>
              <a:avLst/>
              <a:gdLst>
                <a:gd name="T0" fmla="*/ 34 w 34"/>
                <a:gd name="T1" fmla="*/ 30 h 30"/>
                <a:gd name="T2" fmla="*/ 0 w 34"/>
                <a:gd name="T3" fmla="*/ 22 h 30"/>
                <a:gd name="T4" fmla="*/ 0 w 34"/>
                <a:gd name="T5" fmla="*/ 0 h 30"/>
                <a:gd name="T6" fmla="*/ 34 w 34"/>
                <a:gd name="T7" fmla="*/ 8 h 30"/>
                <a:gd name="T8" fmla="*/ 34 w 34"/>
                <a:gd name="T9" fmla="*/ 30 h 30"/>
                <a:gd name="T10" fmla="*/ 0 60000 65536"/>
                <a:gd name="T11" fmla="*/ 0 60000 65536"/>
                <a:gd name="T12" fmla="*/ 0 60000 65536"/>
                <a:gd name="T13" fmla="*/ 0 60000 65536"/>
                <a:gd name="T14" fmla="*/ 0 60000 65536"/>
                <a:gd name="T15" fmla="*/ 0 w 34"/>
                <a:gd name="T16" fmla="*/ 0 h 30"/>
                <a:gd name="T17" fmla="*/ 34 w 34"/>
                <a:gd name="T18" fmla="*/ 30 h 30"/>
              </a:gdLst>
              <a:ahLst/>
              <a:cxnLst>
                <a:cxn ang="T10">
                  <a:pos x="T0" y="T1"/>
                </a:cxn>
                <a:cxn ang="T11">
                  <a:pos x="T2" y="T3"/>
                </a:cxn>
                <a:cxn ang="T12">
                  <a:pos x="T4" y="T5"/>
                </a:cxn>
                <a:cxn ang="T13">
                  <a:pos x="T6" y="T7"/>
                </a:cxn>
                <a:cxn ang="T14">
                  <a:pos x="T8" y="T9"/>
                </a:cxn>
              </a:cxnLst>
              <a:rect l="T15" t="T16" r="T17" b="T18"/>
              <a:pathLst>
                <a:path w="34" h="30">
                  <a:moveTo>
                    <a:pt x="34" y="30"/>
                  </a:moveTo>
                  <a:lnTo>
                    <a:pt x="0" y="22"/>
                  </a:lnTo>
                  <a:lnTo>
                    <a:pt x="0" y="0"/>
                  </a:lnTo>
                  <a:lnTo>
                    <a:pt x="34" y="8"/>
                  </a:lnTo>
                  <a:lnTo>
                    <a:pt x="34" y="30"/>
                  </a:lnTo>
                  <a:close/>
                </a:path>
              </a:pathLst>
            </a:custGeom>
            <a:solidFill>
              <a:srgbClr val="8BA6BD"/>
            </a:solidFill>
            <a:ln w="9525">
              <a:noFill/>
              <a:round/>
              <a:headEnd/>
              <a:tailEnd/>
            </a:ln>
          </p:spPr>
          <p:txBody>
            <a:bodyPr/>
            <a:lstStyle/>
            <a:p>
              <a:endParaRPr lang="zh-CN" altLang="en-US">
                <a:latin typeface="+mn-lt"/>
                <a:ea typeface="+mn-ea"/>
              </a:endParaRPr>
            </a:p>
          </p:txBody>
        </p:sp>
        <p:sp>
          <p:nvSpPr>
            <p:cNvPr id="450" name="Freeform 315"/>
            <p:cNvSpPr>
              <a:spLocks noChangeAspect="1"/>
            </p:cNvSpPr>
            <p:nvPr/>
          </p:nvSpPr>
          <p:spPr bwMode="auto">
            <a:xfrm>
              <a:off x="4214" y="998"/>
              <a:ext cx="4" cy="24"/>
            </a:xfrm>
            <a:custGeom>
              <a:avLst/>
              <a:gdLst>
                <a:gd name="T0" fmla="*/ 4 w 4"/>
                <a:gd name="T1" fmla="*/ 22 h 24"/>
                <a:gd name="T2" fmla="*/ 0 w 4"/>
                <a:gd name="T3" fmla="*/ 24 h 24"/>
                <a:gd name="T4" fmla="*/ 0 w 4"/>
                <a:gd name="T5" fmla="*/ 2 h 24"/>
                <a:gd name="T6" fmla="*/ 4 w 4"/>
                <a:gd name="T7" fmla="*/ 0 h 24"/>
                <a:gd name="T8" fmla="*/ 4 w 4"/>
                <a:gd name="T9" fmla="*/ 22 h 24"/>
                <a:gd name="T10" fmla="*/ 0 60000 65536"/>
                <a:gd name="T11" fmla="*/ 0 60000 65536"/>
                <a:gd name="T12" fmla="*/ 0 60000 65536"/>
                <a:gd name="T13" fmla="*/ 0 60000 65536"/>
                <a:gd name="T14" fmla="*/ 0 60000 65536"/>
                <a:gd name="T15" fmla="*/ 0 w 4"/>
                <a:gd name="T16" fmla="*/ 0 h 24"/>
                <a:gd name="T17" fmla="*/ 4 w 4"/>
                <a:gd name="T18" fmla="*/ 24 h 24"/>
              </a:gdLst>
              <a:ahLst/>
              <a:cxnLst>
                <a:cxn ang="T10">
                  <a:pos x="T0" y="T1"/>
                </a:cxn>
                <a:cxn ang="T11">
                  <a:pos x="T2" y="T3"/>
                </a:cxn>
                <a:cxn ang="T12">
                  <a:pos x="T4" y="T5"/>
                </a:cxn>
                <a:cxn ang="T13">
                  <a:pos x="T6" y="T7"/>
                </a:cxn>
                <a:cxn ang="T14">
                  <a:pos x="T8" y="T9"/>
                </a:cxn>
              </a:cxnLst>
              <a:rect l="T15" t="T16" r="T17" b="T18"/>
              <a:pathLst>
                <a:path w="4" h="24">
                  <a:moveTo>
                    <a:pt x="4" y="22"/>
                  </a:moveTo>
                  <a:lnTo>
                    <a:pt x="0" y="24"/>
                  </a:lnTo>
                  <a:lnTo>
                    <a:pt x="0" y="2"/>
                  </a:lnTo>
                  <a:lnTo>
                    <a:pt x="4" y="0"/>
                  </a:lnTo>
                  <a:lnTo>
                    <a:pt x="4" y="22"/>
                  </a:lnTo>
                  <a:close/>
                </a:path>
              </a:pathLst>
            </a:custGeom>
            <a:solidFill>
              <a:srgbClr val="456488"/>
            </a:solidFill>
            <a:ln w="9525">
              <a:noFill/>
              <a:round/>
              <a:headEnd/>
              <a:tailEnd/>
            </a:ln>
          </p:spPr>
          <p:txBody>
            <a:bodyPr/>
            <a:lstStyle/>
            <a:p>
              <a:endParaRPr lang="zh-CN" altLang="en-US">
                <a:latin typeface="+mn-lt"/>
                <a:ea typeface="+mn-ea"/>
              </a:endParaRPr>
            </a:p>
          </p:txBody>
        </p:sp>
        <p:sp>
          <p:nvSpPr>
            <p:cNvPr id="451" name="Freeform 316"/>
            <p:cNvSpPr>
              <a:spLocks noChangeAspect="1"/>
            </p:cNvSpPr>
            <p:nvPr/>
          </p:nvSpPr>
          <p:spPr bwMode="auto">
            <a:xfrm>
              <a:off x="4180" y="992"/>
              <a:ext cx="38" cy="8"/>
            </a:xfrm>
            <a:custGeom>
              <a:avLst/>
              <a:gdLst>
                <a:gd name="T0" fmla="*/ 34 w 38"/>
                <a:gd name="T1" fmla="*/ 8 h 8"/>
                <a:gd name="T2" fmla="*/ 0 w 38"/>
                <a:gd name="T3" fmla="*/ 0 h 8"/>
                <a:gd name="T4" fmla="*/ 4 w 38"/>
                <a:gd name="T5" fmla="*/ 0 h 8"/>
                <a:gd name="T6" fmla="*/ 38 w 38"/>
                <a:gd name="T7" fmla="*/ 6 h 8"/>
                <a:gd name="T8" fmla="*/ 34 w 38"/>
                <a:gd name="T9" fmla="*/ 8 h 8"/>
                <a:gd name="T10" fmla="*/ 0 60000 65536"/>
                <a:gd name="T11" fmla="*/ 0 60000 65536"/>
                <a:gd name="T12" fmla="*/ 0 60000 65536"/>
                <a:gd name="T13" fmla="*/ 0 60000 65536"/>
                <a:gd name="T14" fmla="*/ 0 60000 65536"/>
                <a:gd name="T15" fmla="*/ 0 w 38"/>
                <a:gd name="T16" fmla="*/ 0 h 8"/>
                <a:gd name="T17" fmla="*/ 38 w 38"/>
                <a:gd name="T18" fmla="*/ 8 h 8"/>
              </a:gdLst>
              <a:ahLst/>
              <a:cxnLst>
                <a:cxn ang="T10">
                  <a:pos x="T0" y="T1"/>
                </a:cxn>
                <a:cxn ang="T11">
                  <a:pos x="T2" y="T3"/>
                </a:cxn>
                <a:cxn ang="T12">
                  <a:pos x="T4" y="T5"/>
                </a:cxn>
                <a:cxn ang="T13">
                  <a:pos x="T6" y="T7"/>
                </a:cxn>
                <a:cxn ang="T14">
                  <a:pos x="T8" y="T9"/>
                </a:cxn>
              </a:cxnLst>
              <a:rect l="T15" t="T16" r="T17" b="T18"/>
              <a:pathLst>
                <a:path w="38" h="8">
                  <a:moveTo>
                    <a:pt x="34" y="8"/>
                  </a:moveTo>
                  <a:lnTo>
                    <a:pt x="0" y="0"/>
                  </a:lnTo>
                  <a:lnTo>
                    <a:pt x="4" y="0"/>
                  </a:lnTo>
                  <a:lnTo>
                    <a:pt x="38" y="6"/>
                  </a:lnTo>
                  <a:lnTo>
                    <a:pt x="34" y="8"/>
                  </a:lnTo>
                  <a:close/>
                </a:path>
              </a:pathLst>
            </a:custGeom>
            <a:solidFill>
              <a:srgbClr val="456488"/>
            </a:solidFill>
            <a:ln w="9525">
              <a:noFill/>
              <a:round/>
              <a:headEnd/>
              <a:tailEnd/>
            </a:ln>
          </p:spPr>
          <p:txBody>
            <a:bodyPr/>
            <a:lstStyle/>
            <a:p>
              <a:endParaRPr lang="zh-CN" altLang="en-US">
                <a:latin typeface="+mn-lt"/>
                <a:ea typeface="+mn-ea"/>
              </a:endParaRPr>
            </a:p>
          </p:txBody>
        </p:sp>
      </p:grpSp>
      <p:sp>
        <p:nvSpPr>
          <p:cNvPr id="452" name="TextBox 702"/>
          <p:cNvSpPr txBox="1">
            <a:spLocks noChangeArrowheads="1"/>
          </p:cNvSpPr>
          <p:nvPr/>
        </p:nvSpPr>
        <p:spPr bwMode="auto">
          <a:xfrm>
            <a:off x="2434397" y="2511057"/>
            <a:ext cx="1223413" cy="646331"/>
          </a:xfrm>
          <a:prstGeom prst="rect">
            <a:avLst/>
          </a:prstGeom>
          <a:noFill/>
          <a:ln w="9525">
            <a:noFill/>
            <a:miter lim="800000"/>
            <a:headEnd/>
            <a:tailEnd/>
          </a:ln>
        </p:spPr>
        <p:txBody>
          <a:bodyPr wrap="none">
            <a:spAutoFit/>
          </a:bodyPr>
          <a:lstStyle/>
          <a:p>
            <a:pPr algn="ctr"/>
            <a:r>
              <a:rPr lang="en-US" altLang="zh-CN" sz="1800" dirty="0" smtClean="0">
                <a:latin typeface="+mn-lt"/>
                <a:ea typeface="+mn-ea"/>
              </a:rPr>
              <a:t>SVN</a:t>
            </a:r>
          </a:p>
          <a:p>
            <a:pPr algn="ctr"/>
            <a:r>
              <a:rPr lang="en-US" altLang="zh-CN" sz="1800" dirty="0" smtClean="0">
                <a:latin typeface="+mn-lt"/>
                <a:ea typeface="+mn-ea"/>
              </a:rPr>
              <a:t>(v</a:t>
            </a:r>
            <a:r>
              <a:rPr lang="en-GB" altLang="zh-CN" sz="1800" dirty="0" smtClean="0">
                <a:latin typeface="+mn-lt"/>
                <a:ea typeface="+mn-ea"/>
              </a:rPr>
              <a:t>AG/</a:t>
            </a:r>
            <a:r>
              <a:rPr lang="en-GB" altLang="zh-CN" sz="1800" dirty="0" err="1" smtClean="0">
                <a:latin typeface="+mn-lt"/>
                <a:ea typeface="+mn-ea"/>
              </a:rPr>
              <a:t>vLB</a:t>
            </a:r>
            <a:r>
              <a:rPr lang="en-GB" altLang="zh-CN" sz="1800" dirty="0">
                <a:latin typeface="+mn-lt"/>
                <a:ea typeface="+mn-ea"/>
              </a:rPr>
              <a:t>)</a:t>
            </a:r>
            <a:endParaRPr lang="en-US" altLang="zh-CN" sz="1800" dirty="0">
              <a:latin typeface="+mn-lt"/>
              <a:ea typeface="+mn-ea"/>
            </a:endParaRPr>
          </a:p>
        </p:txBody>
      </p:sp>
      <p:sp>
        <p:nvSpPr>
          <p:cNvPr id="337" name="Rectangle 2"/>
          <p:cNvSpPr txBox="1">
            <a:spLocks noChangeArrowheads="1"/>
          </p:cNvSpPr>
          <p:nvPr/>
        </p:nvSpPr>
        <p:spPr>
          <a:xfrm>
            <a:off x="716529" y="652462"/>
            <a:ext cx="7696200" cy="544513"/>
          </a:xfrm>
          <a:prstGeom prst="rect">
            <a:avLst/>
          </a:prstGeom>
        </p:spPr>
        <p:txBody>
          <a:bodyPr lIns="91440" tIns="45720" rIns="91440" bIns="45720">
            <a:noAutofit/>
          </a:bodyPr>
          <a:lstStyle/>
          <a:p>
            <a:pPr lvl="0" eaLnBrk="0" hangingPunct="0"/>
            <a:endParaRPr lang="zh-CN" altLang="en-US" sz="3500" dirty="0" smtClean="0">
              <a:solidFill>
                <a:srgbClr val="990000"/>
              </a:solidFill>
              <a:latin typeface="微软雅黑" pitchFamily="34" charset="-122"/>
              <a:ea typeface="+mj-ea"/>
              <a:cs typeface="+mj-cs"/>
            </a:endParaRPr>
          </a:p>
        </p:txBody>
      </p:sp>
      <p:grpSp>
        <p:nvGrpSpPr>
          <p:cNvPr id="25" name="Group 360"/>
          <p:cNvGrpSpPr>
            <a:grpSpLocks/>
          </p:cNvGrpSpPr>
          <p:nvPr/>
        </p:nvGrpSpPr>
        <p:grpSpPr bwMode="auto">
          <a:xfrm>
            <a:off x="5105400" y="3213464"/>
            <a:ext cx="527050" cy="692150"/>
            <a:chOff x="2450" y="2494"/>
            <a:chExt cx="496" cy="652"/>
          </a:xfrm>
        </p:grpSpPr>
        <p:sp>
          <p:nvSpPr>
            <p:cNvPr id="339"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CN" altLang="en-US">
                <a:latin typeface="+mn-lt"/>
                <a:ea typeface="+mn-ea"/>
              </a:endParaRPr>
            </a:p>
          </p:txBody>
        </p:sp>
        <p:sp>
          <p:nvSpPr>
            <p:cNvPr id="341"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CN" altLang="en-US">
                <a:latin typeface="+mn-lt"/>
                <a:ea typeface="+mn-ea"/>
              </a:endParaRPr>
            </a:p>
          </p:txBody>
        </p:sp>
        <p:sp>
          <p:nvSpPr>
            <p:cNvPr id="342"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43"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44"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CN" altLang="en-US">
                <a:latin typeface="+mn-lt"/>
                <a:ea typeface="+mn-ea"/>
              </a:endParaRPr>
            </a:p>
          </p:txBody>
        </p:sp>
        <p:sp>
          <p:nvSpPr>
            <p:cNvPr id="346"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47"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CN" altLang="en-US">
                <a:latin typeface="+mn-lt"/>
                <a:ea typeface="+mn-ea"/>
              </a:endParaRPr>
            </a:p>
          </p:txBody>
        </p:sp>
        <p:sp>
          <p:nvSpPr>
            <p:cNvPr id="348"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CN" altLang="en-US">
                <a:latin typeface="+mn-lt"/>
                <a:ea typeface="+mn-ea"/>
              </a:endParaRPr>
            </a:p>
          </p:txBody>
        </p:sp>
        <p:sp>
          <p:nvSpPr>
            <p:cNvPr id="349" name="Freeform 369"/>
            <p:cNvSpPr>
              <a:spLocks noEditPoints="1"/>
            </p:cNvSpPr>
            <p:nvPr/>
          </p:nvSpPr>
          <p:spPr bwMode="auto">
            <a:xfrm>
              <a:off x="2450" y="2494"/>
              <a:ext cx="496" cy="652"/>
            </a:xfrm>
            <a:custGeom>
              <a:avLst/>
              <a:gdLst>
                <a:gd name="T0" fmla="*/ 146089209 w 210"/>
                <a:gd name="T1" fmla="*/ 2084508013 h 276"/>
                <a:gd name="T2" fmla="*/ 2147483647 w 210"/>
                <a:gd name="T3" fmla="*/ 208710891 h 276"/>
                <a:gd name="T4" fmla="*/ 2147483647 w 210"/>
                <a:gd name="T5" fmla="*/ 208710891 h 276"/>
                <a:gd name="T6" fmla="*/ 2147483647 w 210"/>
                <a:gd name="T7" fmla="*/ 2147483647 h 276"/>
                <a:gd name="T8" fmla="*/ 2147483647 w 210"/>
                <a:gd name="T9" fmla="*/ 2084508013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146089209 w 210"/>
                <a:gd name="T19" fmla="*/ 2147483647 h 276"/>
                <a:gd name="T20" fmla="*/ 208143609 w 210"/>
                <a:gd name="T21" fmla="*/ 2147483647 h 276"/>
                <a:gd name="T22" fmla="*/ 208143609 w 210"/>
                <a:gd name="T23" fmla="*/ 2019563551 h 276"/>
                <a:gd name="T24" fmla="*/ 146089209 w 210"/>
                <a:gd name="T25" fmla="*/ 2084508013 h 276"/>
                <a:gd name="T26" fmla="*/ 61852316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084508013 h 276"/>
                <a:gd name="T38" fmla="*/ 2147483647 w 210"/>
                <a:gd name="T39" fmla="*/ 2019563551 h 276"/>
                <a:gd name="T40" fmla="*/ 2147483647 w 210"/>
                <a:gd name="T41" fmla="*/ 0 h 276"/>
                <a:gd name="T42" fmla="*/ 2147483647 w 210"/>
                <a:gd name="T43" fmla="*/ 0 h 276"/>
                <a:gd name="T44" fmla="*/ 61852316 w 210"/>
                <a:gd name="T45" fmla="*/ 1872596390 h 276"/>
                <a:gd name="T46" fmla="*/ 0 w 210"/>
                <a:gd name="T47" fmla="*/ 2019563551 h 276"/>
                <a:gd name="T48" fmla="*/ 0 w 210"/>
                <a:gd name="T49" fmla="*/ 2147483647 h 276"/>
                <a:gd name="T50" fmla="*/ 61852316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CN" altLang="en-US">
                <a:latin typeface="+mn-lt"/>
                <a:ea typeface="+mn-ea"/>
              </a:endParaRPr>
            </a:p>
          </p:txBody>
        </p:sp>
      </p:grpSp>
      <p:sp>
        <p:nvSpPr>
          <p:cNvPr id="351" name="上弧形箭头 350"/>
          <p:cNvSpPr/>
          <p:nvPr/>
        </p:nvSpPr>
        <p:spPr bwMode="auto">
          <a:xfrm rot="18859667">
            <a:off x="4258351" y="3725842"/>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371" name="上弧形箭头 370"/>
          <p:cNvSpPr/>
          <p:nvPr/>
        </p:nvSpPr>
        <p:spPr bwMode="auto">
          <a:xfrm rot="2431111">
            <a:off x="5680994" y="3741031"/>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smtClean="0">
              <a:ln>
                <a:noFill/>
              </a:ln>
              <a:solidFill>
                <a:schemeClr val="tx1"/>
              </a:solidFill>
              <a:effectLst/>
              <a:latin typeface="+mn-lt"/>
              <a:ea typeface="+mn-ea"/>
            </a:endParaRPr>
          </a:p>
        </p:txBody>
      </p:sp>
      <p:sp>
        <p:nvSpPr>
          <p:cNvPr id="373" name="上弧形箭头 372"/>
          <p:cNvSpPr/>
          <p:nvPr/>
        </p:nvSpPr>
        <p:spPr bwMode="auto">
          <a:xfrm rot="10800000">
            <a:off x="4913581" y="4570763"/>
            <a:ext cx="859896" cy="241432"/>
          </a:xfrm>
          <a:prstGeom prst="curvedDown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mn-lt"/>
              <a:ea typeface="+mn-ea"/>
            </a:endParaRPr>
          </a:p>
        </p:txBody>
      </p:sp>
      <p:sp>
        <p:nvSpPr>
          <p:cNvPr id="411" name="TextBox 410"/>
          <p:cNvSpPr txBox="1">
            <a:spLocks noChangeArrowheads="1"/>
          </p:cNvSpPr>
          <p:nvPr/>
        </p:nvSpPr>
        <p:spPr bwMode="auto">
          <a:xfrm>
            <a:off x="4520244" y="3673680"/>
            <a:ext cx="1685077" cy="276999"/>
          </a:xfrm>
          <a:prstGeom prst="rect">
            <a:avLst/>
          </a:prstGeom>
          <a:noFill/>
          <a:ln w="9525">
            <a:noFill/>
            <a:miter lim="800000"/>
            <a:headEnd/>
            <a:tailEnd/>
          </a:ln>
        </p:spPr>
        <p:txBody>
          <a:bodyPr wrap="none">
            <a:spAutoFit/>
          </a:bodyPr>
          <a:lstStyle/>
          <a:p>
            <a:r>
              <a:rPr lang="zh-CN" altLang="en-US" sz="1200" b="1" dirty="0">
                <a:solidFill>
                  <a:srgbClr val="0070C0"/>
                </a:solidFill>
                <a:latin typeface="+mn-lt"/>
                <a:ea typeface="+mn-ea"/>
              </a:rPr>
              <a:t>更新状态</a:t>
            </a:r>
            <a:r>
              <a:rPr lang="zh-CN" altLang="en-US" sz="1200" b="1" dirty="0" smtClean="0">
                <a:solidFill>
                  <a:srgbClr val="0070C0"/>
                </a:solidFill>
                <a:latin typeface="+mn-lt"/>
                <a:ea typeface="+mn-ea"/>
              </a:rPr>
              <a:t>为</a:t>
            </a:r>
            <a:r>
              <a:rPr lang="en-US" altLang="zh-CN" sz="1200" b="1" dirty="0" smtClean="0">
                <a:solidFill>
                  <a:srgbClr val="0070C0"/>
                </a:solidFill>
                <a:latin typeface="+mn-lt"/>
                <a:ea typeface="+mn-ea"/>
              </a:rPr>
              <a:t>connected</a:t>
            </a:r>
            <a:endParaRPr lang="en-US" altLang="zh-CN" sz="1200" b="1" dirty="0">
              <a:solidFill>
                <a:srgbClr val="0070C0"/>
              </a:solidFill>
              <a:latin typeface="+mn-lt"/>
              <a:ea typeface="+mn-ea"/>
            </a:endParaRPr>
          </a:p>
        </p:txBody>
      </p:sp>
      <p:sp>
        <p:nvSpPr>
          <p:cNvPr id="374" name="TextBox 713"/>
          <p:cNvSpPr txBox="1">
            <a:spLocks noChangeArrowheads="1"/>
          </p:cNvSpPr>
          <p:nvPr/>
        </p:nvSpPr>
        <p:spPr bwMode="auto">
          <a:xfrm>
            <a:off x="5112060" y="3850683"/>
            <a:ext cx="530915" cy="369332"/>
          </a:xfrm>
          <a:prstGeom prst="rect">
            <a:avLst/>
          </a:prstGeom>
          <a:noFill/>
          <a:ln w="9525">
            <a:noFill/>
            <a:miter lim="800000"/>
            <a:headEnd/>
            <a:tailEnd/>
          </a:ln>
        </p:spPr>
        <p:txBody>
          <a:bodyPr wrap="none">
            <a:spAutoFit/>
          </a:bodyPr>
          <a:lstStyle/>
          <a:p>
            <a:r>
              <a:rPr lang="en-US" altLang="zh-CN" sz="1800" dirty="0" smtClean="0">
                <a:solidFill>
                  <a:schemeClr val="tx1"/>
                </a:solidFill>
                <a:latin typeface="+mn-lt"/>
                <a:ea typeface="+mn-ea"/>
              </a:rPr>
              <a:t>HDC</a:t>
            </a:r>
            <a:endParaRPr lang="en-US" altLang="zh-CN" sz="1800" dirty="0">
              <a:solidFill>
                <a:schemeClr val="tx1"/>
              </a:solidFill>
              <a:latin typeface="+mn-lt"/>
              <a:ea typeface="+mn-ea"/>
            </a:endParaRPr>
          </a:p>
        </p:txBody>
      </p:sp>
      <p:sp>
        <p:nvSpPr>
          <p:cNvPr id="350" name="标题 349"/>
          <p:cNvSpPr>
            <a:spLocks noGrp="1"/>
          </p:cNvSpPr>
          <p:nvPr>
            <p:ph type="title"/>
          </p:nvPr>
        </p:nvSpPr>
        <p:spPr/>
        <p:txBody>
          <a:bodyPr/>
          <a:lstStyle/>
          <a:p>
            <a:pPr lvl="0"/>
            <a:r>
              <a:rPr lang="zh-CN" altLang="en-US" dirty="0" smtClean="0"/>
              <a:t>访问远程应用流程</a:t>
            </a:r>
            <a:r>
              <a:rPr lang="en-US" altLang="zh-CN" dirty="0"/>
              <a:t> </a:t>
            </a:r>
            <a:r>
              <a:rPr lang="en-US" altLang="zh-CN" dirty="0" smtClean="0"/>
              <a:t>- HDP</a:t>
            </a:r>
            <a:r>
              <a:rPr lang="zh-CN" altLang="en-US" dirty="0" smtClean="0"/>
              <a:t>不经过网关</a:t>
            </a:r>
            <a:br>
              <a:rPr lang="zh-CN" altLang="en-US" dirty="0" smtClean="0"/>
            </a:br>
            <a:endParaRPr lang="zh-CN" altLang="en-US" dirty="0"/>
          </a:p>
        </p:txBody>
      </p:sp>
    </p:spTree>
    <p:extLst>
      <p:ext uri="{BB962C8B-B14F-4D97-AF65-F5344CB8AC3E}">
        <p14:creationId xmlns:p14="http://schemas.microsoft.com/office/powerpoint/2010/main" val="2049242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81" grpId="0"/>
      <p:bldP spid="385" grpId="0"/>
      <p:bldP spid="396" grpId="0"/>
      <p:bldP spid="408" grpId="0" animBg="1"/>
      <p:bldP spid="409" grpId="0"/>
      <p:bldP spid="410" grpId="0"/>
      <p:bldP spid="345" grpId="0"/>
      <p:bldP spid="4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应用虚拟化的基本概念</a:t>
            </a:r>
          </a:p>
          <a:p>
            <a:pPr>
              <a:buClr>
                <a:schemeClr val="bg1">
                  <a:lumMod val="50000"/>
                </a:schemeClr>
              </a:buClr>
            </a:pPr>
            <a:r>
              <a:rPr lang="zh-CN" altLang="en-US" dirty="0">
                <a:solidFill>
                  <a:schemeClr val="bg1">
                    <a:lumMod val="50000"/>
                  </a:schemeClr>
                </a:solidFill>
              </a:rPr>
              <a:t>华为应用虚拟化解决方案的架构</a:t>
            </a:r>
          </a:p>
          <a:p>
            <a:r>
              <a:rPr lang="zh-CN" altLang="en-US" b="1" dirty="0"/>
              <a:t>华为应用</a:t>
            </a:r>
            <a:r>
              <a:rPr lang="zh-CN" altLang="en-US" b="1" dirty="0" smtClean="0"/>
              <a:t>虚拟化的</a:t>
            </a:r>
            <a:r>
              <a:rPr lang="zh-CN" altLang="en-US" b="1" dirty="0"/>
              <a:t>主要应用场景</a:t>
            </a:r>
          </a:p>
          <a:p>
            <a:pPr>
              <a:buClr>
                <a:schemeClr val="bg1">
                  <a:lumMod val="50000"/>
                </a:schemeClr>
              </a:buClr>
            </a:pPr>
            <a:r>
              <a:rPr lang="zh-CN" altLang="en-US" dirty="0" smtClean="0">
                <a:solidFill>
                  <a:schemeClr val="bg1">
                    <a:lumMod val="50000"/>
                  </a:schemeClr>
                </a:solidFill>
              </a:rPr>
              <a:t>应用部署</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应用发放</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应用管理</a:t>
            </a:r>
            <a:endParaRPr lang="en-US" altLang="zh-CN" dirty="0" smtClean="0">
              <a:solidFill>
                <a:schemeClr val="bg1">
                  <a:lumMod val="50000"/>
                </a:schemeClr>
              </a:solidFill>
            </a:endParaRPr>
          </a:p>
          <a:p>
            <a:endParaRPr lang="en-US" altLang="zh-CN" dirty="0" smtClean="0"/>
          </a:p>
          <a:p>
            <a:endParaRPr lang="zh-CN" altLang="en-US" dirty="0"/>
          </a:p>
        </p:txBody>
      </p:sp>
    </p:spTree>
    <p:extLst>
      <p:ext uri="{BB962C8B-B14F-4D97-AF65-F5344CB8AC3E}">
        <p14:creationId xmlns:p14="http://schemas.microsoft.com/office/powerpoint/2010/main" val="263527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分支机构场景</a:t>
            </a:r>
            <a:endParaRPr lang="en-US" dirty="0"/>
          </a:p>
        </p:txBody>
      </p:sp>
      <p:grpSp>
        <p:nvGrpSpPr>
          <p:cNvPr id="6" name="组合 161"/>
          <p:cNvGrpSpPr/>
          <p:nvPr/>
        </p:nvGrpSpPr>
        <p:grpSpPr>
          <a:xfrm>
            <a:off x="1203853" y="1376363"/>
            <a:ext cx="6880754" cy="4760294"/>
            <a:chOff x="383890" y="771419"/>
            <a:chExt cx="5793889" cy="4569553"/>
          </a:xfrm>
        </p:grpSpPr>
        <p:sp>
          <p:nvSpPr>
            <p:cNvPr id="7" name="矩形 6"/>
            <p:cNvSpPr/>
            <p:nvPr/>
          </p:nvSpPr>
          <p:spPr bwMode="auto">
            <a:xfrm>
              <a:off x="628194" y="1221135"/>
              <a:ext cx="1221963" cy="528086"/>
            </a:xfrm>
            <a:prstGeom prst="rect">
              <a:avLst/>
            </a:prstGeom>
            <a:solidFill>
              <a:srgbClr val="01BCFF"/>
            </a:solidFill>
            <a:ln w="9525" cap="flat" cmpd="sng" algn="ctr">
              <a:noFill/>
              <a:prstDash val="solid"/>
              <a:round/>
              <a:headEnd type="none" w="med" len="med"/>
              <a:tailEnd type="none" w="med" len="med"/>
            </a:ln>
            <a:effectLst/>
          </p:spPr>
          <p:txBody>
            <a:bodyPr vert="horz" wrap="square" lIns="87817" tIns="43908" rIns="87817" bIns="43908" numCol="1" rtlCol="0"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125470">
                <a:lnSpc>
                  <a:spcPct val="110000"/>
                </a:lnSpc>
                <a:buClr>
                  <a:srgbClr val="FFFFFF"/>
                </a:buClr>
                <a:buFont typeface="Wingdings" pitchFamily="2" charset="2"/>
                <a:buChar char="•"/>
              </a:pPr>
              <a:endParaRPr lang="zh-CN" altLang="en-US" b="0" dirty="0" smtClean="0">
                <a:solidFill>
                  <a:srgbClr val="FFFFFF"/>
                </a:solidFill>
              </a:endParaRPr>
            </a:p>
          </p:txBody>
        </p:sp>
        <p:sp>
          <p:nvSpPr>
            <p:cNvPr id="8" name="Oval 63"/>
            <p:cNvSpPr>
              <a:spLocks noChangeArrowheads="1"/>
            </p:cNvSpPr>
            <p:nvPr/>
          </p:nvSpPr>
          <p:spPr bwMode="auto">
            <a:xfrm>
              <a:off x="4442445" y="4245471"/>
              <a:ext cx="1438706" cy="648072"/>
            </a:xfrm>
            <a:prstGeom prst="ellipse">
              <a:avLst/>
            </a:prstGeom>
            <a:solidFill>
              <a:srgbClr val="00B0F0"/>
            </a:solidFill>
            <a:ln w="9525">
              <a:noFill/>
              <a:round/>
              <a:headEnd/>
              <a:tailEnd/>
            </a:ln>
            <a:effectLst>
              <a:outerShdw dist="38100" dir="5400000" algn="ctr" rotWithShape="0">
                <a:srgbClr val="808080"/>
              </a:outerShdw>
            </a:effectLst>
          </p:spPr>
          <p:txBody>
            <a:bodyPr wrap="none" lIns="91405" tIns="45702" rIns="91405" bIns="45702" anchor="ctr"/>
            <a:lstStyle/>
            <a:p>
              <a:pPr>
                <a:buClrTx/>
                <a:buFontTx/>
                <a:buNone/>
                <a:defRPr/>
              </a:pPr>
              <a:endParaRPr lang="zh-CN" altLang="en-US" sz="2100" dirty="0">
                <a:solidFill>
                  <a:srgbClr val="000000"/>
                </a:solidFill>
                <a:latin typeface="+mn-lt"/>
                <a:ea typeface="+mn-ea"/>
                <a:sym typeface="Lucida Grande"/>
              </a:endParaRPr>
            </a:p>
          </p:txBody>
        </p:sp>
        <p:sp>
          <p:nvSpPr>
            <p:cNvPr id="9" name="Oval 63"/>
            <p:cNvSpPr>
              <a:spLocks noChangeArrowheads="1"/>
            </p:cNvSpPr>
            <p:nvPr/>
          </p:nvSpPr>
          <p:spPr bwMode="auto">
            <a:xfrm>
              <a:off x="2498229" y="4324846"/>
              <a:ext cx="1438706" cy="648072"/>
            </a:xfrm>
            <a:prstGeom prst="ellipse">
              <a:avLst/>
            </a:prstGeom>
            <a:solidFill>
              <a:srgbClr val="00B0F0"/>
            </a:solidFill>
            <a:ln w="9525">
              <a:noFill/>
              <a:round/>
              <a:headEnd/>
              <a:tailEnd/>
            </a:ln>
            <a:effectLst>
              <a:outerShdw dist="38100" dir="5400000" algn="ctr" rotWithShape="0">
                <a:srgbClr val="808080"/>
              </a:outerShdw>
            </a:effectLst>
          </p:spPr>
          <p:txBody>
            <a:bodyPr wrap="none" lIns="91405" tIns="45702" rIns="91405" bIns="45702" anchor="ctr"/>
            <a:lstStyle/>
            <a:p>
              <a:pPr>
                <a:buClrTx/>
                <a:buFontTx/>
                <a:buNone/>
                <a:defRPr/>
              </a:pPr>
              <a:endParaRPr lang="zh-CN" altLang="en-US" sz="2100" dirty="0">
                <a:solidFill>
                  <a:srgbClr val="000000"/>
                </a:solidFill>
                <a:latin typeface="+mn-lt"/>
                <a:ea typeface="+mn-ea"/>
                <a:sym typeface="Lucida Grande"/>
              </a:endParaRPr>
            </a:p>
          </p:txBody>
        </p:sp>
        <p:sp>
          <p:nvSpPr>
            <p:cNvPr id="10" name="Oval 63"/>
            <p:cNvSpPr>
              <a:spLocks noChangeArrowheads="1"/>
            </p:cNvSpPr>
            <p:nvPr/>
          </p:nvSpPr>
          <p:spPr bwMode="auto">
            <a:xfrm>
              <a:off x="501212" y="4314678"/>
              <a:ext cx="1438706" cy="648072"/>
            </a:xfrm>
            <a:prstGeom prst="ellipse">
              <a:avLst/>
            </a:prstGeom>
            <a:solidFill>
              <a:srgbClr val="00B0F0"/>
            </a:solidFill>
            <a:ln w="9525">
              <a:noFill/>
              <a:round/>
              <a:headEnd/>
              <a:tailEnd/>
            </a:ln>
            <a:effectLst>
              <a:outerShdw dist="38100" dir="5400000" algn="ctr" rotWithShape="0">
                <a:srgbClr val="808080"/>
              </a:outerShdw>
            </a:effectLst>
          </p:spPr>
          <p:txBody>
            <a:bodyPr wrap="none" lIns="91405" tIns="45702" rIns="91405" bIns="45702" anchor="ctr"/>
            <a:lstStyle/>
            <a:p>
              <a:pPr>
                <a:buClrTx/>
                <a:buFontTx/>
                <a:buNone/>
                <a:defRPr/>
              </a:pPr>
              <a:endParaRPr lang="zh-CN" altLang="en-US" sz="2100" dirty="0">
                <a:solidFill>
                  <a:srgbClr val="000000"/>
                </a:solidFill>
                <a:latin typeface="+mn-lt"/>
                <a:ea typeface="+mn-ea"/>
                <a:sym typeface="Lucida Grande"/>
              </a:endParaRPr>
            </a:p>
          </p:txBody>
        </p:sp>
        <p:sp>
          <p:nvSpPr>
            <p:cNvPr id="11" name="Oval 63"/>
            <p:cNvSpPr>
              <a:spLocks noChangeArrowheads="1"/>
            </p:cNvSpPr>
            <p:nvPr/>
          </p:nvSpPr>
          <p:spPr bwMode="auto">
            <a:xfrm>
              <a:off x="628194" y="2013223"/>
              <a:ext cx="5398427" cy="1276200"/>
            </a:xfrm>
            <a:prstGeom prst="ellipse">
              <a:avLst/>
            </a:prstGeom>
            <a:solidFill>
              <a:srgbClr val="00B0F0"/>
            </a:solidFill>
            <a:ln w="9525">
              <a:noFill/>
              <a:round/>
              <a:headEnd/>
              <a:tailEnd/>
            </a:ln>
            <a:effectLst>
              <a:outerShdw dist="38100" dir="5400000" algn="ctr" rotWithShape="0">
                <a:srgbClr val="808080"/>
              </a:outerShdw>
            </a:effectLst>
          </p:spPr>
          <p:txBody>
            <a:bodyPr wrap="none" lIns="91405" tIns="45702" rIns="91405" bIns="45702" anchor="ctr"/>
            <a:lstStyle/>
            <a:p>
              <a:pPr>
                <a:buClrTx/>
                <a:buFontTx/>
                <a:buNone/>
                <a:defRPr/>
              </a:pPr>
              <a:endParaRPr lang="zh-CN" altLang="en-US" sz="2100" dirty="0">
                <a:solidFill>
                  <a:srgbClr val="000000"/>
                </a:solidFill>
                <a:latin typeface="+mn-lt"/>
                <a:ea typeface="+mn-ea"/>
                <a:sym typeface="Lucida Grande"/>
              </a:endParaRPr>
            </a:p>
          </p:txBody>
        </p:sp>
        <p:sp>
          <p:nvSpPr>
            <p:cNvPr id="12" name="Line 39"/>
            <p:cNvSpPr>
              <a:spLocks noChangeShapeType="1"/>
            </p:cNvSpPr>
            <p:nvPr/>
          </p:nvSpPr>
          <p:spPr bwMode="auto">
            <a:xfrm flipH="1">
              <a:off x="1332161" y="2936773"/>
              <a:ext cx="1382324" cy="1473754"/>
            </a:xfrm>
            <a:prstGeom prst="line">
              <a:avLst/>
            </a:prstGeom>
            <a:noFill/>
            <a:ln w="38100">
              <a:solidFill>
                <a:schemeClr val="tx1">
                  <a:lumMod val="95000"/>
                  <a:lumOff val="5000"/>
                </a:schemeClr>
              </a:solidFill>
              <a:prstDash val="dash"/>
              <a:round/>
              <a:headEnd/>
              <a:tailEnd/>
            </a:ln>
          </p:spPr>
          <p:txBody>
            <a:bodyPr wrap="square" lIns="79169" tIns="39586" rIns="79169" bIns="39586">
              <a:spAutoFit/>
            </a:bodyPr>
            <a:lstStyle/>
            <a:p>
              <a:pPr defTabSz="1171827">
                <a:buClrTx/>
                <a:buNone/>
                <a:defRPr/>
              </a:pPr>
              <a:endParaRPr lang="zh-CN" altLang="en-US" b="0" kern="0" dirty="0">
                <a:solidFill>
                  <a:srgbClr val="000000"/>
                </a:solidFill>
                <a:latin typeface="+mn-lt"/>
                <a:ea typeface="+mn-ea"/>
              </a:endParaRPr>
            </a:p>
          </p:txBody>
        </p:sp>
        <p:sp>
          <p:nvSpPr>
            <p:cNvPr id="13" name="Line 40"/>
            <p:cNvSpPr>
              <a:spLocks noChangeShapeType="1"/>
            </p:cNvSpPr>
            <p:nvPr/>
          </p:nvSpPr>
          <p:spPr bwMode="auto">
            <a:xfrm>
              <a:off x="3192370" y="3026104"/>
              <a:ext cx="86597" cy="1343877"/>
            </a:xfrm>
            <a:prstGeom prst="line">
              <a:avLst/>
            </a:prstGeom>
            <a:noFill/>
            <a:ln w="38100">
              <a:solidFill>
                <a:schemeClr val="tx1">
                  <a:lumMod val="95000"/>
                  <a:lumOff val="5000"/>
                </a:schemeClr>
              </a:solidFill>
              <a:prstDash val="dash"/>
              <a:round/>
              <a:headEnd/>
              <a:tailEnd/>
            </a:ln>
          </p:spPr>
          <p:txBody>
            <a:bodyPr wrap="square" lIns="79169" tIns="39586" rIns="79169" bIns="39586">
              <a:spAutoFit/>
            </a:bodyPr>
            <a:lstStyle/>
            <a:p>
              <a:pPr defTabSz="1171827">
                <a:buClrTx/>
                <a:buNone/>
                <a:defRPr/>
              </a:pPr>
              <a:endParaRPr lang="zh-CN" altLang="en-US" b="0" kern="0" dirty="0">
                <a:solidFill>
                  <a:srgbClr val="000000"/>
                </a:solidFill>
                <a:latin typeface="+mn-lt"/>
                <a:ea typeface="+mn-ea"/>
              </a:endParaRPr>
            </a:p>
          </p:txBody>
        </p:sp>
        <p:sp>
          <p:nvSpPr>
            <p:cNvPr id="14" name="Line 41"/>
            <p:cNvSpPr>
              <a:spLocks noChangeShapeType="1"/>
            </p:cNvSpPr>
            <p:nvPr/>
          </p:nvSpPr>
          <p:spPr bwMode="auto">
            <a:xfrm>
              <a:off x="4010397" y="3077804"/>
              <a:ext cx="1204679" cy="1231358"/>
            </a:xfrm>
            <a:prstGeom prst="line">
              <a:avLst/>
            </a:prstGeom>
            <a:noFill/>
            <a:ln w="38100">
              <a:solidFill>
                <a:schemeClr val="tx1">
                  <a:lumMod val="95000"/>
                  <a:lumOff val="5000"/>
                </a:schemeClr>
              </a:solidFill>
              <a:prstDash val="dash"/>
              <a:round/>
              <a:headEnd/>
              <a:tailEnd/>
            </a:ln>
          </p:spPr>
          <p:txBody>
            <a:bodyPr wrap="square" lIns="79169" tIns="39586" rIns="79169" bIns="39586">
              <a:spAutoFit/>
            </a:bodyPr>
            <a:lstStyle/>
            <a:p>
              <a:pPr defTabSz="1171827">
                <a:buClrTx/>
                <a:buNone/>
                <a:defRPr/>
              </a:pPr>
              <a:endParaRPr lang="zh-CN" altLang="en-US" b="0" kern="0" dirty="0">
                <a:solidFill>
                  <a:srgbClr val="000000"/>
                </a:solidFill>
                <a:latin typeface="+mn-lt"/>
                <a:ea typeface="+mn-ea"/>
              </a:endParaRPr>
            </a:p>
          </p:txBody>
        </p:sp>
        <p:sp>
          <p:nvSpPr>
            <p:cNvPr id="15" name="Text Box 71"/>
            <p:cNvSpPr txBox="1">
              <a:spLocks noChangeArrowheads="1"/>
            </p:cNvSpPr>
            <p:nvPr/>
          </p:nvSpPr>
          <p:spPr bwMode="auto">
            <a:xfrm>
              <a:off x="778010" y="5057419"/>
              <a:ext cx="823026" cy="283553"/>
            </a:xfrm>
            <a:prstGeom prst="rect">
              <a:avLst/>
            </a:prstGeom>
            <a:noFill/>
            <a:ln w="9525" algn="ctr">
              <a:noFill/>
              <a:miter lim="800000"/>
              <a:headEnd/>
              <a:tailEnd/>
            </a:ln>
          </p:spPr>
          <p:txBody>
            <a:bodyPr wrap="none" lIns="79169" tIns="39586" rIns="79169" bIns="39586">
              <a:spAutoFit/>
            </a:bodyPr>
            <a:lstStyle/>
            <a:p>
              <a:pPr defTabSz="1027387">
                <a:buClrTx/>
                <a:buNone/>
              </a:pPr>
              <a:r>
                <a:rPr lang="zh-CN" altLang="en-US" sz="1400" dirty="0" smtClean="0">
                  <a:solidFill>
                    <a:srgbClr val="000000"/>
                  </a:solidFill>
                  <a:latin typeface="+mn-lt"/>
                  <a:ea typeface="+mn-ea"/>
                </a:rPr>
                <a:t>分支机构</a:t>
              </a:r>
              <a:r>
                <a:rPr lang="en-US" altLang="zh-CN" sz="1400" dirty="0" smtClean="0">
                  <a:solidFill>
                    <a:srgbClr val="000000"/>
                  </a:solidFill>
                  <a:latin typeface="+mn-lt"/>
                  <a:ea typeface="+mn-ea"/>
                </a:rPr>
                <a:t>1</a:t>
              </a:r>
              <a:endParaRPr lang="zh-CN" altLang="en-US" sz="1400" dirty="0">
                <a:solidFill>
                  <a:srgbClr val="000000"/>
                </a:solidFill>
                <a:latin typeface="+mn-lt"/>
                <a:ea typeface="+mn-ea"/>
              </a:endParaRPr>
            </a:p>
          </p:txBody>
        </p:sp>
        <p:sp>
          <p:nvSpPr>
            <p:cNvPr id="16" name="Text Box 71"/>
            <p:cNvSpPr txBox="1">
              <a:spLocks noChangeArrowheads="1"/>
            </p:cNvSpPr>
            <p:nvPr/>
          </p:nvSpPr>
          <p:spPr bwMode="auto">
            <a:xfrm>
              <a:off x="2835090" y="5030203"/>
              <a:ext cx="823026" cy="283553"/>
            </a:xfrm>
            <a:prstGeom prst="rect">
              <a:avLst/>
            </a:prstGeom>
            <a:noFill/>
            <a:ln w="9525" algn="ctr">
              <a:noFill/>
              <a:miter lim="800000"/>
              <a:headEnd/>
              <a:tailEnd/>
            </a:ln>
          </p:spPr>
          <p:txBody>
            <a:bodyPr wrap="none" lIns="79169" tIns="39586" rIns="79169" bIns="39586">
              <a:spAutoFit/>
            </a:bodyPr>
            <a:lstStyle/>
            <a:p>
              <a:pPr defTabSz="1027387">
                <a:buClrTx/>
                <a:buNone/>
              </a:pPr>
              <a:r>
                <a:rPr lang="zh-CN" altLang="en-US" sz="1400" dirty="0" smtClean="0">
                  <a:solidFill>
                    <a:srgbClr val="000000"/>
                  </a:solidFill>
                  <a:latin typeface="+mn-lt"/>
                  <a:ea typeface="+mn-ea"/>
                </a:rPr>
                <a:t>分支机构</a:t>
              </a:r>
              <a:r>
                <a:rPr lang="en-US" altLang="zh-CN" sz="1400" dirty="0" smtClean="0">
                  <a:solidFill>
                    <a:srgbClr val="000000"/>
                  </a:solidFill>
                  <a:latin typeface="+mn-lt"/>
                  <a:ea typeface="+mn-ea"/>
                </a:rPr>
                <a:t>2</a:t>
              </a:r>
              <a:endParaRPr lang="zh-CN" altLang="en-US" sz="1400" dirty="0">
                <a:solidFill>
                  <a:srgbClr val="000000"/>
                </a:solidFill>
                <a:latin typeface="+mn-lt"/>
                <a:ea typeface="+mn-ea"/>
              </a:endParaRPr>
            </a:p>
          </p:txBody>
        </p:sp>
        <p:sp>
          <p:nvSpPr>
            <p:cNvPr id="17" name="Text Box 71"/>
            <p:cNvSpPr txBox="1">
              <a:spLocks noChangeArrowheads="1"/>
            </p:cNvSpPr>
            <p:nvPr/>
          </p:nvSpPr>
          <p:spPr bwMode="auto">
            <a:xfrm>
              <a:off x="4866323" y="5050357"/>
              <a:ext cx="823026" cy="283553"/>
            </a:xfrm>
            <a:prstGeom prst="rect">
              <a:avLst/>
            </a:prstGeom>
            <a:noFill/>
            <a:ln w="9525" algn="ctr">
              <a:noFill/>
              <a:miter lim="800000"/>
              <a:headEnd/>
              <a:tailEnd/>
            </a:ln>
          </p:spPr>
          <p:txBody>
            <a:bodyPr wrap="none" lIns="79169" tIns="39586" rIns="79169" bIns="39586">
              <a:spAutoFit/>
            </a:bodyPr>
            <a:lstStyle/>
            <a:p>
              <a:pPr defTabSz="1027387">
                <a:buClrTx/>
                <a:buNone/>
              </a:pPr>
              <a:r>
                <a:rPr lang="zh-CN" altLang="en-US" sz="1400" dirty="0" smtClean="0">
                  <a:solidFill>
                    <a:srgbClr val="000000"/>
                  </a:solidFill>
                  <a:latin typeface="+mn-lt"/>
                  <a:ea typeface="+mn-ea"/>
                </a:rPr>
                <a:t>分支机构</a:t>
              </a:r>
              <a:r>
                <a:rPr lang="en-US" altLang="zh-CN" sz="1400" dirty="0" smtClean="0">
                  <a:solidFill>
                    <a:srgbClr val="000000"/>
                  </a:solidFill>
                  <a:latin typeface="+mn-lt"/>
                  <a:ea typeface="+mn-ea"/>
                </a:rPr>
                <a:t>3</a:t>
              </a:r>
              <a:endParaRPr lang="zh-CN" altLang="en-US" sz="1400" dirty="0">
                <a:solidFill>
                  <a:srgbClr val="000000"/>
                </a:solidFill>
                <a:latin typeface="+mn-lt"/>
                <a:ea typeface="+mn-ea"/>
              </a:endParaRPr>
            </a:p>
          </p:txBody>
        </p:sp>
        <p:pic>
          <p:nvPicPr>
            <p:cNvPr id="18" name="Picture 26" descr="图片798"/>
            <p:cNvPicPr>
              <a:picLocks noChangeAspect="1" noChangeArrowheads="1"/>
            </p:cNvPicPr>
            <p:nvPr/>
          </p:nvPicPr>
          <p:blipFill>
            <a:blip r:embed="rId3" cstate="print"/>
            <a:srcRect/>
            <a:stretch>
              <a:fillRect/>
            </a:stretch>
          </p:blipFill>
          <p:spPr bwMode="auto">
            <a:xfrm>
              <a:off x="2138189" y="771419"/>
              <a:ext cx="2160240" cy="1149734"/>
            </a:xfrm>
            <a:prstGeom prst="rect">
              <a:avLst/>
            </a:prstGeom>
            <a:noFill/>
            <a:ln w="9525">
              <a:noFill/>
              <a:miter lim="800000"/>
              <a:headEnd/>
              <a:tailEnd/>
            </a:ln>
          </p:spPr>
        </p:pic>
        <p:pic>
          <p:nvPicPr>
            <p:cNvPr id="19" name="图片 18" descr="edit_page.png"/>
            <p:cNvPicPr>
              <a:picLocks noChangeAspect="1"/>
            </p:cNvPicPr>
            <p:nvPr/>
          </p:nvPicPr>
          <p:blipFill>
            <a:blip r:embed="rId4" cstate="print"/>
            <a:stretch>
              <a:fillRect/>
            </a:stretch>
          </p:blipFill>
          <p:spPr>
            <a:xfrm>
              <a:off x="2651768" y="856068"/>
              <a:ext cx="648295" cy="648295"/>
            </a:xfrm>
            <a:prstGeom prst="rect">
              <a:avLst/>
            </a:prstGeom>
          </p:spPr>
        </p:pic>
        <p:sp>
          <p:nvSpPr>
            <p:cNvPr id="20" name="Text Box 71"/>
            <p:cNvSpPr txBox="1">
              <a:spLocks noChangeArrowheads="1"/>
            </p:cNvSpPr>
            <p:nvPr/>
          </p:nvSpPr>
          <p:spPr bwMode="auto">
            <a:xfrm>
              <a:off x="2584049" y="1501810"/>
              <a:ext cx="588161" cy="283553"/>
            </a:xfrm>
            <a:prstGeom prst="rect">
              <a:avLst/>
            </a:prstGeom>
            <a:noFill/>
            <a:ln w="9525" algn="ctr">
              <a:noFill/>
              <a:miter lim="800000"/>
              <a:headEnd/>
              <a:tailEnd/>
            </a:ln>
          </p:spPr>
          <p:txBody>
            <a:bodyPr wrap="none" lIns="79169" tIns="39586" rIns="79169" bIns="39586">
              <a:spAutoFit/>
            </a:bodyPr>
            <a:lstStyle/>
            <a:p>
              <a:pPr defTabSz="1027387">
                <a:buClrTx/>
                <a:buNone/>
              </a:pPr>
              <a:r>
                <a:rPr lang="zh-CN" altLang="en-US" sz="1400" b="0" dirty="0" smtClean="0">
                  <a:solidFill>
                    <a:srgbClr val="000000"/>
                  </a:solidFill>
                  <a:latin typeface="+mn-lt"/>
                  <a:ea typeface="+mn-ea"/>
                </a:rPr>
                <a:t>企业</a:t>
              </a:r>
              <a:r>
                <a:rPr lang="en-US" altLang="zh-CN" sz="1400" b="0" dirty="0" smtClean="0">
                  <a:solidFill>
                    <a:srgbClr val="000000"/>
                  </a:solidFill>
                  <a:latin typeface="+mn-lt"/>
                  <a:ea typeface="+mn-ea"/>
                </a:rPr>
                <a:t>OA</a:t>
              </a:r>
              <a:endParaRPr lang="zh-CN" altLang="en-US" sz="1400" b="0" dirty="0">
                <a:solidFill>
                  <a:srgbClr val="000000"/>
                </a:solidFill>
                <a:latin typeface="+mn-lt"/>
                <a:ea typeface="+mn-ea"/>
              </a:endParaRPr>
            </a:p>
          </p:txBody>
        </p:sp>
        <p:pic>
          <p:nvPicPr>
            <p:cNvPr id="21" name="Picture 77" descr="云3"/>
            <p:cNvPicPr>
              <a:picLocks noChangeAspect="1" noChangeArrowheads="1"/>
            </p:cNvPicPr>
            <p:nvPr/>
          </p:nvPicPr>
          <p:blipFill>
            <a:blip r:embed="rId5" cstate="print"/>
            <a:srcRect/>
            <a:stretch>
              <a:fillRect/>
            </a:stretch>
          </p:blipFill>
          <p:spPr bwMode="auto">
            <a:xfrm>
              <a:off x="1994173" y="2085231"/>
              <a:ext cx="3456797" cy="1224136"/>
            </a:xfrm>
            <a:prstGeom prst="rect">
              <a:avLst/>
            </a:prstGeom>
            <a:noFill/>
          </p:spPr>
        </p:pic>
        <p:pic>
          <p:nvPicPr>
            <p:cNvPr id="22" name="Picture 17" descr="Rackable systems"/>
            <p:cNvPicPr>
              <a:picLocks noChangeAspect="1" noChangeArrowheads="1"/>
            </p:cNvPicPr>
            <p:nvPr/>
          </p:nvPicPr>
          <p:blipFill>
            <a:blip r:embed="rId6" cstate="print"/>
            <a:srcRect/>
            <a:stretch>
              <a:fillRect/>
            </a:stretch>
          </p:blipFill>
          <p:spPr bwMode="auto">
            <a:xfrm>
              <a:off x="3341787" y="2550619"/>
              <a:ext cx="290936" cy="474443"/>
            </a:xfrm>
            <a:prstGeom prst="rect">
              <a:avLst/>
            </a:prstGeom>
            <a:noFill/>
            <a:ln w="9525">
              <a:noFill/>
              <a:miter lim="800000"/>
              <a:headEnd/>
              <a:tailEnd/>
            </a:ln>
          </p:spPr>
        </p:pic>
        <p:pic>
          <p:nvPicPr>
            <p:cNvPr id="23" name="Picture 29" descr="10snode-l"/>
            <p:cNvPicPr>
              <a:picLocks noChangeAspect="1" noChangeArrowheads="1"/>
            </p:cNvPicPr>
            <p:nvPr/>
          </p:nvPicPr>
          <p:blipFill>
            <a:blip r:embed="rId7" cstate="print"/>
            <a:srcRect/>
            <a:stretch>
              <a:fillRect/>
            </a:stretch>
          </p:blipFill>
          <p:spPr bwMode="auto">
            <a:xfrm>
              <a:off x="3701827" y="2550619"/>
              <a:ext cx="229480" cy="474443"/>
            </a:xfrm>
            <a:prstGeom prst="rect">
              <a:avLst/>
            </a:prstGeom>
            <a:solidFill>
              <a:srgbClr val="FFFFFF">
                <a:alpha val="21176"/>
              </a:srgbClr>
            </a:solidFill>
            <a:ln w="9525">
              <a:noFill/>
              <a:miter lim="800000"/>
              <a:headEnd/>
              <a:tailEnd/>
            </a:ln>
          </p:spPr>
        </p:pic>
        <p:pic>
          <p:nvPicPr>
            <p:cNvPr id="24" name="Picture 146" descr="图片544"/>
            <p:cNvPicPr>
              <a:picLocks noChangeAspect="1" noChangeArrowheads="1"/>
            </p:cNvPicPr>
            <p:nvPr/>
          </p:nvPicPr>
          <p:blipFill>
            <a:blip r:embed="rId8" cstate="print"/>
            <a:srcRect/>
            <a:stretch>
              <a:fillRect/>
            </a:stretch>
          </p:blipFill>
          <p:spPr bwMode="auto">
            <a:xfrm>
              <a:off x="2410420" y="2612960"/>
              <a:ext cx="571327" cy="360666"/>
            </a:xfrm>
            <a:prstGeom prst="rect">
              <a:avLst/>
            </a:prstGeom>
            <a:noFill/>
            <a:ln w="9525">
              <a:noFill/>
              <a:miter lim="800000"/>
              <a:headEnd/>
              <a:tailEnd/>
            </a:ln>
          </p:spPr>
        </p:pic>
        <p:grpSp>
          <p:nvGrpSpPr>
            <p:cNvPr id="25" name="Group 66"/>
            <p:cNvGrpSpPr>
              <a:grpSpLocks/>
            </p:cNvGrpSpPr>
            <p:nvPr/>
          </p:nvGrpSpPr>
          <p:grpSpPr bwMode="auto">
            <a:xfrm>
              <a:off x="3514670" y="2612960"/>
              <a:ext cx="423719" cy="123884"/>
              <a:chOff x="200" y="2867"/>
              <a:chExt cx="1109" cy="650"/>
            </a:xfrm>
          </p:grpSpPr>
          <p:pic>
            <p:nvPicPr>
              <p:cNvPr id="53" name="Rectangle 409"/>
              <p:cNvPicPr>
                <a:picLocks noChangeArrowheads="1"/>
              </p:cNvPicPr>
              <p:nvPr/>
            </p:nvPicPr>
            <p:blipFill>
              <a:blip r:embed="rId9" cstate="print"/>
              <a:srcRect/>
              <a:stretch>
                <a:fillRect/>
              </a:stretch>
            </p:blipFill>
            <p:spPr bwMode="auto">
              <a:xfrm>
                <a:off x="200" y="3137"/>
                <a:ext cx="1109" cy="380"/>
              </a:xfrm>
              <a:prstGeom prst="rect">
                <a:avLst/>
              </a:prstGeom>
              <a:noFill/>
              <a:ln w="9525">
                <a:noFill/>
                <a:miter lim="800000"/>
                <a:headEnd/>
                <a:tailEnd/>
              </a:ln>
            </p:spPr>
          </p:pic>
          <p:grpSp>
            <p:nvGrpSpPr>
              <p:cNvPr id="54" name="Group 612"/>
              <p:cNvGrpSpPr>
                <a:grpSpLocks/>
              </p:cNvGrpSpPr>
              <p:nvPr/>
            </p:nvGrpSpPr>
            <p:grpSpPr bwMode="auto">
              <a:xfrm>
                <a:off x="685" y="2867"/>
                <a:ext cx="189" cy="358"/>
                <a:chOff x="4308462" y="3074713"/>
                <a:chExt cx="303213" cy="566295"/>
              </a:xfrm>
            </p:grpSpPr>
            <p:sp>
              <p:nvSpPr>
                <p:cNvPr id="145"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6"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7"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8"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9"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0"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1"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2"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3"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4"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5"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6"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157"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58"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nvGrpSpPr>
              <p:cNvPr id="55" name="Group 816"/>
              <p:cNvGrpSpPr>
                <a:grpSpLocks/>
              </p:cNvGrpSpPr>
              <p:nvPr/>
            </p:nvGrpSpPr>
            <p:grpSpPr bwMode="auto">
              <a:xfrm>
                <a:off x="493" y="2897"/>
                <a:ext cx="189" cy="358"/>
                <a:chOff x="4308462" y="3074713"/>
                <a:chExt cx="303213" cy="566295"/>
              </a:xfrm>
            </p:grpSpPr>
            <p:sp>
              <p:nvSpPr>
                <p:cNvPr id="131"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2"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3"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4"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5"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6"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7"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8"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9"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0"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1"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2"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143"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44"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nvGrpSpPr>
              <p:cNvPr id="56" name="Group 831"/>
              <p:cNvGrpSpPr>
                <a:grpSpLocks/>
              </p:cNvGrpSpPr>
              <p:nvPr/>
            </p:nvGrpSpPr>
            <p:grpSpPr bwMode="auto">
              <a:xfrm>
                <a:off x="832" y="2910"/>
                <a:ext cx="188" cy="358"/>
                <a:chOff x="4308462" y="3074713"/>
                <a:chExt cx="303213" cy="566295"/>
              </a:xfrm>
            </p:grpSpPr>
            <p:sp>
              <p:nvSpPr>
                <p:cNvPr id="117"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8"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9"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0"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1"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2"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3"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4"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5"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6"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7"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28"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129"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30"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nvGrpSpPr>
              <p:cNvPr id="57" name="Group 846"/>
              <p:cNvGrpSpPr>
                <a:grpSpLocks/>
              </p:cNvGrpSpPr>
              <p:nvPr/>
            </p:nvGrpSpPr>
            <p:grpSpPr bwMode="auto">
              <a:xfrm>
                <a:off x="301" y="2931"/>
                <a:ext cx="189" cy="358"/>
                <a:chOff x="4308462" y="3074713"/>
                <a:chExt cx="303213" cy="566295"/>
              </a:xfrm>
            </p:grpSpPr>
            <p:sp>
              <p:nvSpPr>
                <p:cNvPr id="103"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4"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5"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6"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7"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8"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9"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0"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1"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2"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3"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4"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115"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16"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nvGrpSpPr>
              <p:cNvPr id="58" name="Group 861"/>
              <p:cNvGrpSpPr>
                <a:grpSpLocks/>
              </p:cNvGrpSpPr>
              <p:nvPr/>
            </p:nvGrpSpPr>
            <p:grpSpPr bwMode="auto">
              <a:xfrm>
                <a:off x="637" y="2950"/>
                <a:ext cx="189" cy="358"/>
                <a:chOff x="4308462" y="3074713"/>
                <a:chExt cx="303213" cy="566295"/>
              </a:xfrm>
            </p:grpSpPr>
            <p:sp>
              <p:nvSpPr>
                <p:cNvPr id="89"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0"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1"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2"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3"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4"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5"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6"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7"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8"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99"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0"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101"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102"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nvGrpSpPr>
              <p:cNvPr id="59" name="Group 876"/>
              <p:cNvGrpSpPr>
                <a:grpSpLocks/>
              </p:cNvGrpSpPr>
              <p:nvPr/>
            </p:nvGrpSpPr>
            <p:grpSpPr bwMode="auto">
              <a:xfrm>
                <a:off x="444" y="2986"/>
                <a:ext cx="188" cy="358"/>
                <a:chOff x="4308462" y="3074713"/>
                <a:chExt cx="303213" cy="566295"/>
              </a:xfrm>
            </p:grpSpPr>
            <p:sp>
              <p:nvSpPr>
                <p:cNvPr id="75"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6"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7"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8"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9"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0"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1"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2"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3"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4"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5"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6"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87"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88"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nvGrpSpPr>
              <p:cNvPr id="60" name="Group 891"/>
              <p:cNvGrpSpPr>
                <a:grpSpLocks/>
              </p:cNvGrpSpPr>
              <p:nvPr/>
            </p:nvGrpSpPr>
            <p:grpSpPr bwMode="auto">
              <a:xfrm>
                <a:off x="994" y="2959"/>
                <a:ext cx="189" cy="358"/>
                <a:chOff x="4308462" y="3074713"/>
                <a:chExt cx="303213" cy="566295"/>
              </a:xfrm>
            </p:grpSpPr>
            <p:sp>
              <p:nvSpPr>
                <p:cNvPr id="61"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2" name="Freeform 176"/>
                <p:cNvSpPr>
                  <a:spLocks/>
                </p:cNvSpPr>
                <p:nvPr/>
              </p:nvSpPr>
              <p:spPr bwMode="auto">
                <a:xfrm>
                  <a:off x="4608336" y="3593399"/>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3" name="Freeform 177"/>
                <p:cNvSpPr>
                  <a:spLocks/>
                </p:cNvSpPr>
                <p:nvPr/>
              </p:nvSpPr>
              <p:spPr bwMode="auto">
                <a:xfrm>
                  <a:off x="4311133" y="3591387"/>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4"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5"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6"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7" name="Freeform 176"/>
                <p:cNvSpPr>
                  <a:spLocks/>
                </p:cNvSpPr>
                <p:nvPr/>
              </p:nvSpPr>
              <p:spPr bwMode="auto">
                <a:xfrm>
                  <a:off x="4608336" y="3433693"/>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8" name="Freeform 177"/>
                <p:cNvSpPr>
                  <a:spLocks/>
                </p:cNvSpPr>
                <p:nvPr/>
              </p:nvSpPr>
              <p:spPr bwMode="auto">
                <a:xfrm>
                  <a:off x="4311133" y="3431681"/>
                  <a:ext cx="297202" cy="46268"/>
                </a:xfrm>
                <a:custGeom>
                  <a:avLst/>
                  <a:gdLst>
                    <a:gd name="T0" fmla="*/ 0 w 188"/>
                    <a:gd name="T1" fmla="*/ 0 h 29"/>
                    <a:gd name="T2" fmla="*/ 0 w 188"/>
                    <a:gd name="T3" fmla="*/ 2147483647 h 29"/>
                    <a:gd name="T4" fmla="*/ 2147483647 w 188"/>
                    <a:gd name="T5" fmla="*/ 2147483647 h 29"/>
                    <a:gd name="T6" fmla="*/ 2147483647 w 188"/>
                    <a:gd name="T7" fmla="*/ 2147483647 h 29"/>
                    <a:gd name="T8" fmla="*/ 2147483647 w 188"/>
                    <a:gd name="T9" fmla="*/ 2147483647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69"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0"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1" name="Freeform 176"/>
                <p:cNvSpPr>
                  <a:spLocks/>
                </p:cNvSpPr>
                <p:nvPr/>
              </p:nvSpPr>
              <p:spPr bwMode="auto">
                <a:xfrm>
                  <a:off x="4608336" y="3317637"/>
                  <a:ext cx="668" cy="1341"/>
                </a:xfrm>
                <a:custGeom>
                  <a:avLst/>
                  <a:gdLst>
                    <a:gd name="T0" fmla="*/ 0 w 1"/>
                    <a:gd name="T1" fmla="*/ 0 h 1"/>
                    <a:gd name="T2" fmla="*/ 0 w 1"/>
                    <a:gd name="T3" fmla="*/ 0 h 1"/>
                    <a:gd name="T4" fmla="*/ 0 w 1"/>
                    <a:gd name="T5" fmla="*/ 2147483647 h 1"/>
                    <a:gd name="T6" fmla="*/ 0 w 1"/>
                    <a:gd name="T7" fmla="*/ 2147483647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2"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lIns="91344" tIns="45675" rIns="91344" bIns="45675"/>
                <a:lstStyle/>
                <a:p>
                  <a:pPr>
                    <a:buClrTx/>
                    <a:buFontTx/>
                    <a:buNone/>
                  </a:pPr>
                  <a:endParaRPr lang="zh-CN" altLang="zh-CN" b="0">
                    <a:solidFill>
                      <a:srgbClr val="000000"/>
                    </a:solidFill>
                    <a:latin typeface="+mn-lt"/>
                    <a:ea typeface="+mn-ea"/>
                  </a:endParaRPr>
                </a:p>
              </p:txBody>
            </p:sp>
            <p:sp>
              <p:nvSpPr>
                <p:cNvPr id="73"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sp>
              <p:nvSpPr>
                <p:cNvPr id="74"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2147483647 w 192"/>
                    <a:gd name="T23" fmla="*/ 2147483647 h 156"/>
                    <a:gd name="T24" fmla="*/ 2147483647 w 192"/>
                    <a:gd name="T25" fmla="*/ 2147483647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2147483647 w 192"/>
                    <a:gd name="T41" fmla="*/ 2147483647 h 156"/>
                    <a:gd name="T42" fmla="*/ 2147483647 w 192"/>
                    <a:gd name="T43" fmla="*/ 2147483647 h 156"/>
                    <a:gd name="T44" fmla="*/ 2147483647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lIns="91344" tIns="45675" rIns="91344" bIns="45675"/>
                <a:lstStyle/>
                <a:p>
                  <a:pPr>
                    <a:buClrTx/>
                    <a:buFontTx/>
                    <a:buNone/>
                  </a:pPr>
                  <a:endParaRPr lang="en-US" b="0" dirty="0">
                    <a:solidFill>
                      <a:srgbClr val="000000"/>
                    </a:solidFill>
                    <a:latin typeface="+mn-lt"/>
                    <a:ea typeface="+mn-ea"/>
                  </a:endParaRPr>
                </a:p>
              </p:txBody>
            </p:sp>
          </p:grpSp>
        </p:grpSp>
        <p:cxnSp>
          <p:nvCxnSpPr>
            <p:cNvPr id="26" name="直接连接符 25"/>
            <p:cNvCxnSpPr/>
            <p:nvPr/>
          </p:nvCxnSpPr>
          <p:spPr>
            <a:xfrm>
              <a:off x="2960289" y="2821281"/>
              <a:ext cx="4535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Box 71"/>
            <p:cNvSpPr txBox="1">
              <a:spLocks noChangeArrowheads="1"/>
            </p:cNvSpPr>
            <p:nvPr/>
          </p:nvSpPr>
          <p:spPr bwMode="auto">
            <a:xfrm>
              <a:off x="929595" y="2361634"/>
              <a:ext cx="1091409" cy="549453"/>
            </a:xfrm>
            <a:prstGeom prst="rect">
              <a:avLst/>
            </a:prstGeom>
            <a:noFill/>
            <a:ln w="9525" algn="ctr">
              <a:noFill/>
              <a:miter lim="800000"/>
              <a:headEnd/>
              <a:tailEnd/>
            </a:ln>
          </p:spPr>
          <p:txBody>
            <a:bodyPr wrap="square" lIns="79169" tIns="39586" rIns="79169" bIns="39586">
              <a:spAutoFit/>
            </a:bodyPr>
            <a:lstStyle/>
            <a:p>
              <a:pPr defTabSz="1027387">
                <a:buClrTx/>
                <a:buNone/>
              </a:pPr>
              <a:r>
                <a:rPr lang="zh-CN" altLang="en-US" sz="1600" dirty="0" smtClean="0">
                  <a:solidFill>
                    <a:srgbClr val="000000"/>
                  </a:solidFill>
                  <a:latin typeface="+mn-lt"/>
                  <a:ea typeface="+mn-ea"/>
                </a:rPr>
                <a:t>应用虚拟化发布平台</a:t>
              </a:r>
              <a:endParaRPr lang="zh-CN" altLang="en-US" sz="1600" dirty="0">
                <a:solidFill>
                  <a:srgbClr val="000000"/>
                </a:solidFill>
                <a:latin typeface="+mn-lt"/>
                <a:ea typeface="+mn-ea"/>
              </a:endParaRPr>
            </a:p>
          </p:txBody>
        </p:sp>
        <p:sp>
          <p:nvSpPr>
            <p:cNvPr id="28" name="Line 28"/>
            <p:cNvSpPr>
              <a:spLocks noChangeShapeType="1"/>
            </p:cNvSpPr>
            <p:nvPr/>
          </p:nvSpPr>
          <p:spPr bwMode="auto">
            <a:xfrm flipH="1" flipV="1">
              <a:off x="3300063" y="1692029"/>
              <a:ext cx="24279" cy="932231"/>
            </a:xfrm>
            <a:prstGeom prst="line">
              <a:avLst/>
            </a:prstGeom>
            <a:noFill/>
            <a:ln w="38100">
              <a:solidFill>
                <a:srgbClr val="000000"/>
              </a:solidFill>
              <a:round/>
              <a:headEnd/>
              <a:tailEnd/>
            </a:ln>
          </p:spPr>
          <p:txBody>
            <a:bodyPr wrap="square" lIns="79169" tIns="39586" rIns="79169" bIns="39586">
              <a:spAutoFit/>
            </a:bodyPr>
            <a:lstStyle/>
            <a:p>
              <a:pPr defTabSz="1171827">
                <a:buClrTx/>
                <a:buNone/>
                <a:defRPr/>
              </a:pPr>
              <a:endParaRPr lang="zh-CN" altLang="en-US" b="0" kern="0" dirty="0">
                <a:solidFill>
                  <a:srgbClr val="000000"/>
                </a:solidFill>
                <a:latin typeface="+mn-lt"/>
                <a:ea typeface="+mn-ea"/>
              </a:endParaRPr>
            </a:p>
          </p:txBody>
        </p:sp>
        <p:pic>
          <p:nvPicPr>
            <p:cNvPr id="29" name="图片 28" descr="mail.png"/>
            <p:cNvPicPr>
              <a:picLocks noChangeAspect="1"/>
            </p:cNvPicPr>
            <p:nvPr/>
          </p:nvPicPr>
          <p:blipFill>
            <a:blip r:embed="rId10" cstate="print"/>
            <a:stretch>
              <a:fillRect/>
            </a:stretch>
          </p:blipFill>
          <p:spPr>
            <a:xfrm>
              <a:off x="3268247" y="883407"/>
              <a:ext cx="596675" cy="596675"/>
            </a:xfrm>
            <a:prstGeom prst="rect">
              <a:avLst/>
            </a:prstGeom>
          </p:spPr>
        </p:pic>
        <p:sp>
          <p:nvSpPr>
            <p:cNvPr id="30" name="Text Box 71"/>
            <p:cNvSpPr txBox="1">
              <a:spLocks noChangeArrowheads="1"/>
            </p:cNvSpPr>
            <p:nvPr/>
          </p:nvSpPr>
          <p:spPr bwMode="auto">
            <a:xfrm>
              <a:off x="3124076" y="1460003"/>
              <a:ext cx="1001199" cy="283553"/>
            </a:xfrm>
            <a:prstGeom prst="rect">
              <a:avLst/>
            </a:prstGeom>
            <a:noFill/>
            <a:ln w="9525" algn="ctr">
              <a:noFill/>
              <a:miter lim="800000"/>
              <a:headEnd/>
              <a:tailEnd/>
            </a:ln>
          </p:spPr>
          <p:txBody>
            <a:bodyPr wrap="none" lIns="79169" tIns="39586" rIns="79169" bIns="39586">
              <a:spAutoFit/>
            </a:bodyPr>
            <a:lstStyle/>
            <a:p>
              <a:pPr defTabSz="1027387">
                <a:buClrTx/>
                <a:buNone/>
              </a:pPr>
              <a:r>
                <a:rPr lang="zh-CN" altLang="en-US" sz="1400" b="0" dirty="0" smtClean="0">
                  <a:solidFill>
                    <a:srgbClr val="000000"/>
                  </a:solidFill>
                  <a:latin typeface="+mn-lt"/>
                  <a:ea typeface="+mn-ea"/>
                </a:rPr>
                <a:t>企业</a:t>
              </a:r>
              <a:r>
                <a:rPr lang="en-US" altLang="zh-CN" sz="1400" b="0" dirty="0" smtClean="0">
                  <a:solidFill>
                    <a:srgbClr val="000000"/>
                  </a:solidFill>
                  <a:latin typeface="+mn-lt"/>
                  <a:ea typeface="+mn-ea"/>
                </a:rPr>
                <a:t>ERP</a:t>
              </a:r>
              <a:r>
                <a:rPr lang="zh-CN" altLang="en-US" sz="1400" b="0" dirty="0" smtClean="0">
                  <a:solidFill>
                    <a:srgbClr val="000000"/>
                  </a:solidFill>
                  <a:latin typeface="+mn-lt"/>
                  <a:ea typeface="+mn-ea"/>
                </a:rPr>
                <a:t>系统</a:t>
              </a:r>
              <a:endParaRPr lang="zh-CN" altLang="en-US" sz="1400" b="0" dirty="0">
                <a:solidFill>
                  <a:srgbClr val="000000"/>
                </a:solidFill>
                <a:latin typeface="+mn-lt"/>
                <a:ea typeface="+mn-ea"/>
              </a:endParaRPr>
            </a:p>
          </p:txBody>
        </p:sp>
        <p:grpSp>
          <p:nvGrpSpPr>
            <p:cNvPr id="31" name="组合 247"/>
            <p:cNvGrpSpPr/>
            <p:nvPr/>
          </p:nvGrpSpPr>
          <p:grpSpPr>
            <a:xfrm>
              <a:off x="3890248" y="2367336"/>
              <a:ext cx="720505" cy="568086"/>
              <a:chOff x="7092280" y="2310829"/>
              <a:chExt cx="792088" cy="830139"/>
            </a:xfrm>
          </p:grpSpPr>
          <p:pic>
            <p:nvPicPr>
              <p:cNvPr id="49" name="Picture 2355" descr="图片221"/>
              <p:cNvPicPr>
                <a:picLocks noChangeAspect="1" noChangeArrowheads="1"/>
              </p:cNvPicPr>
              <p:nvPr/>
            </p:nvPicPr>
            <p:blipFill>
              <a:blip r:embed="rId11" cstate="print"/>
              <a:srcRect/>
              <a:stretch>
                <a:fillRect/>
              </a:stretch>
            </p:blipFill>
            <p:spPr bwMode="auto">
              <a:xfrm>
                <a:off x="7199596" y="2637258"/>
                <a:ext cx="612764" cy="503710"/>
              </a:xfrm>
              <a:prstGeom prst="rect">
                <a:avLst/>
              </a:prstGeom>
              <a:noFill/>
            </p:spPr>
          </p:pic>
          <p:sp>
            <p:nvSpPr>
              <p:cNvPr id="50" name="AutoShape 23"/>
              <p:cNvSpPr>
                <a:spLocks noChangeArrowheads="1"/>
              </p:cNvSpPr>
              <p:nvPr/>
            </p:nvSpPr>
            <p:spPr bwMode="auto">
              <a:xfrm>
                <a:off x="7092280" y="2310829"/>
                <a:ext cx="360040" cy="18206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buClrTx/>
                  <a:buFontTx/>
                  <a:buNone/>
                </a:pPr>
                <a:r>
                  <a:rPr lang="en-US" altLang="zh-CN" b="0" dirty="0" smtClean="0">
                    <a:solidFill>
                      <a:srgbClr val="000000"/>
                    </a:solidFill>
                    <a:latin typeface="+mn-lt"/>
                    <a:ea typeface="+mn-ea"/>
                    <a:cs typeface="Arial Unicode MS" pitchFamily="34" charset="-122"/>
                  </a:rPr>
                  <a:t>VM</a:t>
                </a:r>
                <a:endParaRPr lang="zh-CN" altLang="en-US" sz="800" b="0" dirty="0">
                  <a:solidFill>
                    <a:srgbClr val="000000"/>
                  </a:solidFill>
                  <a:latin typeface="+mn-lt"/>
                  <a:ea typeface="+mn-ea"/>
                  <a:cs typeface="Arial Unicode MS" pitchFamily="34" charset="-122"/>
                </a:endParaRPr>
              </a:p>
            </p:txBody>
          </p:sp>
          <p:sp>
            <p:nvSpPr>
              <p:cNvPr id="51" name="Isosceles Triangle 89"/>
              <p:cNvSpPr>
                <a:spLocks noChangeArrowheads="1"/>
              </p:cNvSpPr>
              <p:nvPr/>
            </p:nvSpPr>
            <p:spPr bwMode="auto">
              <a:xfrm rot="10800000">
                <a:off x="7163864" y="2545253"/>
                <a:ext cx="720504" cy="163667"/>
              </a:xfrm>
              <a:prstGeom prst="triangle">
                <a:avLst>
                  <a:gd name="adj" fmla="val 49426"/>
                </a:avLst>
              </a:prstGeom>
              <a:solidFill>
                <a:schemeClr val="accent2">
                  <a:lumMod val="60000"/>
                  <a:lumOff val="4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anchor="ctr" anchorCtr="0">
                <a:normAutofit fontScale="25000" lnSpcReduction="20000"/>
                <a:scene3d>
                  <a:camera prst="orthographicFront">
                    <a:rot lat="0" lon="10800000" rev="0"/>
                  </a:camera>
                  <a:lightRig rig="threePt" dir="t"/>
                </a:scene3d>
              </a:bodyPr>
              <a:lstStyle/>
              <a:p>
                <a:pPr fontAlgn="auto">
                  <a:spcBef>
                    <a:spcPts val="0"/>
                  </a:spcBef>
                  <a:spcAft>
                    <a:spcPts val="0"/>
                  </a:spcAft>
                  <a:buClrTx/>
                  <a:buNone/>
                  <a:defRPr/>
                </a:pPr>
                <a:endParaRPr lang="zh-CN" altLang="en-US" sz="1400" dirty="0">
                  <a:solidFill>
                    <a:srgbClr val="FFFFFF"/>
                  </a:solidFill>
                  <a:cs typeface="Arial" pitchFamily="34" charset="0"/>
                </a:endParaRPr>
              </a:p>
            </p:txBody>
          </p:sp>
          <p:sp>
            <p:nvSpPr>
              <p:cNvPr id="52" name="AutoShape 23"/>
              <p:cNvSpPr>
                <a:spLocks noChangeArrowheads="1"/>
              </p:cNvSpPr>
              <p:nvPr/>
            </p:nvSpPr>
            <p:spPr bwMode="auto">
              <a:xfrm>
                <a:off x="7524328" y="2310829"/>
                <a:ext cx="360040" cy="182067"/>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buClrTx/>
                  <a:buFontTx/>
                  <a:buNone/>
                </a:pPr>
                <a:r>
                  <a:rPr lang="en-US" altLang="zh-CN" b="0" dirty="0" smtClean="0">
                    <a:solidFill>
                      <a:srgbClr val="000000"/>
                    </a:solidFill>
                    <a:latin typeface="+mn-lt"/>
                    <a:ea typeface="+mn-ea"/>
                    <a:cs typeface="Arial Unicode MS" pitchFamily="34" charset="-122"/>
                  </a:rPr>
                  <a:t>VM</a:t>
                </a:r>
                <a:endParaRPr lang="zh-CN" altLang="en-US" sz="800" b="0" dirty="0">
                  <a:solidFill>
                    <a:srgbClr val="000000"/>
                  </a:solidFill>
                  <a:latin typeface="+mn-lt"/>
                  <a:ea typeface="+mn-ea"/>
                  <a:cs typeface="Arial Unicode MS" pitchFamily="34" charset="-122"/>
                </a:endParaRPr>
              </a:p>
            </p:txBody>
          </p:sp>
        </p:grpSp>
        <p:pic>
          <p:nvPicPr>
            <p:cNvPr id="32" name="Picture 12" descr="Wyse Vista Desktop"/>
            <p:cNvPicPr>
              <a:picLocks noChangeAspect="1" noChangeArrowheads="1"/>
            </p:cNvPicPr>
            <p:nvPr/>
          </p:nvPicPr>
          <p:blipFill>
            <a:blip r:embed="rId12" cstate="print"/>
            <a:srcRect/>
            <a:stretch>
              <a:fillRect/>
            </a:stretch>
          </p:blipFill>
          <p:spPr bwMode="auto">
            <a:xfrm>
              <a:off x="549086" y="4445141"/>
              <a:ext cx="464566" cy="373593"/>
            </a:xfrm>
            <a:prstGeom prst="rect">
              <a:avLst/>
            </a:prstGeom>
            <a:noFill/>
            <a:ln w="9525">
              <a:noFill/>
              <a:miter lim="800000"/>
              <a:headEnd/>
              <a:tailEnd/>
            </a:ln>
          </p:spPr>
        </p:pic>
        <p:pic>
          <p:nvPicPr>
            <p:cNvPr id="33" name="Picture 12" descr="Wyse Vista Desktop"/>
            <p:cNvPicPr>
              <a:picLocks noChangeAspect="1" noChangeArrowheads="1"/>
            </p:cNvPicPr>
            <p:nvPr/>
          </p:nvPicPr>
          <p:blipFill>
            <a:blip r:embed="rId12" cstate="print"/>
            <a:srcRect/>
            <a:stretch>
              <a:fillRect/>
            </a:stretch>
          </p:blipFill>
          <p:spPr bwMode="auto">
            <a:xfrm>
              <a:off x="923777" y="4453177"/>
              <a:ext cx="464566" cy="373593"/>
            </a:xfrm>
            <a:prstGeom prst="rect">
              <a:avLst/>
            </a:prstGeom>
            <a:noFill/>
            <a:ln w="9525">
              <a:noFill/>
              <a:miter lim="800000"/>
              <a:headEnd/>
              <a:tailEnd/>
            </a:ln>
          </p:spPr>
        </p:pic>
        <p:pic>
          <p:nvPicPr>
            <p:cNvPr id="34" name="Picture 12" descr="Wyse Vista Desktop"/>
            <p:cNvPicPr>
              <a:picLocks noChangeAspect="1" noChangeArrowheads="1"/>
            </p:cNvPicPr>
            <p:nvPr/>
          </p:nvPicPr>
          <p:blipFill>
            <a:blip r:embed="rId12" cstate="print"/>
            <a:srcRect/>
            <a:stretch>
              <a:fillRect/>
            </a:stretch>
          </p:blipFill>
          <p:spPr bwMode="auto">
            <a:xfrm>
              <a:off x="2714253" y="4450462"/>
              <a:ext cx="464566" cy="373593"/>
            </a:xfrm>
            <a:prstGeom prst="rect">
              <a:avLst/>
            </a:prstGeom>
            <a:noFill/>
            <a:ln w="9525">
              <a:noFill/>
              <a:miter lim="800000"/>
              <a:headEnd/>
              <a:tailEnd/>
            </a:ln>
          </p:spPr>
        </p:pic>
        <p:pic>
          <p:nvPicPr>
            <p:cNvPr id="35" name="Picture 12" descr="Wyse Vista Desktop"/>
            <p:cNvPicPr>
              <a:picLocks noChangeAspect="1" noChangeArrowheads="1"/>
            </p:cNvPicPr>
            <p:nvPr/>
          </p:nvPicPr>
          <p:blipFill>
            <a:blip r:embed="rId12" cstate="print"/>
            <a:srcRect/>
            <a:stretch>
              <a:fillRect/>
            </a:stretch>
          </p:blipFill>
          <p:spPr bwMode="auto">
            <a:xfrm>
              <a:off x="3074293" y="4450462"/>
              <a:ext cx="464566" cy="373593"/>
            </a:xfrm>
            <a:prstGeom prst="rect">
              <a:avLst/>
            </a:prstGeom>
            <a:noFill/>
            <a:ln w="9525">
              <a:noFill/>
              <a:miter lim="800000"/>
              <a:headEnd/>
              <a:tailEnd/>
            </a:ln>
          </p:spPr>
        </p:pic>
        <p:pic>
          <p:nvPicPr>
            <p:cNvPr id="36" name="Picture 12" descr="Wyse Vista Desktop"/>
            <p:cNvPicPr>
              <a:picLocks noChangeAspect="1" noChangeArrowheads="1"/>
            </p:cNvPicPr>
            <p:nvPr/>
          </p:nvPicPr>
          <p:blipFill>
            <a:blip r:embed="rId12" cstate="print"/>
            <a:srcRect/>
            <a:stretch>
              <a:fillRect/>
            </a:stretch>
          </p:blipFill>
          <p:spPr bwMode="auto">
            <a:xfrm>
              <a:off x="4603165" y="4375934"/>
              <a:ext cx="464566" cy="373593"/>
            </a:xfrm>
            <a:prstGeom prst="rect">
              <a:avLst/>
            </a:prstGeom>
            <a:noFill/>
            <a:ln w="9525">
              <a:noFill/>
              <a:miter lim="800000"/>
              <a:headEnd/>
              <a:tailEnd/>
            </a:ln>
          </p:spPr>
        </p:pic>
        <p:pic>
          <p:nvPicPr>
            <p:cNvPr id="37" name="Picture 12" descr="Wyse Vista Desktop"/>
            <p:cNvPicPr>
              <a:picLocks noChangeAspect="1" noChangeArrowheads="1"/>
            </p:cNvPicPr>
            <p:nvPr/>
          </p:nvPicPr>
          <p:blipFill>
            <a:blip r:embed="rId12" cstate="print"/>
            <a:srcRect/>
            <a:stretch>
              <a:fillRect/>
            </a:stretch>
          </p:blipFill>
          <p:spPr bwMode="auto">
            <a:xfrm>
              <a:off x="5090517" y="4450462"/>
              <a:ext cx="464566" cy="373593"/>
            </a:xfrm>
            <a:prstGeom prst="rect">
              <a:avLst/>
            </a:prstGeom>
            <a:noFill/>
            <a:ln w="9525">
              <a:noFill/>
              <a:miter lim="800000"/>
              <a:headEnd/>
              <a:tailEnd/>
            </a:ln>
          </p:spPr>
        </p:pic>
        <p:sp>
          <p:nvSpPr>
            <p:cNvPr id="38" name="矩形 37"/>
            <p:cNvSpPr/>
            <p:nvPr/>
          </p:nvSpPr>
          <p:spPr>
            <a:xfrm>
              <a:off x="383890" y="3951456"/>
              <a:ext cx="1127350" cy="310216"/>
            </a:xfrm>
            <a:prstGeom prst="rect">
              <a:avLst/>
            </a:prstGeom>
          </p:spPr>
          <p:txBody>
            <a:bodyPr wrap="none">
              <a:spAutoFit/>
            </a:bodyPr>
            <a:lstStyle/>
            <a:p>
              <a:pPr>
                <a:buClrTx/>
                <a:buFontTx/>
                <a:buNone/>
              </a:pPr>
              <a:r>
                <a:rPr lang="en-US" altLang="zh-CN" sz="1500" dirty="0" smtClean="0">
                  <a:solidFill>
                    <a:srgbClr val="000000"/>
                  </a:solidFill>
                  <a:latin typeface="+mn-lt"/>
                  <a:ea typeface="+mn-ea"/>
                  <a:cs typeface="Arial Unicode MS" pitchFamily="34" charset="-122"/>
                </a:rPr>
                <a:t>PC</a:t>
              </a:r>
              <a:r>
                <a:rPr lang="zh-CN" altLang="en-US" sz="1500" dirty="0" smtClean="0">
                  <a:solidFill>
                    <a:srgbClr val="000000"/>
                  </a:solidFill>
                  <a:latin typeface="+mn-lt"/>
                  <a:ea typeface="+mn-ea"/>
                  <a:cs typeface="Arial Unicode MS" pitchFamily="34" charset="-122"/>
                </a:rPr>
                <a:t>机或笔记本</a:t>
              </a:r>
              <a:endParaRPr lang="zh-CN" altLang="en-US" sz="1500" dirty="0">
                <a:solidFill>
                  <a:srgbClr val="000000"/>
                </a:solidFill>
                <a:latin typeface="+mn-lt"/>
                <a:ea typeface="+mn-ea"/>
                <a:cs typeface="Arial Unicode MS" pitchFamily="34" charset="-122"/>
              </a:endParaRPr>
            </a:p>
          </p:txBody>
        </p:sp>
        <p:sp>
          <p:nvSpPr>
            <p:cNvPr id="40" name="Line 39"/>
            <p:cNvSpPr>
              <a:spLocks noChangeShapeType="1"/>
            </p:cNvSpPr>
            <p:nvPr/>
          </p:nvSpPr>
          <p:spPr bwMode="auto">
            <a:xfrm flipH="1">
              <a:off x="700202" y="1461189"/>
              <a:ext cx="432048" cy="0"/>
            </a:xfrm>
            <a:prstGeom prst="line">
              <a:avLst/>
            </a:prstGeom>
            <a:noFill/>
            <a:ln w="19050">
              <a:solidFill>
                <a:schemeClr val="tx1">
                  <a:lumMod val="95000"/>
                  <a:lumOff val="5000"/>
                </a:schemeClr>
              </a:solidFill>
              <a:prstDash val="dash"/>
              <a:round/>
              <a:headEnd/>
              <a:tailEnd/>
            </a:ln>
          </p:spPr>
          <p:txBody>
            <a:bodyPr wrap="square" lIns="79169" tIns="39586" rIns="79169" bIns="39586">
              <a:spAutoFit/>
            </a:bodyPr>
            <a:lstStyle/>
            <a:p>
              <a:pPr defTabSz="1171827">
                <a:buClrTx/>
                <a:buNone/>
                <a:defRPr/>
              </a:pPr>
              <a:endParaRPr lang="zh-CN" altLang="en-US" b="0" kern="0" dirty="0">
                <a:solidFill>
                  <a:srgbClr val="000000"/>
                </a:solidFill>
                <a:latin typeface="+mn-lt"/>
                <a:ea typeface="+mn-ea"/>
              </a:endParaRPr>
            </a:p>
          </p:txBody>
        </p:sp>
        <p:sp>
          <p:nvSpPr>
            <p:cNvPr id="41" name="Text Box 71"/>
            <p:cNvSpPr txBox="1">
              <a:spLocks noChangeArrowheads="1"/>
            </p:cNvSpPr>
            <p:nvPr/>
          </p:nvSpPr>
          <p:spPr bwMode="auto">
            <a:xfrm>
              <a:off x="1203995" y="1302458"/>
              <a:ext cx="512572" cy="283553"/>
            </a:xfrm>
            <a:prstGeom prst="rect">
              <a:avLst/>
            </a:prstGeom>
            <a:noFill/>
            <a:ln w="9525" algn="ctr">
              <a:noFill/>
              <a:miter lim="800000"/>
              <a:headEnd/>
              <a:tailEnd/>
            </a:ln>
          </p:spPr>
          <p:txBody>
            <a:bodyPr wrap="none" lIns="79169" tIns="39586" rIns="79169" bIns="39586">
              <a:spAutoFit/>
            </a:bodyPr>
            <a:lstStyle/>
            <a:p>
              <a:pPr defTabSz="1027387">
                <a:buClrTx/>
                <a:buNone/>
              </a:pPr>
              <a:r>
                <a:rPr lang="en-US" altLang="zh-CN" sz="1400" b="0" dirty="0" smtClean="0">
                  <a:solidFill>
                    <a:srgbClr val="000000"/>
                  </a:solidFill>
                  <a:latin typeface="+mn-lt"/>
                  <a:ea typeface="+mn-ea"/>
                </a:rPr>
                <a:t>HDP</a:t>
              </a:r>
              <a:r>
                <a:rPr lang="zh-CN" altLang="en-US" sz="1400" b="0" dirty="0" smtClean="0">
                  <a:solidFill>
                    <a:srgbClr val="000000"/>
                  </a:solidFill>
                  <a:latin typeface="+mn-lt"/>
                  <a:ea typeface="+mn-ea"/>
                </a:rPr>
                <a:t>流</a:t>
              </a:r>
              <a:endParaRPr lang="zh-CN" altLang="en-US" sz="1400" b="0" dirty="0">
                <a:solidFill>
                  <a:srgbClr val="000000"/>
                </a:solidFill>
                <a:latin typeface="+mn-lt"/>
                <a:ea typeface="+mn-ea"/>
              </a:endParaRPr>
            </a:p>
          </p:txBody>
        </p:sp>
        <p:pic>
          <p:nvPicPr>
            <p:cNvPr id="42" name="Picture 3"/>
            <p:cNvPicPr>
              <a:picLocks noChangeAspect="1" noChangeArrowheads="1"/>
            </p:cNvPicPr>
            <p:nvPr/>
          </p:nvPicPr>
          <p:blipFill>
            <a:blip r:embed="rId13" cstate="print"/>
            <a:srcRect/>
            <a:stretch>
              <a:fillRect/>
            </a:stretch>
          </p:blipFill>
          <p:spPr bwMode="auto">
            <a:xfrm>
              <a:off x="3290317" y="2703871"/>
              <a:ext cx="648072" cy="395087"/>
            </a:xfrm>
            <a:prstGeom prst="rect">
              <a:avLst/>
            </a:prstGeom>
            <a:noFill/>
            <a:ln w="9525">
              <a:noFill/>
              <a:miter lim="800000"/>
              <a:headEnd/>
              <a:tailEnd/>
            </a:ln>
          </p:spPr>
        </p:pic>
        <p:sp>
          <p:nvSpPr>
            <p:cNvPr id="43" name="矩形 42"/>
            <p:cNvSpPr/>
            <p:nvPr/>
          </p:nvSpPr>
          <p:spPr>
            <a:xfrm>
              <a:off x="2103348" y="3951456"/>
              <a:ext cx="1127350" cy="310216"/>
            </a:xfrm>
            <a:prstGeom prst="rect">
              <a:avLst/>
            </a:prstGeom>
          </p:spPr>
          <p:txBody>
            <a:bodyPr wrap="none">
              <a:spAutoFit/>
            </a:bodyPr>
            <a:lstStyle/>
            <a:p>
              <a:pPr>
                <a:buClrTx/>
                <a:buFontTx/>
                <a:buNone/>
              </a:pPr>
              <a:r>
                <a:rPr lang="en-US" altLang="zh-CN" sz="1500" dirty="0" smtClean="0">
                  <a:solidFill>
                    <a:srgbClr val="000000"/>
                  </a:solidFill>
                  <a:latin typeface="+mn-lt"/>
                  <a:ea typeface="+mn-ea"/>
                  <a:cs typeface="Arial Unicode MS" pitchFamily="34" charset="-122"/>
                </a:rPr>
                <a:t>PC</a:t>
              </a:r>
              <a:r>
                <a:rPr lang="zh-CN" altLang="en-US" sz="1500" dirty="0" smtClean="0">
                  <a:solidFill>
                    <a:srgbClr val="000000"/>
                  </a:solidFill>
                  <a:latin typeface="+mn-lt"/>
                  <a:ea typeface="+mn-ea"/>
                  <a:cs typeface="Arial Unicode MS" pitchFamily="34" charset="-122"/>
                </a:rPr>
                <a:t>机或笔记本</a:t>
              </a:r>
              <a:endParaRPr lang="zh-CN" altLang="en-US" sz="1500" dirty="0">
                <a:solidFill>
                  <a:srgbClr val="000000"/>
                </a:solidFill>
                <a:latin typeface="+mn-lt"/>
                <a:ea typeface="+mn-ea"/>
                <a:cs typeface="Arial Unicode MS" pitchFamily="34" charset="-122"/>
              </a:endParaRPr>
            </a:p>
          </p:txBody>
        </p:sp>
        <p:sp>
          <p:nvSpPr>
            <p:cNvPr id="44" name="矩形 43"/>
            <p:cNvSpPr/>
            <p:nvPr/>
          </p:nvSpPr>
          <p:spPr>
            <a:xfrm>
              <a:off x="3753052" y="3951026"/>
              <a:ext cx="1127350" cy="310216"/>
            </a:xfrm>
            <a:prstGeom prst="rect">
              <a:avLst/>
            </a:prstGeom>
          </p:spPr>
          <p:txBody>
            <a:bodyPr wrap="none">
              <a:spAutoFit/>
            </a:bodyPr>
            <a:lstStyle/>
            <a:p>
              <a:pPr>
                <a:buClrTx/>
                <a:buFontTx/>
                <a:buNone/>
              </a:pPr>
              <a:r>
                <a:rPr lang="en-US" altLang="zh-CN" sz="1500" dirty="0" smtClean="0">
                  <a:solidFill>
                    <a:srgbClr val="000000"/>
                  </a:solidFill>
                  <a:latin typeface="+mn-lt"/>
                  <a:ea typeface="+mn-ea"/>
                  <a:cs typeface="Arial Unicode MS" pitchFamily="34" charset="-122"/>
                </a:rPr>
                <a:t>PC</a:t>
              </a:r>
              <a:r>
                <a:rPr lang="zh-CN" altLang="en-US" sz="1500" dirty="0" smtClean="0">
                  <a:solidFill>
                    <a:srgbClr val="000000"/>
                  </a:solidFill>
                  <a:latin typeface="+mn-lt"/>
                  <a:ea typeface="+mn-ea"/>
                  <a:cs typeface="Arial Unicode MS" pitchFamily="34" charset="-122"/>
                </a:rPr>
                <a:t>机或笔记本</a:t>
              </a:r>
              <a:endParaRPr lang="zh-CN" altLang="en-US" sz="1500" dirty="0">
                <a:solidFill>
                  <a:srgbClr val="000000"/>
                </a:solidFill>
                <a:latin typeface="+mn-lt"/>
                <a:ea typeface="+mn-ea"/>
                <a:cs typeface="Arial Unicode MS" pitchFamily="34" charset="-122"/>
              </a:endParaRPr>
            </a:p>
          </p:txBody>
        </p:sp>
        <p:pic>
          <p:nvPicPr>
            <p:cNvPr id="45" name="图片 309" descr="交警综合查询图片.jpg"/>
            <p:cNvPicPr>
              <a:picLocks noChangeAspect="1"/>
            </p:cNvPicPr>
            <p:nvPr/>
          </p:nvPicPr>
          <p:blipFill>
            <a:blip r:embed="rId14" cstate="print"/>
            <a:srcRect/>
            <a:stretch>
              <a:fillRect/>
            </a:stretch>
          </p:blipFill>
          <p:spPr bwMode="auto">
            <a:xfrm>
              <a:off x="1437316" y="4608270"/>
              <a:ext cx="700873" cy="357281"/>
            </a:xfrm>
            <a:prstGeom prst="rect">
              <a:avLst/>
            </a:prstGeom>
            <a:noFill/>
            <a:ln w="9525">
              <a:noFill/>
              <a:miter lim="800000"/>
              <a:headEnd/>
              <a:tailEnd/>
            </a:ln>
          </p:spPr>
        </p:pic>
        <p:pic>
          <p:nvPicPr>
            <p:cNvPr id="46" name="图片 309" descr="交警综合查询图片.jpg"/>
            <p:cNvPicPr>
              <a:picLocks noChangeAspect="1"/>
            </p:cNvPicPr>
            <p:nvPr/>
          </p:nvPicPr>
          <p:blipFill>
            <a:blip r:embed="rId14" cstate="print"/>
            <a:srcRect/>
            <a:stretch>
              <a:fillRect/>
            </a:stretch>
          </p:blipFill>
          <p:spPr bwMode="auto">
            <a:xfrm>
              <a:off x="3506341" y="4608270"/>
              <a:ext cx="700873" cy="357281"/>
            </a:xfrm>
            <a:prstGeom prst="rect">
              <a:avLst/>
            </a:prstGeom>
            <a:noFill/>
            <a:ln w="9525">
              <a:noFill/>
              <a:miter lim="800000"/>
              <a:headEnd/>
              <a:tailEnd/>
            </a:ln>
          </p:spPr>
        </p:pic>
        <p:pic>
          <p:nvPicPr>
            <p:cNvPr id="47" name="图片 309" descr="交警综合查询图片.jpg"/>
            <p:cNvPicPr>
              <a:picLocks noChangeAspect="1"/>
            </p:cNvPicPr>
            <p:nvPr/>
          </p:nvPicPr>
          <p:blipFill>
            <a:blip r:embed="rId14" cstate="print"/>
            <a:srcRect/>
            <a:stretch>
              <a:fillRect/>
            </a:stretch>
          </p:blipFill>
          <p:spPr bwMode="auto">
            <a:xfrm>
              <a:off x="5476906" y="4568785"/>
              <a:ext cx="700873" cy="357281"/>
            </a:xfrm>
            <a:prstGeom prst="rect">
              <a:avLst/>
            </a:prstGeom>
            <a:noFill/>
            <a:ln w="9525">
              <a:noFill/>
              <a:miter lim="800000"/>
              <a:headEnd/>
              <a:tailEnd/>
            </a:ln>
          </p:spPr>
        </p:pic>
        <p:pic>
          <p:nvPicPr>
            <p:cNvPr id="48" name="Picture 3"/>
            <p:cNvPicPr>
              <a:picLocks noChangeAspect="1" noChangeArrowheads="1"/>
            </p:cNvPicPr>
            <p:nvPr/>
          </p:nvPicPr>
          <p:blipFill>
            <a:blip r:embed="rId13" cstate="print"/>
            <a:srcRect/>
            <a:stretch>
              <a:fillRect/>
            </a:stretch>
          </p:blipFill>
          <p:spPr bwMode="auto">
            <a:xfrm>
              <a:off x="3866381" y="2698256"/>
              <a:ext cx="648072" cy="395087"/>
            </a:xfrm>
            <a:prstGeom prst="rect">
              <a:avLst/>
            </a:prstGeom>
            <a:noFill/>
            <a:ln w="9525">
              <a:noFill/>
              <a:miter lim="800000"/>
              <a:headEnd/>
              <a:tailEnd/>
            </a:ln>
          </p:spPr>
        </p:pic>
        <p:sp>
          <p:nvSpPr>
            <p:cNvPr id="39" name="Text Box 71"/>
            <p:cNvSpPr txBox="1">
              <a:spLocks noChangeArrowheads="1"/>
            </p:cNvSpPr>
            <p:nvPr/>
          </p:nvSpPr>
          <p:spPr bwMode="auto">
            <a:xfrm>
              <a:off x="2310787" y="3426113"/>
              <a:ext cx="1972463" cy="313097"/>
            </a:xfrm>
            <a:prstGeom prst="rect">
              <a:avLst/>
            </a:prstGeom>
            <a:noFill/>
            <a:ln w="9525" algn="ctr">
              <a:noFill/>
              <a:miter lim="800000"/>
              <a:headEnd/>
              <a:tailEnd/>
            </a:ln>
          </p:spPr>
          <p:txBody>
            <a:bodyPr wrap="square" lIns="79169" tIns="39586" rIns="79169" bIns="39586">
              <a:spAutoFit/>
            </a:bodyPr>
            <a:lstStyle/>
            <a:p>
              <a:pPr algn="ctr" defTabSz="1027387">
                <a:buClrTx/>
                <a:buNone/>
              </a:pPr>
              <a:r>
                <a:rPr lang="zh-CN" altLang="en-US" sz="1600" b="1" dirty="0" smtClean="0">
                  <a:solidFill>
                    <a:srgbClr val="000000"/>
                  </a:solidFill>
                  <a:latin typeface="+mn-lt"/>
                  <a:ea typeface="+mn-ea"/>
                </a:rPr>
                <a:t>虚拟应用界面传输</a:t>
              </a:r>
              <a:endParaRPr lang="zh-CN" altLang="en-US" sz="1600" b="1" dirty="0">
                <a:solidFill>
                  <a:srgbClr val="000000"/>
                </a:solidFill>
                <a:latin typeface="+mn-lt"/>
                <a:ea typeface="+mn-ea"/>
              </a:endParaRPr>
            </a:p>
          </p:txBody>
        </p:sp>
      </p:grpSp>
    </p:spTree>
    <p:extLst>
      <p:ext uri="{BB962C8B-B14F-4D97-AF65-F5344CB8AC3E}">
        <p14:creationId xmlns:p14="http://schemas.microsoft.com/office/powerpoint/2010/main" val="251661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简单办公场景</a:t>
            </a:r>
            <a:endParaRPr lang="en-US" dirty="0"/>
          </a:p>
        </p:txBody>
      </p:sp>
      <p:grpSp>
        <p:nvGrpSpPr>
          <p:cNvPr id="5" name="组合 46"/>
          <p:cNvGrpSpPr/>
          <p:nvPr/>
        </p:nvGrpSpPr>
        <p:grpSpPr>
          <a:xfrm>
            <a:off x="575556" y="1376362"/>
            <a:ext cx="8028892" cy="4869016"/>
            <a:chOff x="606765" y="720079"/>
            <a:chExt cx="4035308" cy="4481024"/>
          </a:xfrm>
        </p:grpSpPr>
        <p:pic>
          <p:nvPicPr>
            <p:cNvPr id="6" name="Picture 77" descr="云3"/>
            <p:cNvPicPr>
              <a:picLocks noChangeAspect="1" noChangeArrowheads="1"/>
            </p:cNvPicPr>
            <p:nvPr/>
          </p:nvPicPr>
          <p:blipFill>
            <a:blip r:embed="rId3" cstate="print"/>
            <a:srcRect/>
            <a:stretch>
              <a:fillRect/>
            </a:stretch>
          </p:blipFill>
          <p:spPr bwMode="auto">
            <a:xfrm flipH="1">
              <a:off x="606765" y="720079"/>
              <a:ext cx="3828807" cy="2132857"/>
            </a:xfrm>
            <a:prstGeom prst="rect">
              <a:avLst/>
            </a:prstGeom>
            <a:noFill/>
          </p:spPr>
        </p:pic>
        <p:sp>
          <p:nvSpPr>
            <p:cNvPr id="7" name="AutoShape 23"/>
            <p:cNvSpPr>
              <a:spLocks noChangeArrowheads="1"/>
            </p:cNvSpPr>
            <p:nvPr/>
          </p:nvSpPr>
          <p:spPr bwMode="auto">
            <a:xfrm>
              <a:off x="2994486" y="2331710"/>
              <a:ext cx="793016" cy="305202"/>
            </a:xfrm>
            <a:prstGeom prst="roundRect">
              <a:avLst>
                <a:gd name="adj" fmla="val 16667"/>
              </a:avLst>
            </a:prstGeom>
            <a:solidFill>
              <a:schemeClr val="tx2">
                <a:lumMod val="60000"/>
                <a:lumOff val="40000"/>
              </a:schemeClr>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buClrTx/>
                <a:buFontTx/>
                <a:buNone/>
              </a:pPr>
              <a:r>
                <a:rPr lang="en-US" altLang="zh-CN" b="0" dirty="0" smtClean="0">
                  <a:solidFill>
                    <a:srgbClr val="000000"/>
                  </a:solidFill>
                  <a:latin typeface="+mn-lt"/>
                  <a:ea typeface="+mn-ea"/>
                  <a:cs typeface="Arial Unicode MS" pitchFamily="34" charset="-122"/>
                </a:rPr>
                <a:t>VM2</a:t>
              </a:r>
              <a:endParaRPr lang="zh-CN" altLang="en-US" b="0" dirty="0">
                <a:solidFill>
                  <a:srgbClr val="000000"/>
                </a:solidFill>
                <a:latin typeface="+mn-lt"/>
                <a:ea typeface="+mn-ea"/>
                <a:cs typeface="Arial Unicode MS" pitchFamily="34" charset="-122"/>
              </a:endParaRPr>
            </a:p>
          </p:txBody>
        </p:sp>
        <p:sp>
          <p:nvSpPr>
            <p:cNvPr id="8" name="Text Box 65"/>
            <p:cNvSpPr txBox="1">
              <a:spLocks noChangeArrowheads="1"/>
            </p:cNvSpPr>
            <p:nvPr/>
          </p:nvSpPr>
          <p:spPr bwMode="auto">
            <a:xfrm>
              <a:off x="3028164" y="1359363"/>
              <a:ext cx="706438" cy="293022"/>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500" b="0" dirty="0" smtClean="0">
                  <a:solidFill>
                    <a:srgbClr val="000000">
                      <a:lumMod val="95000"/>
                      <a:lumOff val="5000"/>
                    </a:srgbClr>
                  </a:solidFill>
                  <a:latin typeface="+mn-lt"/>
                  <a:ea typeface="+mn-ea"/>
                  <a:cs typeface="Arial" pitchFamily="34" charset="0"/>
                </a:rPr>
                <a:t>存储</a:t>
              </a:r>
              <a:endParaRPr lang="en-US" altLang="zh-CN" sz="1500" b="0" dirty="0" smtClean="0">
                <a:solidFill>
                  <a:srgbClr val="000000">
                    <a:lumMod val="95000"/>
                    <a:lumOff val="5000"/>
                  </a:srgbClr>
                </a:solidFill>
                <a:latin typeface="+mn-lt"/>
                <a:ea typeface="+mn-ea"/>
                <a:cs typeface="Arial" pitchFamily="34" charset="0"/>
              </a:endParaRPr>
            </a:p>
          </p:txBody>
        </p:sp>
        <p:pic>
          <p:nvPicPr>
            <p:cNvPr id="9" name="Picture 2" descr="http://cdn1.iconfinder.com/data/icons/database/PNG/512/Database_3.png"/>
            <p:cNvPicPr>
              <a:picLocks noChangeAspect="1" noChangeArrowheads="1"/>
            </p:cNvPicPr>
            <p:nvPr/>
          </p:nvPicPr>
          <p:blipFill>
            <a:blip r:embed="rId4" cstate="print"/>
            <a:srcRect/>
            <a:stretch>
              <a:fillRect/>
            </a:stretch>
          </p:blipFill>
          <p:spPr bwMode="auto">
            <a:xfrm>
              <a:off x="3122657" y="946764"/>
              <a:ext cx="448821" cy="448821"/>
            </a:xfrm>
            <a:prstGeom prst="rect">
              <a:avLst/>
            </a:prstGeom>
            <a:noFill/>
          </p:spPr>
        </p:pic>
        <p:sp>
          <p:nvSpPr>
            <p:cNvPr id="10" name="Text Box 64"/>
            <p:cNvSpPr txBox="1">
              <a:spLocks noChangeArrowheads="1"/>
            </p:cNvSpPr>
            <p:nvPr/>
          </p:nvSpPr>
          <p:spPr bwMode="auto">
            <a:xfrm>
              <a:off x="2223705" y="1373093"/>
              <a:ext cx="699701" cy="293022"/>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500" b="0" dirty="0" smtClean="0">
                  <a:solidFill>
                    <a:srgbClr val="000000">
                      <a:lumMod val="95000"/>
                      <a:lumOff val="5000"/>
                    </a:srgbClr>
                  </a:solidFill>
                  <a:latin typeface="+mn-lt"/>
                  <a:ea typeface="+mn-ea"/>
                  <a:cs typeface="Arial" pitchFamily="34" charset="0"/>
                </a:rPr>
                <a:t>网络</a:t>
              </a:r>
              <a:endParaRPr lang="zh-CN" altLang="en-US" sz="1500" b="0" dirty="0">
                <a:solidFill>
                  <a:srgbClr val="000000">
                    <a:lumMod val="95000"/>
                    <a:lumOff val="5000"/>
                  </a:srgbClr>
                </a:solidFill>
                <a:latin typeface="+mn-lt"/>
                <a:ea typeface="+mn-ea"/>
                <a:cs typeface="Arial" pitchFamily="34" charset="0"/>
              </a:endParaRPr>
            </a:p>
          </p:txBody>
        </p:sp>
        <p:pic>
          <p:nvPicPr>
            <p:cNvPr id="11" name="图片 10" descr="1350900048_gnome-session-switch.png"/>
            <p:cNvPicPr>
              <a:picLocks noChangeAspect="1"/>
            </p:cNvPicPr>
            <p:nvPr/>
          </p:nvPicPr>
          <p:blipFill>
            <a:blip r:embed="rId5" cstate="print"/>
            <a:stretch>
              <a:fillRect/>
            </a:stretch>
          </p:blipFill>
          <p:spPr>
            <a:xfrm>
              <a:off x="2364339" y="963649"/>
              <a:ext cx="415051" cy="415051"/>
            </a:xfrm>
            <a:prstGeom prst="rect">
              <a:avLst/>
            </a:prstGeom>
          </p:spPr>
        </p:pic>
        <p:sp>
          <p:nvSpPr>
            <p:cNvPr id="12" name="Text Box 63"/>
            <p:cNvSpPr txBox="1">
              <a:spLocks noChangeArrowheads="1"/>
            </p:cNvSpPr>
            <p:nvPr/>
          </p:nvSpPr>
          <p:spPr bwMode="auto">
            <a:xfrm>
              <a:off x="1291326" y="1372753"/>
              <a:ext cx="839992" cy="293022"/>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500" b="0" dirty="0" smtClean="0">
                  <a:solidFill>
                    <a:srgbClr val="000000">
                      <a:lumMod val="95000"/>
                      <a:lumOff val="5000"/>
                    </a:srgbClr>
                  </a:solidFill>
                  <a:latin typeface="+mn-lt"/>
                  <a:ea typeface="+mn-ea"/>
                  <a:cs typeface="Arial" pitchFamily="34" charset="0"/>
                </a:rPr>
                <a:t>服务器</a:t>
              </a:r>
              <a:endParaRPr lang="zh-CN" altLang="en-US" sz="1500" b="0" dirty="0">
                <a:solidFill>
                  <a:srgbClr val="000000">
                    <a:lumMod val="95000"/>
                    <a:lumOff val="5000"/>
                  </a:srgbClr>
                </a:solidFill>
                <a:latin typeface="+mn-lt"/>
                <a:ea typeface="+mn-ea"/>
                <a:cs typeface="Arial" pitchFamily="34" charset="0"/>
              </a:endParaRPr>
            </a:p>
          </p:txBody>
        </p:sp>
        <p:pic>
          <p:nvPicPr>
            <p:cNvPr id="13" name="图片 12" descr="1350873367_data-center-px-png.png"/>
            <p:cNvPicPr>
              <a:picLocks noChangeAspect="1"/>
            </p:cNvPicPr>
            <p:nvPr/>
          </p:nvPicPr>
          <p:blipFill>
            <a:blip r:embed="rId6" cstate="print"/>
            <a:stretch>
              <a:fillRect/>
            </a:stretch>
          </p:blipFill>
          <p:spPr>
            <a:xfrm>
              <a:off x="1585318" y="980728"/>
              <a:ext cx="401984" cy="401984"/>
            </a:xfrm>
            <a:prstGeom prst="rect">
              <a:avLst/>
            </a:prstGeom>
          </p:spPr>
        </p:pic>
        <p:grpSp>
          <p:nvGrpSpPr>
            <p:cNvPr id="14" name="Group 14"/>
            <p:cNvGrpSpPr>
              <a:grpSpLocks/>
            </p:cNvGrpSpPr>
            <p:nvPr/>
          </p:nvGrpSpPr>
          <p:grpSpPr bwMode="auto">
            <a:xfrm rot="10800000" flipV="1">
              <a:off x="1285946" y="1678749"/>
              <a:ext cx="2782684" cy="384312"/>
              <a:chOff x="1410" y="2922"/>
              <a:chExt cx="912" cy="384"/>
            </a:xfrm>
          </p:grpSpPr>
          <p:sp>
            <p:nvSpPr>
              <p:cNvPr id="40" name="Freeform 15"/>
              <p:cNvSpPr>
                <a:spLocks/>
              </p:cNvSpPr>
              <p:nvPr/>
            </p:nvSpPr>
            <p:spPr bwMode="auto">
              <a:xfrm rot="-10800000">
                <a:off x="1410" y="2922"/>
                <a:ext cx="544" cy="277"/>
              </a:xfrm>
              <a:custGeom>
                <a:avLst/>
                <a:gdLst/>
                <a:ahLst/>
                <a:cxnLst>
                  <a:cxn ang="0">
                    <a:pos x="923" y="56"/>
                  </a:cxn>
                  <a:cxn ang="0">
                    <a:pos x="992" y="169"/>
                  </a:cxn>
                  <a:cxn ang="0">
                    <a:pos x="1070" y="284"/>
                  </a:cxn>
                  <a:cxn ang="0">
                    <a:pos x="1158" y="401"/>
                  </a:cxn>
                  <a:cxn ang="0">
                    <a:pos x="1255" y="520"/>
                  </a:cxn>
                  <a:cxn ang="0">
                    <a:pos x="1359" y="638"/>
                  </a:cxn>
                  <a:cxn ang="0">
                    <a:pos x="1471" y="756"/>
                  </a:cxn>
                  <a:cxn ang="0">
                    <a:pos x="1588" y="873"/>
                  </a:cxn>
                  <a:cxn ang="0">
                    <a:pos x="1712" y="988"/>
                  </a:cxn>
                  <a:cxn ang="0">
                    <a:pos x="1841" y="1101"/>
                  </a:cxn>
                  <a:cxn ang="0">
                    <a:pos x="1974" y="1211"/>
                  </a:cxn>
                  <a:cxn ang="0">
                    <a:pos x="2110" y="1317"/>
                  </a:cxn>
                  <a:cxn ang="0">
                    <a:pos x="2250" y="1419"/>
                  </a:cxn>
                  <a:cxn ang="0">
                    <a:pos x="2391" y="1516"/>
                  </a:cxn>
                  <a:cxn ang="0">
                    <a:pos x="2534" y="1608"/>
                  </a:cxn>
                  <a:cxn ang="0">
                    <a:pos x="2678" y="1693"/>
                  </a:cxn>
                  <a:cxn ang="0">
                    <a:pos x="838" y="1733"/>
                  </a:cxn>
                  <a:cxn ang="0">
                    <a:pos x="771" y="1640"/>
                  </a:cxn>
                  <a:cxn ang="0">
                    <a:pos x="705" y="1542"/>
                  </a:cxn>
                  <a:cxn ang="0">
                    <a:pos x="640" y="1441"/>
                  </a:cxn>
                  <a:cxn ang="0">
                    <a:pos x="576" y="1336"/>
                  </a:cxn>
                  <a:cxn ang="0">
                    <a:pos x="514" y="1227"/>
                  </a:cxn>
                  <a:cxn ang="0">
                    <a:pos x="453" y="1117"/>
                  </a:cxn>
                  <a:cxn ang="0">
                    <a:pos x="421" y="1004"/>
                  </a:cxn>
                  <a:cxn ang="0">
                    <a:pos x="355" y="890"/>
                  </a:cxn>
                  <a:cxn ang="0">
                    <a:pos x="301" y="779"/>
                  </a:cxn>
                  <a:cxn ang="0">
                    <a:pos x="254" y="661"/>
                  </a:cxn>
                  <a:cxn ang="0">
                    <a:pos x="205" y="551"/>
                  </a:cxn>
                  <a:cxn ang="0">
                    <a:pos x="163" y="437"/>
                  </a:cxn>
                  <a:cxn ang="0">
                    <a:pos x="116" y="320"/>
                  </a:cxn>
                  <a:cxn ang="0">
                    <a:pos x="76" y="211"/>
                  </a:cxn>
                  <a:cxn ang="0">
                    <a:pos x="40" y="106"/>
                  </a:cxn>
                  <a:cxn ang="0">
                    <a:pos x="0" y="0"/>
                  </a:cxn>
                </a:cxnLst>
                <a:rect l="0" t="0" r="r" b="b"/>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solidFill>
                <a:schemeClr val="accent1">
                  <a:lumMod val="90000"/>
                </a:schemeClr>
              </a:solidFill>
              <a:ln w="9525" cap="flat" cmpd="sng">
                <a:noFill/>
                <a:prstDash val="solid"/>
                <a:round/>
                <a:headEnd type="none" w="med" len="med"/>
                <a:tailEnd type="none" w="med" len="med"/>
              </a:ln>
              <a:effectLst/>
            </p:spPr>
            <p:txBody>
              <a:bodyPr/>
              <a:lstStyle/>
              <a:p>
                <a:pPr algn="ctr">
                  <a:buClrTx/>
                  <a:buFontTx/>
                  <a:buNone/>
                </a:pPr>
                <a:endParaRPr lang="zh-CN" altLang="en-US" b="0">
                  <a:solidFill>
                    <a:srgbClr val="000000"/>
                  </a:solidFill>
                  <a:latin typeface="+mn-lt"/>
                  <a:ea typeface="+mn-ea"/>
                </a:endParaRPr>
              </a:p>
            </p:txBody>
          </p:sp>
          <p:sp>
            <p:nvSpPr>
              <p:cNvPr id="41" name="Freeform 16"/>
              <p:cNvSpPr>
                <a:spLocks/>
              </p:cNvSpPr>
              <p:nvPr/>
            </p:nvSpPr>
            <p:spPr bwMode="auto">
              <a:xfrm rot="-10800000">
                <a:off x="1706" y="3199"/>
                <a:ext cx="320" cy="107"/>
              </a:xfrm>
              <a:custGeom>
                <a:avLst/>
                <a:gdLst/>
                <a:ahLst/>
                <a:cxnLst>
                  <a:cxn ang="0">
                    <a:pos x="0" y="2485"/>
                  </a:cxn>
                  <a:cxn ang="0">
                    <a:pos x="6472" y="2485"/>
                  </a:cxn>
                  <a:cxn ang="0">
                    <a:pos x="3236" y="0"/>
                  </a:cxn>
                  <a:cxn ang="0">
                    <a:pos x="0" y="2485"/>
                  </a:cxn>
                </a:cxnLst>
                <a:rect l="0" t="0" r="r" b="b"/>
                <a:pathLst>
                  <a:path w="6472" h="2485">
                    <a:moveTo>
                      <a:pt x="0" y="2485"/>
                    </a:moveTo>
                    <a:lnTo>
                      <a:pt x="6472" y="2485"/>
                    </a:lnTo>
                    <a:lnTo>
                      <a:pt x="3236" y="0"/>
                    </a:lnTo>
                    <a:lnTo>
                      <a:pt x="0" y="2485"/>
                    </a:lnTo>
                    <a:close/>
                  </a:path>
                </a:pathLst>
              </a:custGeom>
              <a:solidFill>
                <a:schemeClr val="accent1">
                  <a:lumMod val="75000"/>
                </a:schemeClr>
              </a:solidFill>
              <a:ln w="9525" cap="flat" cmpd="sng">
                <a:noFill/>
                <a:prstDash val="solid"/>
                <a:round/>
                <a:headEnd type="none" w="med" len="med"/>
                <a:tailEnd type="none" w="med" len="med"/>
              </a:ln>
              <a:effectLst/>
            </p:spPr>
            <p:txBody>
              <a:bodyPr/>
              <a:lstStyle/>
              <a:p>
                <a:pPr algn="ctr">
                  <a:buClrTx/>
                  <a:buFontTx/>
                  <a:buNone/>
                </a:pPr>
                <a:endParaRPr lang="zh-CN" altLang="en-US" b="0">
                  <a:solidFill>
                    <a:srgbClr val="000000"/>
                  </a:solidFill>
                  <a:latin typeface="+mn-lt"/>
                  <a:ea typeface="+mn-ea"/>
                </a:endParaRPr>
              </a:p>
            </p:txBody>
          </p:sp>
          <p:sp>
            <p:nvSpPr>
              <p:cNvPr id="42" name="Freeform 17"/>
              <p:cNvSpPr>
                <a:spLocks/>
              </p:cNvSpPr>
              <p:nvPr/>
            </p:nvSpPr>
            <p:spPr bwMode="auto">
              <a:xfrm rot="-10800000">
                <a:off x="1778" y="2923"/>
                <a:ext cx="544" cy="277"/>
              </a:xfrm>
              <a:custGeom>
                <a:avLst/>
                <a:gdLst/>
                <a:ahLst/>
                <a:cxnLst>
                  <a:cxn ang="0">
                    <a:pos x="7309" y="222"/>
                  </a:cxn>
                  <a:cxn ang="0">
                    <a:pos x="7034" y="675"/>
                  </a:cxn>
                  <a:cxn ang="0">
                    <a:pos x="6720" y="1137"/>
                  </a:cxn>
                  <a:cxn ang="0">
                    <a:pos x="6367" y="1605"/>
                  </a:cxn>
                  <a:cxn ang="0">
                    <a:pos x="5981" y="2078"/>
                  </a:cxn>
                  <a:cxn ang="0">
                    <a:pos x="5564" y="2551"/>
                  </a:cxn>
                  <a:cxn ang="0">
                    <a:pos x="5118" y="3023"/>
                  </a:cxn>
                  <a:cxn ang="0">
                    <a:pos x="4647" y="3491"/>
                  </a:cxn>
                  <a:cxn ang="0">
                    <a:pos x="4152" y="3953"/>
                  </a:cxn>
                  <a:cxn ang="0">
                    <a:pos x="3638" y="4405"/>
                  </a:cxn>
                  <a:cxn ang="0">
                    <a:pos x="3106" y="4844"/>
                  </a:cxn>
                  <a:cxn ang="0">
                    <a:pos x="2560" y="5269"/>
                  </a:cxn>
                  <a:cxn ang="0">
                    <a:pos x="2002" y="5677"/>
                  </a:cxn>
                  <a:cxn ang="0">
                    <a:pos x="1437" y="6065"/>
                  </a:cxn>
                  <a:cxn ang="0">
                    <a:pos x="864" y="6431"/>
                  </a:cxn>
                  <a:cxn ang="0">
                    <a:pos x="288" y="6771"/>
                  </a:cxn>
                  <a:cxn ang="0">
                    <a:pos x="7647" y="6931"/>
                  </a:cxn>
                  <a:cxn ang="0">
                    <a:pos x="7915" y="6560"/>
                  </a:cxn>
                  <a:cxn ang="0">
                    <a:pos x="8180" y="6169"/>
                  </a:cxn>
                  <a:cxn ang="0">
                    <a:pos x="8442" y="5762"/>
                  </a:cxn>
                  <a:cxn ang="0">
                    <a:pos x="8696" y="5342"/>
                  </a:cxn>
                  <a:cxn ang="0">
                    <a:pos x="8946" y="4909"/>
                  </a:cxn>
                  <a:cxn ang="0">
                    <a:pos x="9188" y="4468"/>
                  </a:cxn>
                  <a:cxn ang="0">
                    <a:pos x="9422" y="4019"/>
                  </a:cxn>
                  <a:cxn ang="0">
                    <a:pos x="9647" y="3563"/>
                  </a:cxn>
                  <a:cxn ang="0">
                    <a:pos x="9862" y="3106"/>
                  </a:cxn>
                  <a:cxn ang="0">
                    <a:pos x="10066" y="2647"/>
                  </a:cxn>
                  <a:cxn ang="0">
                    <a:pos x="10257" y="2190"/>
                  </a:cxn>
                  <a:cxn ang="0">
                    <a:pos x="10436" y="1735"/>
                  </a:cxn>
                  <a:cxn ang="0">
                    <a:pos x="10601" y="1287"/>
                  </a:cxn>
                  <a:cxn ang="0">
                    <a:pos x="10750" y="847"/>
                  </a:cxn>
                  <a:cxn ang="0">
                    <a:pos x="10884" y="417"/>
                  </a:cxn>
                  <a:cxn ang="0">
                    <a:pos x="11000" y="0"/>
                  </a:cxn>
                </a:cxnLst>
                <a:rect l="0" t="0" r="r" b="b"/>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solidFill>
                <a:schemeClr val="accent1">
                  <a:lumMod val="90000"/>
                </a:schemeClr>
              </a:solidFill>
              <a:ln w="9525" cap="flat" cmpd="sng">
                <a:noFill/>
                <a:prstDash val="solid"/>
                <a:round/>
                <a:headEnd type="none" w="med" len="med"/>
                <a:tailEnd type="none" w="med" len="med"/>
              </a:ln>
              <a:effectLst/>
            </p:spPr>
            <p:txBody>
              <a:bodyPr/>
              <a:lstStyle/>
              <a:p>
                <a:pPr algn="ctr">
                  <a:buClrTx/>
                  <a:buFontTx/>
                  <a:buNone/>
                </a:pPr>
                <a:endParaRPr lang="zh-CN" altLang="en-US" b="0">
                  <a:solidFill>
                    <a:srgbClr val="000000"/>
                  </a:solidFill>
                  <a:latin typeface="+mn-lt"/>
                  <a:ea typeface="+mn-ea"/>
                </a:endParaRPr>
              </a:p>
            </p:txBody>
          </p:sp>
          <p:sp>
            <p:nvSpPr>
              <p:cNvPr id="43" name="Freeform 18"/>
              <p:cNvSpPr>
                <a:spLocks/>
              </p:cNvSpPr>
              <p:nvPr/>
            </p:nvSpPr>
            <p:spPr bwMode="auto">
              <a:xfrm rot="-10800000">
                <a:off x="1778" y="3023"/>
                <a:ext cx="176" cy="176"/>
              </a:xfrm>
              <a:custGeom>
                <a:avLst/>
                <a:gdLst/>
                <a:ahLst/>
                <a:cxnLst>
                  <a:cxn ang="0">
                    <a:pos x="34" y="128"/>
                  </a:cxn>
                  <a:cxn ang="0">
                    <a:pos x="107" y="386"/>
                  </a:cxn>
                  <a:cxn ang="0">
                    <a:pos x="187" y="650"/>
                  </a:cxn>
                  <a:cxn ang="0">
                    <a:pos x="273" y="918"/>
                  </a:cxn>
                  <a:cxn ang="0">
                    <a:pos x="365" y="1190"/>
                  </a:cxn>
                  <a:cxn ang="0">
                    <a:pos x="463" y="1465"/>
                  </a:cxn>
                  <a:cxn ang="0">
                    <a:pos x="566" y="1742"/>
                  </a:cxn>
                  <a:cxn ang="0">
                    <a:pos x="676" y="2022"/>
                  </a:cxn>
                  <a:cxn ang="0">
                    <a:pos x="790" y="2304"/>
                  </a:cxn>
                  <a:cxn ang="0">
                    <a:pos x="908" y="2586"/>
                  </a:cxn>
                  <a:cxn ang="0">
                    <a:pos x="1032" y="2870"/>
                  </a:cxn>
                  <a:cxn ang="0">
                    <a:pos x="1160" y="3153"/>
                  </a:cxn>
                  <a:cxn ang="0">
                    <a:pos x="1292" y="3437"/>
                  </a:cxn>
                  <a:cxn ang="0">
                    <a:pos x="1428" y="3718"/>
                  </a:cxn>
                  <a:cxn ang="0">
                    <a:pos x="1567" y="3999"/>
                  </a:cxn>
                  <a:cxn ang="0">
                    <a:pos x="1711" y="4277"/>
                  </a:cxn>
                  <a:cxn ang="0">
                    <a:pos x="1857" y="4277"/>
                  </a:cxn>
                  <a:cxn ang="0">
                    <a:pos x="2001" y="3999"/>
                  </a:cxn>
                  <a:cxn ang="0">
                    <a:pos x="2140" y="3718"/>
                  </a:cxn>
                  <a:cxn ang="0">
                    <a:pos x="2276" y="3437"/>
                  </a:cxn>
                  <a:cxn ang="0">
                    <a:pos x="2408" y="3153"/>
                  </a:cxn>
                  <a:cxn ang="0">
                    <a:pos x="2536" y="2870"/>
                  </a:cxn>
                  <a:cxn ang="0">
                    <a:pos x="2660" y="2586"/>
                  </a:cxn>
                  <a:cxn ang="0">
                    <a:pos x="2778" y="2304"/>
                  </a:cxn>
                  <a:cxn ang="0">
                    <a:pos x="2892" y="2022"/>
                  </a:cxn>
                  <a:cxn ang="0">
                    <a:pos x="3002" y="1742"/>
                  </a:cxn>
                  <a:cxn ang="0">
                    <a:pos x="3105" y="1465"/>
                  </a:cxn>
                  <a:cxn ang="0">
                    <a:pos x="3203" y="1190"/>
                  </a:cxn>
                  <a:cxn ang="0">
                    <a:pos x="3295" y="918"/>
                  </a:cxn>
                  <a:cxn ang="0">
                    <a:pos x="3381" y="650"/>
                  </a:cxn>
                  <a:cxn ang="0">
                    <a:pos x="3461" y="386"/>
                  </a:cxn>
                  <a:cxn ang="0">
                    <a:pos x="3534" y="128"/>
                  </a:cxn>
                  <a:cxn ang="0">
                    <a:pos x="0" y="0"/>
                  </a:cxn>
                </a:cxnLst>
                <a:rect l="0" t="0" r="r" b="b"/>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solidFill>
                <a:schemeClr val="accent1">
                  <a:lumMod val="90000"/>
                </a:schemeClr>
              </a:solidFill>
              <a:ln w="9525" cap="flat" cmpd="sng">
                <a:noFill/>
                <a:prstDash val="solid"/>
                <a:round/>
                <a:headEnd type="none" w="med" len="med"/>
                <a:tailEnd type="none" w="med" len="med"/>
              </a:ln>
              <a:effectLst/>
            </p:spPr>
            <p:txBody>
              <a:bodyPr/>
              <a:lstStyle/>
              <a:p>
                <a:pPr algn="ctr">
                  <a:buClrTx/>
                  <a:buFontTx/>
                  <a:buNone/>
                </a:pPr>
                <a:endParaRPr lang="zh-CN" altLang="en-US" b="0">
                  <a:solidFill>
                    <a:srgbClr val="000000"/>
                  </a:solidFill>
                  <a:latin typeface="+mn-lt"/>
                  <a:ea typeface="+mn-ea"/>
                </a:endParaRPr>
              </a:p>
            </p:txBody>
          </p:sp>
        </p:grpSp>
        <p:pic>
          <p:nvPicPr>
            <p:cNvPr id="15" name="Picture 8" descr="C:\Documents and Settings\Administrator\桌面\pic\TMRS.jpg"/>
            <p:cNvPicPr>
              <a:picLocks noChangeAspect="1" noChangeArrowheads="1"/>
            </p:cNvPicPr>
            <p:nvPr/>
          </p:nvPicPr>
          <p:blipFill>
            <a:blip r:embed="rId7" cstate="print"/>
            <a:srcRect/>
            <a:stretch>
              <a:fillRect/>
            </a:stretch>
          </p:blipFill>
          <p:spPr bwMode="auto">
            <a:xfrm>
              <a:off x="1697366" y="4269508"/>
              <a:ext cx="857270" cy="648614"/>
            </a:xfrm>
            <a:prstGeom prst="rect">
              <a:avLst/>
            </a:prstGeom>
            <a:noFill/>
            <a:ln w="9525">
              <a:noFill/>
              <a:miter lim="800000"/>
              <a:headEnd/>
              <a:tailEnd/>
            </a:ln>
          </p:spPr>
        </p:pic>
        <p:pic>
          <p:nvPicPr>
            <p:cNvPr id="16" name="Picture 349" descr="C:\Documents and Settings\Administrator\桌面\pic\m_1273569502979.jpg"/>
            <p:cNvPicPr>
              <a:picLocks noChangeAspect="1" noChangeArrowheads="1"/>
            </p:cNvPicPr>
            <p:nvPr/>
          </p:nvPicPr>
          <p:blipFill>
            <a:blip r:embed="rId8" cstate="print"/>
            <a:srcRect/>
            <a:stretch>
              <a:fillRect/>
            </a:stretch>
          </p:blipFill>
          <p:spPr bwMode="auto">
            <a:xfrm>
              <a:off x="697243" y="4269508"/>
              <a:ext cx="868943" cy="648614"/>
            </a:xfrm>
            <a:prstGeom prst="rect">
              <a:avLst/>
            </a:prstGeom>
            <a:noFill/>
            <a:ln w="9525">
              <a:noFill/>
              <a:miter lim="800000"/>
              <a:headEnd/>
              <a:tailEnd/>
            </a:ln>
          </p:spPr>
        </p:pic>
        <p:pic>
          <p:nvPicPr>
            <p:cNvPr id="17" name="图片 309" descr="交警综合查询图片.jpg"/>
            <p:cNvPicPr>
              <a:picLocks noChangeAspect="1"/>
            </p:cNvPicPr>
            <p:nvPr/>
          </p:nvPicPr>
          <p:blipFill>
            <a:blip r:embed="rId9" cstate="print"/>
            <a:srcRect/>
            <a:stretch>
              <a:fillRect/>
            </a:stretch>
          </p:blipFill>
          <p:spPr bwMode="auto">
            <a:xfrm>
              <a:off x="2771371" y="4269508"/>
              <a:ext cx="857257" cy="648614"/>
            </a:xfrm>
            <a:prstGeom prst="rect">
              <a:avLst/>
            </a:prstGeom>
            <a:noFill/>
            <a:ln w="9525">
              <a:noFill/>
              <a:miter lim="800000"/>
              <a:headEnd/>
              <a:tailEnd/>
            </a:ln>
          </p:spPr>
        </p:pic>
        <p:pic>
          <p:nvPicPr>
            <p:cNvPr id="18" name="Picture 25" descr="j0433944"/>
            <p:cNvPicPr>
              <a:picLocks noChangeAspect="1" noChangeArrowheads="1"/>
            </p:cNvPicPr>
            <p:nvPr/>
          </p:nvPicPr>
          <p:blipFill>
            <a:blip r:embed="rId10" cstate="print"/>
            <a:srcRect/>
            <a:stretch>
              <a:fillRect/>
            </a:stretch>
          </p:blipFill>
          <p:spPr bwMode="auto">
            <a:xfrm>
              <a:off x="2726490" y="3478255"/>
              <a:ext cx="700972" cy="775206"/>
            </a:xfrm>
            <a:prstGeom prst="rect">
              <a:avLst/>
            </a:prstGeom>
            <a:noFill/>
            <a:ln w="9525">
              <a:noFill/>
              <a:miter lim="800000"/>
              <a:headEnd/>
              <a:tailEnd/>
            </a:ln>
          </p:spPr>
        </p:pic>
        <p:pic>
          <p:nvPicPr>
            <p:cNvPr id="19" name="Picture 26" descr="j0433944"/>
            <p:cNvPicPr>
              <a:picLocks noChangeAspect="1" noChangeArrowheads="1"/>
            </p:cNvPicPr>
            <p:nvPr/>
          </p:nvPicPr>
          <p:blipFill>
            <a:blip r:embed="rId10" cstate="print"/>
            <a:srcRect/>
            <a:stretch>
              <a:fillRect/>
            </a:stretch>
          </p:blipFill>
          <p:spPr bwMode="auto">
            <a:xfrm>
              <a:off x="691158" y="3517890"/>
              <a:ext cx="700972" cy="775206"/>
            </a:xfrm>
            <a:prstGeom prst="rect">
              <a:avLst/>
            </a:prstGeom>
            <a:noFill/>
            <a:ln w="9525">
              <a:noFill/>
              <a:miter lim="800000"/>
              <a:headEnd/>
              <a:tailEnd/>
            </a:ln>
          </p:spPr>
        </p:pic>
        <p:grpSp>
          <p:nvGrpSpPr>
            <p:cNvPr id="20" name="组合 105"/>
            <p:cNvGrpSpPr/>
            <p:nvPr/>
          </p:nvGrpSpPr>
          <p:grpSpPr>
            <a:xfrm>
              <a:off x="2328234" y="3865858"/>
              <a:ext cx="475968" cy="72008"/>
              <a:chOff x="4716016" y="4869160"/>
              <a:chExt cx="376808" cy="72008"/>
            </a:xfrm>
          </p:grpSpPr>
          <p:sp>
            <p:nvSpPr>
              <p:cNvPr id="37" name="椭圆 36"/>
              <p:cNvSpPr/>
              <p:nvPr/>
            </p:nvSpPr>
            <p:spPr bwMode="auto">
              <a:xfrm>
                <a:off x="4716016" y="4869160"/>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1027779">
                  <a:buClrTx/>
                  <a:buNone/>
                </a:pPr>
                <a:endParaRPr lang="zh-CN" altLang="en-US" b="0" dirty="0" smtClean="0">
                  <a:solidFill>
                    <a:srgbClr val="000000"/>
                  </a:solidFill>
                  <a:latin typeface="+mn-lt"/>
                  <a:ea typeface="+mn-ea"/>
                </a:endParaRPr>
              </a:p>
            </p:txBody>
          </p:sp>
          <p:sp>
            <p:nvSpPr>
              <p:cNvPr id="38" name="椭圆 37"/>
              <p:cNvSpPr/>
              <p:nvPr/>
            </p:nvSpPr>
            <p:spPr bwMode="auto">
              <a:xfrm>
                <a:off x="4868416" y="4869160"/>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1027779">
                  <a:buClrTx/>
                  <a:buNone/>
                </a:pPr>
                <a:endParaRPr lang="zh-CN" altLang="en-US" b="0" dirty="0" smtClean="0">
                  <a:solidFill>
                    <a:srgbClr val="000000"/>
                  </a:solidFill>
                  <a:latin typeface="+mn-lt"/>
                  <a:ea typeface="+mn-ea"/>
                </a:endParaRPr>
              </a:p>
            </p:txBody>
          </p:sp>
          <p:sp>
            <p:nvSpPr>
              <p:cNvPr id="39" name="椭圆 38"/>
              <p:cNvSpPr/>
              <p:nvPr/>
            </p:nvSpPr>
            <p:spPr bwMode="auto">
              <a:xfrm>
                <a:off x="5020816" y="4869160"/>
                <a:ext cx="72008" cy="7200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1027779">
                  <a:buClrTx/>
                  <a:buNone/>
                </a:pPr>
                <a:endParaRPr lang="zh-CN" altLang="en-US" b="0" dirty="0" smtClean="0">
                  <a:solidFill>
                    <a:srgbClr val="000000"/>
                  </a:solidFill>
                  <a:latin typeface="+mn-lt"/>
                  <a:ea typeface="+mn-ea"/>
                </a:endParaRPr>
              </a:p>
            </p:txBody>
          </p:sp>
        </p:grpSp>
        <p:sp>
          <p:nvSpPr>
            <p:cNvPr id="21" name="Text Box 63"/>
            <p:cNvSpPr txBox="1">
              <a:spLocks noChangeArrowheads="1"/>
            </p:cNvSpPr>
            <p:nvPr/>
          </p:nvSpPr>
          <p:spPr bwMode="auto">
            <a:xfrm>
              <a:off x="654235" y="4919067"/>
              <a:ext cx="864019" cy="278859"/>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400" b="0" dirty="0" smtClean="0">
                  <a:solidFill>
                    <a:srgbClr val="000000">
                      <a:lumMod val="95000"/>
                      <a:lumOff val="5000"/>
                    </a:srgbClr>
                  </a:solidFill>
                  <a:latin typeface="+mn-lt"/>
                  <a:ea typeface="+mn-ea"/>
                  <a:cs typeface="Arial" pitchFamily="34" charset="0"/>
                </a:rPr>
                <a:t>岗位</a:t>
              </a:r>
              <a:r>
                <a:rPr lang="en-US" altLang="zh-CN" sz="1400" b="0" dirty="0" smtClean="0">
                  <a:solidFill>
                    <a:srgbClr val="000000">
                      <a:lumMod val="95000"/>
                      <a:lumOff val="5000"/>
                    </a:srgbClr>
                  </a:solidFill>
                  <a:latin typeface="+mn-lt"/>
                  <a:ea typeface="+mn-ea"/>
                  <a:cs typeface="Arial" pitchFamily="34" charset="0"/>
                </a:rPr>
                <a:t>A</a:t>
              </a:r>
              <a:endParaRPr lang="zh-CN" altLang="en-US" sz="1400" b="0" dirty="0">
                <a:solidFill>
                  <a:srgbClr val="000000">
                    <a:lumMod val="95000"/>
                    <a:lumOff val="5000"/>
                  </a:srgbClr>
                </a:solidFill>
                <a:latin typeface="+mn-lt"/>
                <a:ea typeface="+mn-ea"/>
                <a:cs typeface="Arial" pitchFamily="34" charset="0"/>
              </a:endParaRPr>
            </a:p>
          </p:txBody>
        </p:sp>
        <p:sp>
          <p:nvSpPr>
            <p:cNvPr id="22" name="Text Box 63"/>
            <p:cNvSpPr txBox="1">
              <a:spLocks noChangeArrowheads="1"/>
            </p:cNvSpPr>
            <p:nvPr/>
          </p:nvSpPr>
          <p:spPr bwMode="auto">
            <a:xfrm>
              <a:off x="2764609" y="4919855"/>
              <a:ext cx="864019" cy="278859"/>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400" b="0" dirty="0" smtClean="0">
                  <a:solidFill>
                    <a:srgbClr val="000000">
                      <a:lumMod val="95000"/>
                      <a:lumOff val="5000"/>
                    </a:srgbClr>
                  </a:solidFill>
                  <a:latin typeface="+mn-lt"/>
                  <a:ea typeface="+mn-ea"/>
                  <a:cs typeface="Arial" pitchFamily="34" charset="0"/>
                </a:rPr>
                <a:t>岗位</a:t>
              </a:r>
              <a:r>
                <a:rPr lang="en-US" altLang="zh-CN" sz="1400" b="0" dirty="0" smtClean="0">
                  <a:solidFill>
                    <a:srgbClr val="000000">
                      <a:lumMod val="95000"/>
                      <a:lumOff val="5000"/>
                    </a:srgbClr>
                  </a:solidFill>
                  <a:latin typeface="+mn-lt"/>
                  <a:ea typeface="+mn-ea"/>
                  <a:cs typeface="Arial" pitchFamily="34" charset="0"/>
                </a:rPr>
                <a:t>B</a:t>
              </a:r>
              <a:endParaRPr lang="zh-CN" altLang="en-US" sz="1400" b="0" dirty="0">
                <a:solidFill>
                  <a:srgbClr val="000000">
                    <a:lumMod val="95000"/>
                    <a:lumOff val="5000"/>
                  </a:srgbClr>
                </a:solidFill>
                <a:latin typeface="+mn-lt"/>
                <a:ea typeface="+mn-ea"/>
                <a:cs typeface="Arial" pitchFamily="34" charset="0"/>
              </a:endParaRPr>
            </a:p>
          </p:txBody>
        </p:sp>
        <p:pic>
          <p:nvPicPr>
            <p:cNvPr id="23" name="Picture 25" descr="j0433944"/>
            <p:cNvPicPr>
              <a:picLocks noChangeAspect="1" noChangeArrowheads="1"/>
            </p:cNvPicPr>
            <p:nvPr/>
          </p:nvPicPr>
          <p:blipFill>
            <a:blip r:embed="rId10" cstate="print"/>
            <a:srcRect/>
            <a:stretch>
              <a:fillRect/>
            </a:stretch>
          </p:blipFill>
          <p:spPr bwMode="auto">
            <a:xfrm>
              <a:off x="3734602" y="3478255"/>
              <a:ext cx="700972" cy="775206"/>
            </a:xfrm>
            <a:prstGeom prst="rect">
              <a:avLst/>
            </a:prstGeom>
            <a:noFill/>
            <a:ln w="9525">
              <a:noFill/>
              <a:miter lim="800000"/>
              <a:headEnd/>
              <a:tailEnd/>
            </a:ln>
          </p:spPr>
        </p:pic>
        <p:sp>
          <p:nvSpPr>
            <p:cNvPr id="24" name="Text Box 63"/>
            <p:cNvSpPr txBox="1">
              <a:spLocks noChangeArrowheads="1"/>
            </p:cNvSpPr>
            <p:nvPr/>
          </p:nvSpPr>
          <p:spPr bwMode="auto">
            <a:xfrm>
              <a:off x="3778054" y="4922244"/>
              <a:ext cx="864019" cy="278859"/>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400" b="0" dirty="0" smtClean="0">
                  <a:solidFill>
                    <a:srgbClr val="000000">
                      <a:lumMod val="95000"/>
                      <a:lumOff val="5000"/>
                    </a:srgbClr>
                  </a:solidFill>
                  <a:latin typeface="+mn-lt"/>
                  <a:ea typeface="+mn-ea"/>
                  <a:cs typeface="Arial" pitchFamily="34" charset="0"/>
                </a:rPr>
                <a:t>岗位</a:t>
              </a:r>
              <a:r>
                <a:rPr lang="en-US" altLang="zh-CN" sz="1400" b="0" dirty="0" smtClean="0">
                  <a:solidFill>
                    <a:srgbClr val="000000">
                      <a:lumMod val="95000"/>
                      <a:lumOff val="5000"/>
                    </a:srgbClr>
                  </a:solidFill>
                  <a:latin typeface="+mn-lt"/>
                  <a:ea typeface="+mn-ea"/>
                  <a:cs typeface="Arial" pitchFamily="34" charset="0"/>
                </a:rPr>
                <a:t>B</a:t>
              </a:r>
              <a:endParaRPr lang="zh-CN" altLang="en-US" sz="1400" b="0" dirty="0">
                <a:solidFill>
                  <a:srgbClr val="000000">
                    <a:lumMod val="95000"/>
                    <a:lumOff val="5000"/>
                  </a:srgbClr>
                </a:solidFill>
                <a:latin typeface="+mn-lt"/>
                <a:ea typeface="+mn-ea"/>
                <a:cs typeface="Arial" pitchFamily="34" charset="0"/>
              </a:endParaRPr>
            </a:p>
          </p:txBody>
        </p:sp>
        <p:pic>
          <p:nvPicPr>
            <p:cNvPr id="25" name="Picture 25" descr="j0433944"/>
            <p:cNvPicPr>
              <a:picLocks noChangeAspect="1" noChangeArrowheads="1"/>
            </p:cNvPicPr>
            <p:nvPr/>
          </p:nvPicPr>
          <p:blipFill>
            <a:blip r:embed="rId10" cstate="print"/>
            <a:srcRect/>
            <a:stretch>
              <a:fillRect/>
            </a:stretch>
          </p:blipFill>
          <p:spPr bwMode="auto">
            <a:xfrm>
              <a:off x="1627262" y="3517890"/>
              <a:ext cx="700972" cy="775206"/>
            </a:xfrm>
            <a:prstGeom prst="rect">
              <a:avLst/>
            </a:prstGeom>
            <a:noFill/>
            <a:ln w="9525">
              <a:noFill/>
              <a:miter lim="800000"/>
              <a:headEnd/>
              <a:tailEnd/>
            </a:ln>
          </p:spPr>
        </p:pic>
        <p:sp>
          <p:nvSpPr>
            <p:cNvPr id="26" name="Text Box 63"/>
            <p:cNvSpPr txBox="1">
              <a:spLocks noChangeArrowheads="1"/>
            </p:cNvSpPr>
            <p:nvPr/>
          </p:nvSpPr>
          <p:spPr bwMode="auto">
            <a:xfrm>
              <a:off x="1684412" y="4919855"/>
              <a:ext cx="864019" cy="278859"/>
            </a:xfrm>
            <a:prstGeom prst="rect">
              <a:avLst/>
            </a:prstGeom>
            <a:noFill/>
            <a:ln w="9525" algn="ctr">
              <a:noFill/>
              <a:miter lim="800000"/>
              <a:headEnd/>
              <a:tailEnd/>
            </a:ln>
          </p:spPr>
          <p:txBody>
            <a:bodyPr wrap="square" lIns="86710" tIns="43357" rIns="86710" bIns="43357">
              <a:spAutoFit/>
            </a:bodyPr>
            <a:lstStyle/>
            <a:p>
              <a:pPr algn="ctr" defTabSz="1123909">
                <a:buClrTx/>
                <a:buNone/>
              </a:pPr>
              <a:r>
                <a:rPr lang="zh-CN" altLang="en-US" sz="1400" b="0" dirty="0" smtClean="0">
                  <a:solidFill>
                    <a:srgbClr val="000000">
                      <a:lumMod val="95000"/>
                      <a:lumOff val="5000"/>
                    </a:srgbClr>
                  </a:solidFill>
                  <a:latin typeface="+mn-lt"/>
                  <a:ea typeface="+mn-ea"/>
                  <a:cs typeface="Arial" pitchFamily="34" charset="0"/>
                </a:rPr>
                <a:t>岗位</a:t>
              </a:r>
              <a:r>
                <a:rPr lang="en-US" altLang="zh-CN" sz="1400" b="0" dirty="0" smtClean="0">
                  <a:solidFill>
                    <a:srgbClr val="000000">
                      <a:lumMod val="95000"/>
                      <a:lumOff val="5000"/>
                    </a:srgbClr>
                  </a:solidFill>
                  <a:latin typeface="+mn-lt"/>
                  <a:ea typeface="+mn-ea"/>
                  <a:cs typeface="Arial" pitchFamily="34" charset="0"/>
                </a:rPr>
                <a:t>A</a:t>
              </a:r>
              <a:endParaRPr lang="zh-CN" altLang="en-US" sz="1400" b="0" dirty="0">
                <a:solidFill>
                  <a:srgbClr val="000000">
                    <a:lumMod val="95000"/>
                    <a:lumOff val="5000"/>
                  </a:srgbClr>
                </a:solidFill>
                <a:latin typeface="+mn-lt"/>
                <a:ea typeface="+mn-ea"/>
                <a:cs typeface="Arial" pitchFamily="34" charset="0"/>
              </a:endParaRPr>
            </a:p>
          </p:txBody>
        </p:sp>
        <p:sp>
          <p:nvSpPr>
            <p:cNvPr id="27" name="手繪多邊形 29"/>
            <p:cNvSpPr/>
            <p:nvPr/>
          </p:nvSpPr>
          <p:spPr>
            <a:xfrm rot="16200000">
              <a:off x="2353685" y="1207287"/>
              <a:ext cx="778707" cy="3798068"/>
            </a:xfrm>
            <a:custGeom>
              <a:avLst/>
              <a:gdLst>
                <a:gd name="connsiteX0" fmla="*/ 0 w 1944216"/>
                <a:gd name="connsiteY0" fmla="*/ 540762 h 2448272"/>
                <a:gd name="connsiteX1" fmla="*/ 1181656 w 1944216"/>
                <a:gd name="connsiteY1" fmla="*/ 540762 h 2448272"/>
                <a:gd name="connsiteX2" fmla="*/ 1181656 w 1944216"/>
                <a:gd name="connsiteY2" fmla="*/ 0 h 2448272"/>
                <a:gd name="connsiteX3" fmla="*/ 1944216 w 1944216"/>
                <a:gd name="connsiteY3" fmla="*/ 1224136 h 2448272"/>
                <a:gd name="connsiteX4" fmla="*/ 1181656 w 1944216"/>
                <a:gd name="connsiteY4" fmla="*/ 2448272 h 2448272"/>
                <a:gd name="connsiteX5" fmla="*/ 1181656 w 1944216"/>
                <a:gd name="connsiteY5" fmla="*/ 1907510 h 2448272"/>
                <a:gd name="connsiteX6" fmla="*/ 0 w 1944216"/>
                <a:gd name="connsiteY6" fmla="*/ 1907510 h 2448272"/>
                <a:gd name="connsiteX7" fmla="*/ 0 w 1944216"/>
                <a:gd name="connsiteY7" fmla="*/ 540762 h 2448272"/>
                <a:gd name="connsiteX0" fmla="*/ 0 w 1944216"/>
                <a:gd name="connsiteY0" fmla="*/ 0 h 2520280"/>
                <a:gd name="connsiteX1" fmla="*/ 1181656 w 1944216"/>
                <a:gd name="connsiteY1" fmla="*/ 612770 h 2520280"/>
                <a:gd name="connsiteX2" fmla="*/ 1181656 w 1944216"/>
                <a:gd name="connsiteY2" fmla="*/ 72008 h 2520280"/>
                <a:gd name="connsiteX3" fmla="*/ 1944216 w 1944216"/>
                <a:gd name="connsiteY3" fmla="*/ 1296144 h 2520280"/>
                <a:gd name="connsiteX4" fmla="*/ 1181656 w 1944216"/>
                <a:gd name="connsiteY4" fmla="*/ 2520280 h 2520280"/>
                <a:gd name="connsiteX5" fmla="*/ 1181656 w 1944216"/>
                <a:gd name="connsiteY5" fmla="*/ 1979518 h 2520280"/>
                <a:gd name="connsiteX6" fmla="*/ 0 w 1944216"/>
                <a:gd name="connsiteY6" fmla="*/ 1979518 h 2520280"/>
                <a:gd name="connsiteX7" fmla="*/ 0 w 1944216"/>
                <a:gd name="connsiteY7" fmla="*/ 0 h 2520280"/>
                <a:gd name="connsiteX0" fmla="*/ 0 w 1944216"/>
                <a:gd name="connsiteY0" fmla="*/ 0 h 2808312"/>
                <a:gd name="connsiteX1" fmla="*/ 1181656 w 1944216"/>
                <a:gd name="connsiteY1" fmla="*/ 612770 h 2808312"/>
                <a:gd name="connsiteX2" fmla="*/ 1181656 w 1944216"/>
                <a:gd name="connsiteY2" fmla="*/ 72008 h 2808312"/>
                <a:gd name="connsiteX3" fmla="*/ 1944216 w 1944216"/>
                <a:gd name="connsiteY3" fmla="*/ 1296144 h 2808312"/>
                <a:gd name="connsiteX4" fmla="*/ 1181656 w 1944216"/>
                <a:gd name="connsiteY4" fmla="*/ 2520280 h 2808312"/>
                <a:gd name="connsiteX5" fmla="*/ 1181656 w 1944216"/>
                <a:gd name="connsiteY5" fmla="*/ 1979518 h 2808312"/>
                <a:gd name="connsiteX6" fmla="*/ 0 w 1944216"/>
                <a:gd name="connsiteY6" fmla="*/ 2808312 h 2808312"/>
                <a:gd name="connsiteX7" fmla="*/ 0 w 1944216"/>
                <a:gd name="connsiteY7" fmla="*/ 0 h 2808312"/>
                <a:gd name="connsiteX0" fmla="*/ 0 w 1944216"/>
                <a:gd name="connsiteY0" fmla="*/ 0 h 2880320"/>
                <a:gd name="connsiteX1" fmla="*/ 1181656 w 1944216"/>
                <a:gd name="connsiteY1" fmla="*/ 612770 h 2880320"/>
                <a:gd name="connsiteX2" fmla="*/ 1181656 w 1944216"/>
                <a:gd name="connsiteY2" fmla="*/ 72008 h 2880320"/>
                <a:gd name="connsiteX3" fmla="*/ 1944216 w 1944216"/>
                <a:gd name="connsiteY3" fmla="*/ 1296144 h 2880320"/>
                <a:gd name="connsiteX4" fmla="*/ 1181656 w 1944216"/>
                <a:gd name="connsiteY4" fmla="*/ 2520280 h 2880320"/>
                <a:gd name="connsiteX5" fmla="*/ 1181656 w 1944216"/>
                <a:gd name="connsiteY5" fmla="*/ 1979518 h 2880320"/>
                <a:gd name="connsiteX6" fmla="*/ 72008 w 1944216"/>
                <a:gd name="connsiteY6" fmla="*/ 2880320 h 2880320"/>
                <a:gd name="connsiteX7" fmla="*/ 0 w 1944216"/>
                <a:gd name="connsiteY7" fmla="*/ 0 h 2880320"/>
                <a:gd name="connsiteX0" fmla="*/ 0 w 1944216"/>
                <a:gd name="connsiteY0" fmla="*/ 0 h 2880320"/>
                <a:gd name="connsiteX1" fmla="*/ 1181656 w 1944216"/>
                <a:gd name="connsiteY1" fmla="*/ 612770 h 2880320"/>
                <a:gd name="connsiteX2" fmla="*/ 1181656 w 1944216"/>
                <a:gd name="connsiteY2" fmla="*/ 72008 h 2880320"/>
                <a:gd name="connsiteX3" fmla="*/ 1944216 w 1944216"/>
                <a:gd name="connsiteY3" fmla="*/ 1296144 h 2880320"/>
                <a:gd name="connsiteX4" fmla="*/ 1181656 w 1944216"/>
                <a:gd name="connsiteY4" fmla="*/ 2520280 h 2880320"/>
                <a:gd name="connsiteX5" fmla="*/ 1181656 w 1944216"/>
                <a:gd name="connsiteY5" fmla="*/ 1979518 h 2880320"/>
                <a:gd name="connsiteX6" fmla="*/ 0 w 1944216"/>
                <a:gd name="connsiteY6" fmla="*/ 2880320 h 2880320"/>
                <a:gd name="connsiteX7" fmla="*/ 0 w 1944216"/>
                <a:gd name="connsiteY7" fmla="*/ 0 h 2880320"/>
                <a:gd name="connsiteX0" fmla="*/ 0 w 1944216"/>
                <a:gd name="connsiteY0" fmla="*/ 0 h 2880320"/>
                <a:gd name="connsiteX1" fmla="*/ 1181656 w 1944216"/>
                <a:gd name="connsiteY1" fmla="*/ 612770 h 2880320"/>
                <a:gd name="connsiteX2" fmla="*/ 1181656 w 1944216"/>
                <a:gd name="connsiteY2" fmla="*/ 72008 h 2880320"/>
                <a:gd name="connsiteX3" fmla="*/ 1944216 w 1944216"/>
                <a:gd name="connsiteY3" fmla="*/ 1296144 h 2880320"/>
                <a:gd name="connsiteX4" fmla="*/ 1181656 w 1944216"/>
                <a:gd name="connsiteY4" fmla="*/ 2520280 h 2880320"/>
                <a:gd name="connsiteX5" fmla="*/ 1181656 w 1944216"/>
                <a:gd name="connsiteY5" fmla="*/ 1979518 h 2880320"/>
                <a:gd name="connsiteX6" fmla="*/ 0 w 1944216"/>
                <a:gd name="connsiteY6" fmla="*/ 2880320 h 2880320"/>
                <a:gd name="connsiteX7" fmla="*/ 0 w 1944216"/>
                <a:gd name="connsiteY7" fmla="*/ 0 h 2880320"/>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 name="connsiteX0" fmla="*/ 0 w 1944216"/>
                <a:gd name="connsiteY0" fmla="*/ 0 h 2952328"/>
                <a:gd name="connsiteX1" fmla="*/ 1181656 w 1944216"/>
                <a:gd name="connsiteY1" fmla="*/ 684778 h 2952328"/>
                <a:gd name="connsiteX2" fmla="*/ 1181656 w 1944216"/>
                <a:gd name="connsiteY2" fmla="*/ 144016 h 2952328"/>
                <a:gd name="connsiteX3" fmla="*/ 1944216 w 1944216"/>
                <a:gd name="connsiteY3" fmla="*/ 1368152 h 2952328"/>
                <a:gd name="connsiteX4" fmla="*/ 1181656 w 1944216"/>
                <a:gd name="connsiteY4" fmla="*/ 2592288 h 2952328"/>
                <a:gd name="connsiteX5" fmla="*/ 1181656 w 1944216"/>
                <a:gd name="connsiteY5" fmla="*/ 2051526 h 2952328"/>
                <a:gd name="connsiteX6" fmla="*/ 0 w 1944216"/>
                <a:gd name="connsiteY6" fmla="*/ 2952328 h 2952328"/>
                <a:gd name="connsiteX7" fmla="*/ 0 w 1944216"/>
                <a:gd name="connsiteY7" fmla="*/ 0 h 295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4216" h="2952328">
                  <a:moveTo>
                    <a:pt x="0" y="0"/>
                  </a:moveTo>
                  <a:cubicBezTo>
                    <a:pt x="447587" y="651551"/>
                    <a:pt x="839191" y="636353"/>
                    <a:pt x="1181656" y="684778"/>
                  </a:cubicBezTo>
                  <a:lnTo>
                    <a:pt x="1181656" y="144016"/>
                  </a:lnTo>
                  <a:cubicBezTo>
                    <a:pt x="1336029" y="655695"/>
                    <a:pt x="1566973" y="1118609"/>
                    <a:pt x="1944216" y="1368152"/>
                  </a:cubicBezTo>
                  <a:cubicBezTo>
                    <a:pt x="1581459" y="1709175"/>
                    <a:pt x="1340221" y="2034175"/>
                    <a:pt x="1181656" y="2592288"/>
                  </a:cubicBezTo>
                  <a:lnTo>
                    <a:pt x="1181656" y="2051526"/>
                  </a:lnTo>
                  <a:cubicBezTo>
                    <a:pt x="751953" y="2208943"/>
                    <a:pt x="390065" y="2320621"/>
                    <a:pt x="0" y="2952328"/>
                  </a:cubicBezTo>
                  <a:lnTo>
                    <a:pt x="0" y="0"/>
                  </a:lnTo>
                  <a:close/>
                </a:path>
              </a:pathLst>
            </a:custGeom>
            <a:gradFill flip="none" rotWithShape="1">
              <a:gsLst>
                <a:gs pos="0">
                  <a:srgbClr val="5E9EFF"/>
                </a:gs>
                <a:gs pos="39999">
                  <a:srgbClr val="85C2FF"/>
                </a:gs>
                <a:gs pos="70000">
                  <a:srgbClr val="C4D6EB"/>
                </a:gs>
                <a:gs pos="100000">
                  <a:srgbClr val="FFEBFA"/>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buClrTx/>
                <a:buFontTx/>
                <a:buNone/>
              </a:pPr>
              <a:endParaRPr lang="zh-TW" altLang="en-US" b="0">
                <a:solidFill>
                  <a:srgbClr val="FFFFFF"/>
                </a:solidFill>
              </a:endParaRPr>
            </a:p>
          </p:txBody>
        </p:sp>
        <p:sp>
          <p:nvSpPr>
            <p:cNvPr id="28" name="AutoShape 23"/>
            <p:cNvSpPr>
              <a:spLocks noChangeArrowheads="1"/>
            </p:cNvSpPr>
            <p:nvPr/>
          </p:nvSpPr>
          <p:spPr bwMode="auto">
            <a:xfrm>
              <a:off x="1447117" y="2331710"/>
              <a:ext cx="695448" cy="305202"/>
            </a:xfrm>
            <a:prstGeom prst="roundRect">
              <a:avLst>
                <a:gd name="adj" fmla="val 16667"/>
              </a:avLst>
            </a:prstGeom>
            <a:solidFill>
              <a:srgbClr val="00B050"/>
            </a:solidFill>
            <a:ln w="9525" algn="ctr">
              <a:noFill/>
              <a:round/>
              <a:headEnd/>
              <a:tailEnd/>
            </a:ln>
            <a:effectLst>
              <a:prstShdw prst="shdw17" dist="17961" dir="2700000">
                <a:srgbClr val="995C00"/>
              </a:prstShdw>
            </a:effectLst>
          </p:spPr>
          <p:txBody>
            <a:bodyPr wrap="square" lIns="79200" tIns="39600" rIns="79200" bIns="39600" anchor="ctr">
              <a:noAutofit/>
            </a:bodyPr>
            <a:lstStyle/>
            <a:p>
              <a:pPr algn="ctr">
                <a:buClrTx/>
                <a:buFontTx/>
                <a:buNone/>
              </a:pPr>
              <a:r>
                <a:rPr lang="en-US" altLang="zh-CN" b="0" dirty="0" smtClean="0">
                  <a:solidFill>
                    <a:srgbClr val="000000"/>
                  </a:solidFill>
                  <a:latin typeface="+mn-lt"/>
                  <a:ea typeface="+mn-ea"/>
                  <a:cs typeface="Arial Unicode MS" pitchFamily="34" charset="-122"/>
                </a:rPr>
                <a:t>VM1</a:t>
              </a:r>
              <a:endParaRPr lang="zh-CN" altLang="en-US" b="0" dirty="0">
                <a:solidFill>
                  <a:srgbClr val="000000"/>
                </a:solidFill>
                <a:latin typeface="+mn-lt"/>
                <a:ea typeface="+mn-ea"/>
                <a:cs typeface="Arial Unicode MS" pitchFamily="34" charset="-122"/>
              </a:endParaRPr>
            </a:p>
          </p:txBody>
        </p:sp>
        <p:sp>
          <p:nvSpPr>
            <p:cNvPr id="29" name="Text Box 22"/>
            <p:cNvSpPr txBox="1">
              <a:spLocks noChangeArrowheads="1"/>
            </p:cNvSpPr>
            <p:nvPr/>
          </p:nvSpPr>
          <p:spPr bwMode="auto">
            <a:xfrm>
              <a:off x="1674403" y="2982723"/>
              <a:ext cx="1664791" cy="52107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91316" tIns="45661" rIns="91316" bIns="45661">
              <a:sp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algn="ctr" defTabSz="1123942">
                <a:lnSpc>
                  <a:spcPct val="110000"/>
                </a:lnSpc>
                <a:buClr>
                  <a:srgbClr val="FFFFFF"/>
                </a:buClr>
                <a:buNone/>
                <a:defRPr/>
              </a:pPr>
              <a:r>
                <a:rPr lang="zh-CN" altLang="en-US" dirty="0" smtClean="0">
                  <a:solidFill>
                    <a:srgbClr val="000000"/>
                  </a:solidFill>
                  <a:latin typeface="+mn-lt"/>
                  <a:ea typeface="+mn-ea"/>
                </a:rPr>
                <a:t>多人共享同一个</a:t>
              </a:r>
              <a:r>
                <a:rPr lang="en-US" altLang="zh-CN" dirty="0" smtClean="0">
                  <a:solidFill>
                    <a:srgbClr val="000000"/>
                  </a:solidFill>
                  <a:latin typeface="+mn-lt"/>
                  <a:ea typeface="+mn-ea"/>
                </a:rPr>
                <a:t>VM</a:t>
              </a:r>
              <a:r>
                <a:rPr lang="zh-CN" altLang="en-US" dirty="0" smtClean="0">
                  <a:solidFill>
                    <a:srgbClr val="000000"/>
                  </a:solidFill>
                  <a:latin typeface="+mn-lt"/>
                  <a:ea typeface="+mn-ea"/>
                </a:rPr>
                <a:t>，通过多</a:t>
              </a:r>
              <a:r>
                <a:rPr lang="en-US" altLang="zh-CN" dirty="0" smtClean="0">
                  <a:solidFill>
                    <a:srgbClr val="000000"/>
                  </a:solidFill>
                  <a:latin typeface="+mn-lt"/>
                  <a:ea typeface="+mn-ea"/>
                </a:rPr>
                <a:t>session</a:t>
              </a:r>
              <a:r>
                <a:rPr lang="zh-CN" altLang="en-US" dirty="0" smtClean="0">
                  <a:solidFill>
                    <a:srgbClr val="000000"/>
                  </a:solidFill>
                  <a:latin typeface="+mn-lt"/>
                  <a:ea typeface="+mn-ea"/>
                </a:rPr>
                <a:t>会话，每个人拥有独立的桌面</a:t>
              </a:r>
              <a:endParaRPr lang="zh-CN" altLang="en-US" dirty="0">
                <a:solidFill>
                  <a:srgbClr val="000000"/>
                </a:solidFill>
                <a:latin typeface="+mn-lt"/>
                <a:ea typeface="+mn-ea"/>
              </a:endParaRPr>
            </a:p>
          </p:txBody>
        </p:sp>
        <p:pic>
          <p:nvPicPr>
            <p:cNvPr id="30" name="Picture 21"/>
            <p:cNvPicPr>
              <a:picLocks noChangeAspect="1" noChangeArrowheads="1"/>
            </p:cNvPicPr>
            <p:nvPr/>
          </p:nvPicPr>
          <p:blipFill>
            <a:blip r:embed="rId11" cstate="print"/>
            <a:srcRect/>
            <a:stretch>
              <a:fillRect/>
            </a:stretch>
          </p:blipFill>
          <p:spPr bwMode="auto">
            <a:xfrm>
              <a:off x="3797892" y="4284712"/>
              <a:ext cx="844181" cy="633410"/>
            </a:xfrm>
            <a:prstGeom prst="rect">
              <a:avLst/>
            </a:prstGeom>
            <a:noFill/>
            <a:ln w="9525" algn="ctr">
              <a:noFill/>
              <a:miter lim="800000"/>
              <a:headEnd/>
              <a:tailEnd/>
            </a:ln>
          </p:spPr>
        </p:pic>
        <p:pic>
          <p:nvPicPr>
            <p:cNvPr id="31" name="Picture 2" descr="http://img0.imgtn.bdimg.com/it/u=3756256404,1116471616&amp;fm=21&amp;gp=0.jpg"/>
            <p:cNvPicPr>
              <a:picLocks noChangeAspect="1" noChangeArrowheads="1"/>
            </p:cNvPicPr>
            <p:nvPr/>
          </p:nvPicPr>
          <p:blipFill>
            <a:blip r:embed="rId12" cstate="print"/>
            <a:srcRect/>
            <a:stretch>
              <a:fillRect/>
            </a:stretch>
          </p:blipFill>
          <p:spPr bwMode="auto">
            <a:xfrm>
              <a:off x="1285946" y="1772816"/>
              <a:ext cx="1122838" cy="864096"/>
            </a:xfrm>
            <a:prstGeom prst="rect">
              <a:avLst/>
            </a:prstGeom>
            <a:noFill/>
          </p:spPr>
        </p:pic>
        <p:pic>
          <p:nvPicPr>
            <p:cNvPr id="32" name="Picture 5"/>
            <p:cNvPicPr>
              <a:picLocks noChangeAspect="1" noChangeArrowheads="1"/>
            </p:cNvPicPr>
            <p:nvPr/>
          </p:nvPicPr>
          <p:blipFill>
            <a:blip r:embed="rId13" cstate="print"/>
            <a:srcRect/>
            <a:stretch>
              <a:fillRect/>
            </a:stretch>
          </p:blipFill>
          <p:spPr bwMode="auto">
            <a:xfrm>
              <a:off x="2923407" y="1774523"/>
              <a:ext cx="1084949" cy="862387"/>
            </a:xfrm>
            <a:prstGeom prst="rect">
              <a:avLst/>
            </a:prstGeom>
            <a:noFill/>
            <a:ln w="9525">
              <a:noFill/>
              <a:miter lim="800000"/>
              <a:headEnd/>
              <a:tailEnd/>
            </a:ln>
          </p:spPr>
        </p:pic>
        <p:cxnSp>
          <p:nvCxnSpPr>
            <p:cNvPr id="33" name="直接箭头连接符 32"/>
            <p:cNvCxnSpPr/>
            <p:nvPr/>
          </p:nvCxnSpPr>
          <p:spPr>
            <a:xfrm flipV="1">
              <a:off x="1124345" y="2647950"/>
              <a:ext cx="494905" cy="869940"/>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5" idx="0"/>
              <a:endCxn id="28" idx="2"/>
            </p:cNvCxnSpPr>
            <p:nvPr/>
          </p:nvCxnSpPr>
          <p:spPr>
            <a:xfrm flipH="1" flipV="1">
              <a:off x="1794841" y="2636912"/>
              <a:ext cx="182907" cy="880978"/>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3076923" y="2636912"/>
              <a:ext cx="237817" cy="880978"/>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3609975" y="2676525"/>
              <a:ext cx="398381" cy="774169"/>
            </a:xfrm>
            <a:prstGeom prst="straightConnector1">
              <a:avLst/>
            </a:prstGeom>
            <a:ln w="38100">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93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安全上网</a:t>
            </a:r>
            <a:endParaRPr lang="en-US" dirty="0"/>
          </a:p>
        </p:txBody>
      </p:sp>
      <p:grpSp>
        <p:nvGrpSpPr>
          <p:cNvPr id="4" name="组合 3"/>
          <p:cNvGrpSpPr/>
          <p:nvPr/>
        </p:nvGrpSpPr>
        <p:grpSpPr>
          <a:xfrm>
            <a:off x="1415773" y="1664804"/>
            <a:ext cx="6540603" cy="4326633"/>
            <a:chOff x="479198" y="1321937"/>
            <a:chExt cx="6540603" cy="4434645"/>
          </a:xfrm>
        </p:grpSpPr>
        <p:pic>
          <p:nvPicPr>
            <p:cNvPr id="5" name="Picture 77" descr="云3"/>
            <p:cNvPicPr>
              <a:picLocks noChangeAspect="1" noChangeArrowheads="1"/>
            </p:cNvPicPr>
            <p:nvPr/>
          </p:nvPicPr>
          <p:blipFill>
            <a:blip r:embed="rId3" cstate="print"/>
            <a:srcRect/>
            <a:stretch>
              <a:fillRect/>
            </a:stretch>
          </p:blipFill>
          <p:spPr bwMode="auto">
            <a:xfrm>
              <a:off x="5063374" y="1321937"/>
              <a:ext cx="1956427" cy="1730663"/>
            </a:xfrm>
            <a:prstGeom prst="rect">
              <a:avLst/>
            </a:prstGeom>
            <a:noFill/>
          </p:spPr>
        </p:pic>
        <p:pic>
          <p:nvPicPr>
            <p:cNvPr id="6" name="Picture 146" descr="图片544"/>
            <p:cNvPicPr>
              <a:picLocks noChangeAspect="1" noChangeArrowheads="1"/>
            </p:cNvPicPr>
            <p:nvPr/>
          </p:nvPicPr>
          <p:blipFill>
            <a:blip r:embed="rId4" cstate="print"/>
            <a:srcRect/>
            <a:stretch>
              <a:fillRect/>
            </a:stretch>
          </p:blipFill>
          <p:spPr bwMode="auto">
            <a:xfrm>
              <a:off x="3416283" y="3973847"/>
              <a:ext cx="761968" cy="499912"/>
            </a:xfrm>
            <a:prstGeom prst="rect">
              <a:avLst/>
            </a:prstGeom>
            <a:noFill/>
            <a:ln w="9525">
              <a:noFill/>
              <a:miter lim="800000"/>
              <a:headEnd/>
              <a:tailEnd/>
            </a:ln>
          </p:spPr>
        </p:pic>
        <p:sp>
          <p:nvSpPr>
            <p:cNvPr id="7" name="TextBox 6"/>
            <p:cNvSpPr txBox="1"/>
            <p:nvPr/>
          </p:nvSpPr>
          <p:spPr>
            <a:xfrm>
              <a:off x="3146072" y="4460438"/>
              <a:ext cx="1462659" cy="441536"/>
            </a:xfrm>
            <a:prstGeom prst="rect">
              <a:avLst/>
            </a:prstGeom>
            <a:noFill/>
          </p:spPr>
          <p:txBody>
            <a:bodyPr wrap="square" lIns="117228" tIns="58613" rIns="117228" bIns="58613" rtlCol="0">
              <a:spAutoFit/>
            </a:bodyPr>
            <a:lstStyle/>
            <a:p>
              <a:pPr>
                <a:buClrTx/>
                <a:buFontTx/>
                <a:buNone/>
              </a:pPr>
              <a:r>
                <a:rPr lang="zh-CN" altLang="en-US" sz="2000" b="0" dirty="0" smtClean="0">
                  <a:solidFill>
                    <a:srgbClr val="000000"/>
                  </a:solidFill>
                  <a:latin typeface="+mn-lt"/>
                  <a:ea typeface="+mn-ea"/>
                </a:rPr>
                <a:t>安全网关</a:t>
              </a:r>
              <a:endParaRPr lang="zh-CN" altLang="en-US" sz="2000" b="0" dirty="0">
                <a:solidFill>
                  <a:srgbClr val="000000"/>
                </a:solidFill>
                <a:latin typeface="+mn-lt"/>
                <a:ea typeface="+mn-ea"/>
              </a:endParaRPr>
            </a:p>
          </p:txBody>
        </p:sp>
        <p:cxnSp>
          <p:nvCxnSpPr>
            <p:cNvPr id="8" name="直接连接符 7"/>
            <p:cNvCxnSpPr/>
            <p:nvPr/>
          </p:nvCxnSpPr>
          <p:spPr>
            <a:xfrm>
              <a:off x="2399910" y="3702967"/>
              <a:ext cx="1010055" cy="49824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149633" y="4262596"/>
              <a:ext cx="762808" cy="35858"/>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10" name="Rectangle 13"/>
            <p:cNvSpPr>
              <a:spLocks noChangeArrowheads="1"/>
            </p:cNvSpPr>
            <p:nvPr/>
          </p:nvSpPr>
          <p:spPr bwMode="auto">
            <a:xfrm>
              <a:off x="4912441" y="3370569"/>
              <a:ext cx="1692407" cy="2228176"/>
            </a:xfrm>
            <a:prstGeom prst="rect">
              <a:avLst/>
            </a:prstGeom>
            <a:noFill/>
            <a:ln w="25400">
              <a:solidFill>
                <a:srgbClr val="0033CC"/>
              </a:solidFill>
              <a:prstDash val="dashDot"/>
              <a:miter lim="800000"/>
              <a:headEnd/>
              <a:tailEnd/>
            </a:ln>
          </p:spPr>
          <p:txBody>
            <a:bodyPr wrap="none" lIns="106982" tIns="53492" rIns="106982" bIns="53492" anchor="ctr"/>
            <a:lstStyle/>
            <a:p>
              <a:pPr>
                <a:buClrTx/>
                <a:buFontTx/>
                <a:buNone/>
              </a:pPr>
              <a:endParaRPr lang="zh-CN" altLang="en-US" sz="1500" b="0" dirty="0">
                <a:solidFill>
                  <a:srgbClr val="000000"/>
                </a:solidFill>
                <a:latin typeface="+mn-lt"/>
                <a:ea typeface="+mn-ea"/>
              </a:endParaRPr>
            </a:p>
          </p:txBody>
        </p:sp>
        <p:pic>
          <p:nvPicPr>
            <p:cNvPr id="11" name="Picture 18"/>
            <p:cNvPicPr>
              <a:picLocks noChangeAspect="1" noChangeArrowheads="1"/>
            </p:cNvPicPr>
            <p:nvPr/>
          </p:nvPicPr>
          <p:blipFill>
            <a:blip r:embed="rId5" cstate="print"/>
            <a:srcRect/>
            <a:stretch>
              <a:fillRect/>
            </a:stretch>
          </p:blipFill>
          <p:spPr bwMode="auto">
            <a:xfrm>
              <a:off x="5052310" y="4374029"/>
              <a:ext cx="1367213" cy="193404"/>
            </a:xfrm>
            <a:prstGeom prst="rect">
              <a:avLst/>
            </a:prstGeom>
            <a:noFill/>
            <a:ln w="19050">
              <a:noFill/>
              <a:miter lim="800000"/>
              <a:headEnd/>
              <a:tailEnd/>
            </a:ln>
          </p:spPr>
        </p:pic>
        <p:pic>
          <p:nvPicPr>
            <p:cNvPr id="12" name="Picture 20"/>
            <p:cNvPicPr>
              <a:picLocks noChangeAspect="1" noChangeArrowheads="1"/>
            </p:cNvPicPr>
            <p:nvPr/>
          </p:nvPicPr>
          <p:blipFill>
            <a:blip r:embed="rId6" cstate="print"/>
            <a:srcRect/>
            <a:stretch>
              <a:fillRect/>
            </a:stretch>
          </p:blipFill>
          <p:spPr bwMode="auto">
            <a:xfrm>
              <a:off x="5062800" y="4699082"/>
              <a:ext cx="1370710" cy="193404"/>
            </a:xfrm>
            <a:prstGeom prst="rect">
              <a:avLst/>
            </a:prstGeom>
            <a:noFill/>
            <a:ln w="19050">
              <a:noFill/>
              <a:miter lim="800000"/>
              <a:headEnd/>
              <a:tailEnd/>
            </a:ln>
          </p:spPr>
        </p:pic>
        <p:pic>
          <p:nvPicPr>
            <p:cNvPr id="13" name="Picture 21"/>
            <p:cNvPicPr>
              <a:picLocks noChangeAspect="1" noChangeArrowheads="1"/>
            </p:cNvPicPr>
            <p:nvPr/>
          </p:nvPicPr>
          <p:blipFill>
            <a:blip r:embed="rId6" cstate="print"/>
            <a:srcRect/>
            <a:stretch>
              <a:fillRect/>
            </a:stretch>
          </p:blipFill>
          <p:spPr bwMode="auto">
            <a:xfrm>
              <a:off x="5062800" y="4953104"/>
              <a:ext cx="1370710" cy="193404"/>
            </a:xfrm>
            <a:prstGeom prst="rect">
              <a:avLst/>
            </a:prstGeom>
            <a:noFill/>
            <a:ln w="19050">
              <a:noFill/>
              <a:miter lim="800000"/>
              <a:headEnd/>
              <a:tailEnd/>
            </a:ln>
          </p:spPr>
        </p:pic>
        <p:pic>
          <p:nvPicPr>
            <p:cNvPr id="14" name="Picture 2" descr="IE"/>
            <p:cNvPicPr>
              <a:picLocks noChangeAspect="1" noChangeArrowheads="1"/>
            </p:cNvPicPr>
            <p:nvPr/>
          </p:nvPicPr>
          <p:blipFill>
            <a:blip r:embed="rId7" cstate="print"/>
            <a:srcRect l="17647" r="58824" b="10614"/>
            <a:stretch>
              <a:fillRect/>
            </a:stretch>
          </p:blipFill>
          <p:spPr bwMode="auto">
            <a:xfrm>
              <a:off x="5062800" y="3361813"/>
              <a:ext cx="657775" cy="804029"/>
            </a:xfrm>
            <a:prstGeom prst="rect">
              <a:avLst/>
            </a:prstGeom>
            <a:noFill/>
            <a:ln w="9525">
              <a:noFill/>
              <a:miter lim="800000"/>
              <a:headEnd/>
              <a:tailEnd/>
            </a:ln>
          </p:spPr>
        </p:pic>
        <p:cxnSp>
          <p:nvCxnSpPr>
            <p:cNvPr id="15" name="直接连接符 14"/>
            <p:cNvCxnSpPr/>
            <p:nvPr/>
          </p:nvCxnSpPr>
          <p:spPr>
            <a:xfrm flipV="1">
              <a:off x="5473052" y="2872602"/>
              <a:ext cx="340933" cy="46451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83403" y="5238125"/>
              <a:ext cx="2004507" cy="333814"/>
            </a:xfrm>
            <a:prstGeom prst="rect">
              <a:avLst/>
            </a:prstGeom>
            <a:noFill/>
          </p:spPr>
          <p:txBody>
            <a:bodyPr wrap="square" lIns="117228" tIns="58613" rIns="117228" bIns="58613" rtlCol="0">
              <a:spAutoFit/>
            </a:bodyPr>
            <a:lstStyle/>
            <a:p>
              <a:pPr>
                <a:buClrTx/>
                <a:buFontTx/>
                <a:buNone/>
              </a:pPr>
              <a:r>
                <a:rPr lang="zh-CN" altLang="en-US" sz="1400" b="0" dirty="0" smtClean="0">
                  <a:solidFill>
                    <a:srgbClr val="000000"/>
                  </a:solidFill>
                  <a:latin typeface="+mn-lt"/>
                  <a:ea typeface="+mn-ea"/>
                </a:rPr>
                <a:t>应用虚拟化服务器</a:t>
              </a:r>
              <a:endParaRPr lang="zh-CN" altLang="en-US" sz="1400" b="0" dirty="0">
                <a:solidFill>
                  <a:srgbClr val="000000"/>
                </a:solidFill>
                <a:latin typeface="+mn-lt"/>
                <a:ea typeface="+mn-ea"/>
              </a:endParaRPr>
            </a:p>
          </p:txBody>
        </p:sp>
        <p:sp>
          <p:nvSpPr>
            <p:cNvPr id="17" name="TextBox 16"/>
            <p:cNvSpPr txBox="1"/>
            <p:nvPr/>
          </p:nvSpPr>
          <p:spPr>
            <a:xfrm>
              <a:off x="5546673" y="2038654"/>
              <a:ext cx="1066052" cy="364592"/>
            </a:xfrm>
            <a:prstGeom prst="rect">
              <a:avLst/>
            </a:prstGeom>
            <a:noFill/>
          </p:spPr>
          <p:txBody>
            <a:bodyPr wrap="square" lIns="117228" tIns="58613" rIns="117228" bIns="58613" rtlCol="0">
              <a:spAutoFit/>
            </a:bodyPr>
            <a:lstStyle/>
            <a:p>
              <a:pPr>
                <a:buClrTx/>
                <a:buFontTx/>
                <a:buNone/>
              </a:pPr>
              <a:r>
                <a:rPr lang="en-US" altLang="zh-CN" sz="1600" b="0" dirty="0" smtClean="0">
                  <a:solidFill>
                    <a:srgbClr val="000000"/>
                  </a:solidFill>
                  <a:latin typeface="+mn-lt"/>
                  <a:ea typeface="+mn-ea"/>
                </a:rPr>
                <a:t>Internet</a:t>
              </a:r>
              <a:endParaRPr lang="zh-CN" altLang="en-US" sz="1600" b="0" dirty="0">
                <a:solidFill>
                  <a:srgbClr val="000000"/>
                </a:solidFill>
                <a:latin typeface="+mn-lt"/>
                <a:ea typeface="+mn-ea"/>
              </a:endParaRPr>
            </a:p>
          </p:txBody>
        </p:sp>
        <p:sp>
          <p:nvSpPr>
            <p:cNvPr id="18" name="TextBox 17"/>
            <p:cNvSpPr txBox="1"/>
            <p:nvPr/>
          </p:nvSpPr>
          <p:spPr>
            <a:xfrm>
              <a:off x="2894562" y="3596344"/>
              <a:ext cx="2098310"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FF0000"/>
                  </a:solidFill>
                  <a:latin typeface="+mn-lt"/>
                  <a:ea typeface="+mn-ea"/>
                </a:rPr>
                <a:t>HDP Over  SSL</a:t>
              </a:r>
              <a:endParaRPr lang="zh-CN" altLang="en-US" sz="1500" b="0" dirty="0">
                <a:solidFill>
                  <a:srgbClr val="FF0000"/>
                </a:solidFill>
                <a:latin typeface="+mn-lt"/>
                <a:ea typeface="+mn-ea"/>
              </a:endParaRPr>
            </a:p>
          </p:txBody>
        </p:sp>
        <p:pic>
          <p:nvPicPr>
            <p:cNvPr id="19" name="LCD Desktop" descr="monitor.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62145" y="4373899"/>
              <a:ext cx="1036274" cy="774439"/>
            </a:xfrm>
            <a:prstGeom prst="rect">
              <a:avLst/>
            </a:prstGeom>
            <a:effectLst>
              <a:innerShdw blurRad="114300">
                <a:prstClr val="black"/>
              </a:innerShdw>
            </a:effectLst>
          </p:spPr>
        </p:pic>
        <p:pic>
          <p:nvPicPr>
            <p:cNvPr id="2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68137" y="4533050"/>
              <a:ext cx="504123" cy="436702"/>
            </a:xfrm>
            <a:prstGeom prst="rect">
              <a:avLst/>
            </a:prstGeom>
            <a:noFill/>
            <a:ln w="9525">
              <a:noFill/>
              <a:miter lim="800000"/>
              <a:headEnd/>
              <a:tailEnd/>
            </a:ln>
          </p:spPr>
        </p:pic>
        <p:pic>
          <p:nvPicPr>
            <p:cNvPr id="21" name="Laptop"/>
            <p:cNvPicPr>
              <a:picLocks noChangeAspect="1" noChangeArrowheads="1"/>
            </p:cNvPicPr>
            <p:nvPr/>
          </p:nvPicPr>
          <p:blipFill>
            <a:blip r:embed="rId10" cstate="email">
              <a:clrChange>
                <a:clrFrom>
                  <a:srgbClr val="002054"/>
                </a:clrFrom>
                <a:clrTo>
                  <a:srgbClr val="002054">
                    <a:alpha val="0"/>
                  </a:srgbClr>
                </a:clrTo>
              </a:clrChange>
              <a:extLst>
                <a:ext uri="{28A0092B-C50C-407E-A947-70E740481C1C}">
                  <a14:useLocalDpi xmlns:a14="http://schemas.microsoft.com/office/drawing/2010/main"/>
                </a:ext>
              </a:extLst>
            </a:blip>
            <a:srcRect/>
            <a:stretch>
              <a:fillRect/>
            </a:stretch>
          </p:blipFill>
          <p:spPr bwMode="auto">
            <a:xfrm>
              <a:off x="1166111" y="4373899"/>
              <a:ext cx="1233800" cy="1382683"/>
            </a:xfrm>
            <a:prstGeom prst="rect">
              <a:avLst/>
            </a:prstGeom>
            <a:noFill/>
            <a:ln w="9525">
              <a:noFill/>
              <a:miter lim="800000"/>
              <a:headEnd/>
              <a:tailEnd/>
            </a:ln>
          </p:spPr>
        </p:pic>
        <p:cxnSp>
          <p:nvCxnSpPr>
            <p:cNvPr id="22" name="直接连接符 21"/>
            <p:cNvCxnSpPr>
              <a:stCxn id="30" idx="3"/>
              <a:endCxn id="6" idx="1"/>
            </p:cNvCxnSpPr>
            <p:nvPr/>
          </p:nvCxnSpPr>
          <p:spPr>
            <a:xfrm flipV="1">
              <a:off x="2309490" y="4223804"/>
              <a:ext cx="1106793" cy="566576"/>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pic>
          <p:nvPicPr>
            <p:cNvPr id="23" name="LCD Desktop" descr="monitor.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62145" y="2818528"/>
              <a:ext cx="1036274" cy="774439"/>
            </a:xfrm>
            <a:prstGeom prst="rect">
              <a:avLst/>
            </a:prstGeom>
            <a:effectLst>
              <a:innerShdw blurRad="114300">
                <a:prstClr val="black"/>
              </a:innerShdw>
            </a:effectLst>
          </p:spPr>
        </p:pic>
        <p:pic>
          <p:nvPicPr>
            <p:cNvPr id="24"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68137" y="2977677"/>
              <a:ext cx="504123" cy="436702"/>
            </a:xfrm>
            <a:prstGeom prst="rect">
              <a:avLst/>
            </a:prstGeom>
            <a:noFill/>
            <a:ln w="9525">
              <a:noFill/>
              <a:miter lim="800000"/>
              <a:headEnd/>
              <a:tailEnd/>
            </a:ln>
          </p:spPr>
        </p:pic>
        <p:pic>
          <p:nvPicPr>
            <p:cNvPr id="25" name="Laptop"/>
            <p:cNvPicPr>
              <a:picLocks noChangeAspect="1" noChangeArrowheads="1"/>
            </p:cNvPicPr>
            <p:nvPr/>
          </p:nvPicPr>
          <p:blipFill>
            <a:blip r:embed="rId10" cstate="email">
              <a:clrChange>
                <a:clrFrom>
                  <a:srgbClr val="002054"/>
                </a:clrFrom>
                <a:clrTo>
                  <a:srgbClr val="002054">
                    <a:alpha val="0"/>
                  </a:srgbClr>
                </a:clrTo>
              </a:clrChange>
              <a:extLst>
                <a:ext uri="{28A0092B-C50C-407E-A947-70E740481C1C}">
                  <a14:useLocalDpi xmlns:a14="http://schemas.microsoft.com/office/drawing/2010/main"/>
                </a:ext>
              </a:extLst>
            </a:blip>
            <a:srcRect/>
            <a:stretch>
              <a:fillRect/>
            </a:stretch>
          </p:blipFill>
          <p:spPr bwMode="auto">
            <a:xfrm>
              <a:off x="1166111" y="2818528"/>
              <a:ext cx="1233800" cy="1382683"/>
            </a:xfrm>
            <a:prstGeom prst="rect">
              <a:avLst/>
            </a:prstGeom>
            <a:noFill/>
            <a:ln w="9525">
              <a:noFill/>
              <a:miter lim="800000"/>
              <a:headEnd/>
              <a:tailEnd/>
            </a:ln>
          </p:spPr>
        </p:pic>
        <p:pic>
          <p:nvPicPr>
            <p:cNvPr id="26" name="Picture 84" descr="图形4-1"/>
            <p:cNvPicPr>
              <a:picLocks noChangeAspect="1" noChangeArrowheads="1"/>
            </p:cNvPicPr>
            <p:nvPr/>
          </p:nvPicPr>
          <p:blipFill>
            <a:blip r:embed="rId11" cstate="print"/>
            <a:srcRect/>
            <a:stretch>
              <a:fillRect/>
            </a:stretch>
          </p:blipFill>
          <p:spPr bwMode="auto">
            <a:xfrm>
              <a:off x="479198" y="1436103"/>
              <a:ext cx="2628695" cy="1209734"/>
            </a:xfrm>
            <a:prstGeom prst="rect">
              <a:avLst/>
            </a:prstGeom>
            <a:noFill/>
            <a:ln w="9525">
              <a:noFill/>
              <a:miter lim="800000"/>
              <a:headEnd/>
              <a:tailEnd/>
            </a:ln>
          </p:spPr>
        </p:pic>
        <p:sp>
          <p:nvSpPr>
            <p:cNvPr id="27" name="TextBox 26"/>
            <p:cNvSpPr txBox="1"/>
            <p:nvPr/>
          </p:nvSpPr>
          <p:spPr>
            <a:xfrm>
              <a:off x="515202" y="1842983"/>
              <a:ext cx="2426597" cy="364592"/>
            </a:xfrm>
            <a:prstGeom prst="rect">
              <a:avLst/>
            </a:prstGeom>
            <a:noFill/>
          </p:spPr>
          <p:txBody>
            <a:bodyPr wrap="square" lIns="117228" tIns="58613" rIns="117228" bIns="58613" rtlCol="0">
              <a:spAutoFit/>
            </a:bodyPr>
            <a:lstStyle/>
            <a:p>
              <a:pPr algn="ctr">
                <a:buClrTx/>
                <a:buFontTx/>
                <a:buNone/>
              </a:pPr>
              <a:r>
                <a:rPr lang="zh-CN" altLang="en-US" sz="1600" b="0" dirty="0" smtClean="0">
                  <a:solidFill>
                    <a:srgbClr val="000000"/>
                  </a:solidFill>
                  <a:latin typeface="+mn-lt"/>
                  <a:ea typeface="+mn-ea"/>
                </a:rPr>
                <a:t>企业内部安全办公网</a:t>
              </a:r>
              <a:endParaRPr lang="zh-CN" altLang="en-US" sz="1600" b="0" dirty="0">
                <a:solidFill>
                  <a:srgbClr val="000000"/>
                </a:solidFill>
                <a:latin typeface="+mn-lt"/>
                <a:ea typeface="+mn-ea"/>
              </a:endParaRPr>
            </a:p>
          </p:txBody>
        </p:sp>
        <p:pic>
          <p:nvPicPr>
            <p:cNvPr id="28" name="Picture 2" descr="http://img2.imgtn.bdimg.com/it/u=2320187307,3171688695&amp;fm=21&amp;gp=0.jpg"/>
            <p:cNvPicPr>
              <a:picLocks noChangeAspect="1" noChangeArrowheads="1"/>
            </p:cNvPicPr>
            <p:nvPr/>
          </p:nvPicPr>
          <p:blipFill>
            <a:blip r:embed="rId12" cstate="print"/>
            <a:srcRect/>
            <a:stretch>
              <a:fillRect/>
            </a:stretch>
          </p:blipFill>
          <p:spPr bwMode="auto">
            <a:xfrm>
              <a:off x="5857194" y="3509933"/>
              <a:ext cx="601229" cy="515206"/>
            </a:xfrm>
            <a:prstGeom prst="rect">
              <a:avLst/>
            </a:prstGeom>
            <a:noFill/>
          </p:spPr>
        </p:pic>
        <p:pic>
          <p:nvPicPr>
            <p:cNvPr id="29" name="Picture 2"/>
            <p:cNvPicPr>
              <a:picLocks noChangeAspect="1" noChangeArrowheads="1"/>
            </p:cNvPicPr>
            <p:nvPr/>
          </p:nvPicPr>
          <p:blipFill>
            <a:blip r:embed="rId13" cstate="print"/>
            <a:srcRect/>
            <a:stretch>
              <a:fillRect/>
            </a:stretch>
          </p:blipFill>
          <p:spPr bwMode="auto">
            <a:xfrm>
              <a:off x="1343311" y="2946445"/>
              <a:ext cx="955107" cy="537108"/>
            </a:xfrm>
            <a:prstGeom prst="rect">
              <a:avLst/>
            </a:prstGeom>
            <a:noFill/>
            <a:ln w="9525">
              <a:noFill/>
              <a:miter lim="800000"/>
              <a:headEnd/>
              <a:tailEnd/>
            </a:ln>
          </p:spPr>
        </p:pic>
        <p:pic>
          <p:nvPicPr>
            <p:cNvPr id="30" name="Picture 2"/>
            <p:cNvPicPr>
              <a:picLocks noChangeAspect="1" noChangeArrowheads="1"/>
            </p:cNvPicPr>
            <p:nvPr/>
          </p:nvPicPr>
          <p:blipFill>
            <a:blip r:embed="rId13" cstate="print"/>
            <a:srcRect/>
            <a:stretch>
              <a:fillRect/>
            </a:stretch>
          </p:blipFill>
          <p:spPr bwMode="auto">
            <a:xfrm>
              <a:off x="1354382" y="4521824"/>
              <a:ext cx="955107" cy="537108"/>
            </a:xfrm>
            <a:prstGeom prst="rect">
              <a:avLst/>
            </a:prstGeom>
            <a:noFill/>
            <a:ln w="9525">
              <a:noFill/>
              <a:miter lim="800000"/>
              <a:headEnd/>
              <a:tailEnd/>
            </a:ln>
          </p:spPr>
        </p:pic>
      </p:grpSp>
    </p:spTree>
    <p:extLst>
      <p:ext uri="{BB962C8B-B14F-4D97-AF65-F5344CB8AC3E}">
        <p14:creationId xmlns:p14="http://schemas.microsoft.com/office/powerpoint/2010/main" val="279763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移动办公场景</a:t>
            </a:r>
            <a:endParaRPr lang="en-US" dirty="0"/>
          </a:p>
        </p:txBody>
      </p:sp>
      <p:pic>
        <p:nvPicPr>
          <p:cNvPr id="5" name="Picture 77" descr="云3"/>
          <p:cNvPicPr>
            <a:picLocks noChangeAspect="1" noChangeArrowheads="1"/>
          </p:cNvPicPr>
          <p:nvPr/>
        </p:nvPicPr>
        <p:blipFill>
          <a:blip r:embed="rId3" cstate="print"/>
          <a:srcRect/>
          <a:stretch>
            <a:fillRect/>
          </a:stretch>
        </p:blipFill>
        <p:spPr bwMode="auto">
          <a:xfrm>
            <a:off x="6247952" y="2559309"/>
            <a:ext cx="2248484" cy="2554367"/>
          </a:xfrm>
          <a:prstGeom prst="rect">
            <a:avLst/>
          </a:prstGeom>
          <a:noFill/>
        </p:spPr>
      </p:pic>
      <p:pic>
        <p:nvPicPr>
          <p:cNvPr id="6" name="Picture 146" descr="图片544"/>
          <p:cNvPicPr>
            <a:picLocks noChangeAspect="1" noChangeArrowheads="1"/>
          </p:cNvPicPr>
          <p:nvPr/>
        </p:nvPicPr>
        <p:blipFill>
          <a:blip r:embed="rId4" cstate="print"/>
          <a:srcRect/>
          <a:stretch>
            <a:fillRect/>
          </a:stretch>
        </p:blipFill>
        <p:spPr bwMode="auto">
          <a:xfrm>
            <a:off x="3300429" y="3383060"/>
            <a:ext cx="761968" cy="499912"/>
          </a:xfrm>
          <a:prstGeom prst="rect">
            <a:avLst/>
          </a:prstGeom>
          <a:noFill/>
          <a:ln w="9525">
            <a:noFill/>
            <a:miter lim="800000"/>
            <a:headEnd/>
            <a:tailEnd/>
          </a:ln>
        </p:spPr>
      </p:pic>
      <p:sp>
        <p:nvSpPr>
          <p:cNvPr id="7" name="TextBox 6"/>
          <p:cNvSpPr txBox="1"/>
          <p:nvPr/>
        </p:nvSpPr>
        <p:spPr>
          <a:xfrm>
            <a:off x="3013243" y="3882970"/>
            <a:ext cx="2098310" cy="441536"/>
          </a:xfrm>
          <a:prstGeom prst="rect">
            <a:avLst/>
          </a:prstGeom>
          <a:noFill/>
        </p:spPr>
        <p:txBody>
          <a:bodyPr wrap="square" lIns="117228" tIns="58613" rIns="117228" bIns="58613" rtlCol="0">
            <a:spAutoFit/>
          </a:bodyPr>
          <a:lstStyle/>
          <a:p>
            <a:pPr>
              <a:buClrTx/>
              <a:buFontTx/>
              <a:buNone/>
            </a:pPr>
            <a:r>
              <a:rPr lang="zh-CN" altLang="en-US" sz="2100" b="0" dirty="0" smtClean="0">
                <a:solidFill>
                  <a:srgbClr val="000000"/>
                </a:solidFill>
                <a:latin typeface="+mn-lt"/>
                <a:ea typeface="+mn-ea"/>
              </a:rPr>
              <a:t>安全网关</a:t>
            </a:r>
            <a:endParaRPr lang="zh-CN" altLang="en-US" sz="2100" b="0" dirty="0">
              <a:solidFill>
                <a:srgbClr val="000000"/>
              </a:solidFill>
              <a:latin typeface="+mn-lt"/>
              <a:ea typeface="+mn-ea"/>
            </a:endParaRPr>
          </a:p>
        </p:txBody>
      </p:sp>
      <p:cxnSp>
        <p:nvCxnSpPr>
          <p:cNvPr id="8" name="直接连接符 7"/>
          <p:cNvCxnSpPr/>
          <p:nvPr/>
        </p:nvCxnSpPr>
        <p:spPr>
          <a:xfrm>
            <a:off x="1979640" y="2387859"/>
            <a:ext cx="1314472" cy="1222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1"/>
          </p:cNvCxnSpPr>
          <p:nvPr/>
        </p:nvCxnSpPr>
        <p:spPr>
          <a:xfrm flipV="1">
            <a:off x="2030453" y="3633015"/>
            <a:ext cx="1269976" cy="15209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033778" y="3668019"/>
            <a:ext cx="321380" cy="37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3"/>
          <p:cNvSpPr>
            <a:spLocks noChangeArrowheads="1"/>
          </p:cNvSpPr>
          <p:nvPr/>
        </p:nvSpPr>
        <p:spPr bwMode="auto">
          <a:xfrm>
            <a:off x="4331096" y="1968640"/>
            <a:ext cx="1611977" cy="3103056"/>
          </a:xfrm>
          <a:prstGeom prst="rect">
            <a:avLst/>
          </a:prstGeom>
          <a:noFill/>
          <a:ln w="25400">
            <a:solidFill>
              <a:srgbClr val="0033CC"/>
            </a:solidFill>
            <a:prstDash val="dashDot"/>
            <a:miter lim="800000"/>
            <a:headEnd/>
            <a:tailEnd/>
          </a:ln>
        </p:spPr>
        <p:txBody>
          <a:bodyPr wrap="none" lIns="106982" tIns="53492" rIns="106982" bIns="53492" anchor="ctr"/>
          <a:lstStyle/>
          <a:p>
            <a:pPr>
              <a:buClrTx/>
              <a:buFontTx/>
              <a:buNone/>
            </a:pPr>
            <a:endParaRPr lang="zh-CN" altLang="en-US" sz="1500" b="0" dirty="0">
              <a:solidFill>
                <a:srgbClr val="000000"/>
              </a:solidFill>
              <a:latin typeface="+mn-lt"/>
              <a:ea typeface="+mn-ea"/>
            </a:endParaRPr>
          </a:p>
        </p:txBody>
      </p:sp>
      <p:pic>
        <p:nvPicPr>
          <p:cNvPr id="12" name="Picture 18"/>
          <p:cNvPicPr>
            <a:picLocks noChangeAspect="1" noChangeArrowheads="1"/>
          </p:cNvPicPr>
          <p:nvPr/>
        </p:nvPicPr>
        <p:blipFill>
          <a:blip r:embed="rId5" cstate="print"/>
          <a:srcRect/>
          <a:stretch>
            <a:fillRect/>
          </a:stretch>
        </p:blipFill>
        <p:spPr bwMode="auto">
          <a:xfrm>
            <a:off x="4452671" y="3696832"/>
            <a:ext cx="1367213" cy="193404"/>
          </a:xfrm>
          <a:prstGeom prst="rect">
            <a:avLst/>
          </a:prstGeom>
          <a:noFill/>
          <a:ln w="19050">
            <a:noFill/>
            <a:miter lim="800000"/>
            <a:headEnd/>
            <a:tailEnd/>
          </a:ln>
        </p:spPr>
      </p:pic>
      <p:pic>
        <p:nvPicPr>
          <p:cNvPr id="13" name="Picture 20"/>
          <p:cNvPicPr>
            <a:picLocks noChangeAspect="1" noChangeArrowheads="1"/>
          </p:cNvPicPr>
          <p:nvPr/>
        </p:nvPicPr>
        <p:blipFill>
          <a:blip r:embed="rId6" cstate="print"/>
          <a:srcRect/>
          <a:stretch>
            <a:fillRect/>
          </a:stretch>
        </p:blipFill>
        <p:spPr bwMode="auto">
          <a:xfrm>
            <a:off x="4463160" y="4042471"/>
            <a:ext cx="1370710" cy="193404"/>
          </a:xfrm>
          <a:prstGeom prst="rect">
            <a:avLst/>
          </a:prstGeom>
          <a:noFill/>
          <a:ln w="19050">
            <a:noFill/>
            <a:miter lim="800000"/>
            <a:headEnd/>
            <a:tailEnd/>
          </a:ln>
        </p:spPr>
      </p:pic>
      <p:pic>
        <p:nvPicPr>
          <p:cNvPr id="14" name="Picture 21"/>
          <p:cNvPicPr>
            <a:picLocks noChangeAspect="1" noChangeArrowheads="1"/>
          </p:cNvPicPr>
          <p:nvPr/>
        </p:nvPicPr>
        <p:blipFill>
          <a:blip r:embed="rId6" cstate="print"/>
          <a:srcRect/>
          <a:stretch>
            <a:fillRect/>
          </a:stretch>
        </p:blipFill>
        <p:spPr bwMode="auto">
          <a:xfrm>
            <a:off x="4463160" y="4362317"/>
            <a:ext cx="1370710" cy="193404"/>
          </a:xfrm>
          <a:prstGeom prst="rect">
            <a:avLst/>
          </a:prstGeom>
          <a:noFill/>
          <a:ln w="19050">
            <a:noFill/>
            <a:miter lim="800000"/>
            <a:headEnd/>
            <a:tailEnd/>
          </a:ln>
        </p:spPr>
      </p:pic>
      <p:pic>
        <p:nvPicPr>
          <p:cNvPr id="15" name="Picture 2" descr="IE"/>
          <p:cNvPicPr>
            <a:picLocks noChangeAspect="1" noChangeArrowheads="1"/>
          </p:cNvPicPr>
          <p:nvPr/>
        </p:nvPicPr>
        <p:blipFill>
          <a:blip r:embed="rId7" cstate="print"/>
          <a:srcRect l="17647" r="58824" b="10614"/>
          <a:stretch>
            <a:fillRect/>
          </a:stretch>
        </p:blipFill>
        <p:spPr bwMode="auto">
          <a:xfrm>
            <a:off x="4562392" y="2330710"/>
            <a:ext cx="481400" cy="588437"/>
          </a:xfrm>
          <a:prstGeom prst="rect">
            <a:avLst/>
          </a:prstGeom>
          <a:noFill/>
          <a:ln w="9525">
            <a:noFill/>
            <a:miter lim="800000"/>
            <a:headEnd/>
            <a:tailEnd/>
          </a:ln>
        </p:spPr>
      </p:pic>
      <p:pic>
        <p:nvPicPr>
          <p:cNvPr id="16" name="Picture 36" descr="1ptrans"/>
          <p:cNvPicPr>
            <a:picLocks noChangeAspect="1" noChangeArrowheads="1"/>
          </p:cNvPicPr>
          <p:nvPr/>
        </p:nvPicPr>
        <p:blipFill>
          <a:blip r:embed="rId8" cstate="print"/>
          <a:srcRect r="39131" b="-29033"/>
          <a:stretch>
            <a:fillRect/>
          </a:stretch>
        </p:blipFill>
        <p:spPr bwMode="auto">
          <a:xfrm>
            <a:off x="4556802" y="3005556"/>
            <a:ext cx="1172637" cy="540314"/>
          </a:xfrm>
          <a:prstGeom prst="rect">
            <a:avLst/>
          </a:prstGeom>
          <a:noFill/>
          <a:ln w="9525">
            <a:noFill/>
            <a:miter lim="800000"/>
            <a:headEnd/>
            <a:tailEnd/>
          </a:ln>
        </p:spPr>
      </p:pic>
      <p:cxnSp>
        <p:nvCxnSpPr>
          <p:cNvPr id="17" name="直接连接符 16"/>
          <p:cNvCxnSpPr/>
          <p:nvPr/>
        </p:nvCxnSpPr>
        <p:spPr>
          <a:xfrm>
            <a:off x="5930370" y="3679449"/>
            <a:ext cx="4192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59138" y="4660579"/>
            <a:ext cx="1871015" cy="349203"/>
          </a:xfrm>
          <a:prstGeom prst="rect">
            <a:avLst/>
          </a:prstGeom>
          <a:noFill/>
        </p:spPr>
        <p:txBody>
          <a:bodyPr wrap="square" lIns="117228" tIns="58613" rIns="117228" bIns="58613" rtlCol="0">
            <a:spAutoFit/>
          </a:bodyPr>
          <a:lstStyle/>
          <a:p>
            <a:pPr>
              <a:buClrTx/>
              <a:buFontTx/>
              <a:buNone/>
            </a:pPr>
            <a:r>
              <a:rPr lang="zh-CN" altLang="en-US" sz="1500" b="0" dirty="0" smtClean="0">
                <a:solidFill>
                  <a:srgbClr val="000000"/>
                </a:solidFill>
                <a:latin typeface="+mn-lt"/>
                <a:ea typeface="+mn-ea"/>
              </a:rPr>
              <a:t>应用发布服务器</a:t>
            </a:r>
            <a:endParaRPr lang="zh-CN" altLang="en-US" sz="1500" b="0" dirty="0">
              <a:solidFill>
                <a:srgbClr val="000000"/>
              </a:solidFill>
              <a:latin typeface="+mn-lt"/>
              <a:ea typeface="+mn-ea"/>
            </a:endParaRPr>
          </a:p>
        </p:txBody>
      </p:sp>
      <p:pic>
        <p:nvPicPr>
          <p:cNvPr id="19" name="图片 18" descr="outlook2007.png"/>
          <p:cNvPicPr>
            <a:picLocks noChangeAspect="1"/>
          </p:cNvPicPr>
          <p:nvPr/>
        </p:nvPicPr>
        <p:blipFill>
          <a:blip r:embed="rId9" cstate="print"/>
          <a:stretch>
            <a:fillRect/>
          </a:stretch>
        </p:blipFill>
        <p:spPr>
          <a:xfrm>
            <a:off x="5164483" y="2376429"/>
            <a:ext cx="541824" cy="487514"/>
          </a:xfrm>
          <a:prstGeom prst="rect">
            <a:avLst/>
          </a:prstGeom>
        </p:spPr>
      </p:pic>
      <p:sp>
        <p:nvSpPr>
          <p:cNvPr id="20" name="TextBox 19"/>
          <p:cNvSpPr txBox="1"/>
          <p:nvPr/>
        </p:nvSpPr>
        <p:spPr>
          <a:xfrm>
            <a:off x="6510558" y="3417699"/>
            <a:ext cx="769808"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000000"/>
                </a:solidFill>
                <a:latin typeface="+mn-lt"/>
                <a:ea typeface="+mn-ea"/>
              </a:rPr>
              <a:t>WEB</a:t>
            </a:r>
            <a:endParaRPr lang="zh-CN" altLang="en-US" sz="1500" b="0" dirty="0">
              <a:solidFill>
                <a:srgbClr val="000000"/>
              </a:solidFill>
              <a:latin typeface="+mn-lt"/>
              <a:ea typeface="+mn-ea"/>
            </a:endParaRPr>
          </a:p>
        </p:txBody>
      </p:sp>
      <p:pic>
        <p:nvPicPr>
          <p:cNvPr id="21" name="Picture 2024" descr="图片249"/>
          <p:cNvPicPr>
            <a:picLocks noChangeAspect="1" noChangeArrowheads="1"/>
          </p:cNvPicPr>
          <p:nvPr/>
        </p:nvPicPr>
        <p:blipFill>
          <a:blip r:embed="rId10" cstate="print"/>
          <a:srcRect/>
          <a:stretch>
            <a:fillRect/>
          </a:stretch>
        </p:blipFill>
        <p:spPr bwMode="auto">
          <a:xfrm>
            <a:off x="7381964" y="2754739"/>
            <a:ext cx="390384" cy="711618"/>
          </a:xfrm>
          <a:prstGeom prst="rect">
            <a:avLst/>
          </a:prstGeom>
          <a:noFill/>
        </p:spPr>
      </p:pic>
      <p:pic>
        <p:nvPicPr>
          <p:cNvPr id="22" name="Picture 2025" descr="图片250"/>
          <p:cNvPicPr>
            <a:picLocks noChangeAspect="1" noChangeArrowheads="1"/>
          </p:cNvPicPr>
          <p:nvPr/>
        </p:nvPicPr>
        <p:blipFill>
          <a:blip r:embed="rId11" cstate="print"/>
          <a:srcRect/>
          <a:stretch>
            <a:fillRect/>
          </a:stretch>
        </p:blipFill>
        <p:spPr bwMode="auto">
          <a:xfrm>
            <a:off x="6621817" y="2767337"/>
            <a:ext cx="501417" cy="678438"/>
          </a:xfrm>
          <a:prstGeom prst="rect">
            <a:avLst/>
          </a:prstGeom>
          <a:noFill/>
        </p:spPr>
      </p:pic>
      <p:pic>
        <p:nvPicPr>
          <p:cNvPr id="23" name="Picture 2026" descr="图片251"/>
          <p:cNvPicPr>
            <a:picLocks noChangeAspect="1" noChangeArrowheads="1"/>
          </p:cNvPicPr>
          <p:nvPr/>
        </p:nvPicPr>
        <p:blipFill>
          <a:blip r:embed="rId12" cstate="print"/>
          <a:srcRect/>
          <a:stretch>
            <a:fillRect/>
          </a:stretch>
        </p:blipFill>
        <p:spPr bwMode="auto">
          <a:xfrm>
            <a:off x="6616349" y="3730650"/>
            <a:ext cx="482095" cy="755605"/>
          </a:xfrm>
          <a:prstGeom prst="rect">
            <a:avLst/>
          </a:prstGeom>
          <a:noFill/>
        </p:spPr>
      </p:pic>
      <p:pic>
        <p:nvPicPr>
          <p:cNvPr id="24" name="Picture 2023" descr="图片248"/>
          <p:cNvPicPr>
            <a:picLocks noChangeAspect="1" noChangeArrowheads="1"/>
          </p:cNvPicPr>
          <p:nvPr/>
        </p:nvPicPr>
        <p:blipFill>
          <a:blip r:embed="rId13" cstate="print"/>
          <a:srcRect/>
          <a:stretch>
            <a:fillRect/>
          </a:stretch>
        </p:blipFill>
        <p:spPr bwMode="auto">
          <a:xfrm>
            <a:off x="7331149" y="3788585"/>
            <a:ext cx="453902" cy="690468"/>
          </a:xfrm>
          <a:prstGeom prst="rect">
            <a:avLst/>
          </a:prstGeom>
          <a:noFill/>
        </p:spPr>
      </p:pic>
      <p:sp>
        <p:nvSpPr>
          <p:cNvPr id="25" name="TextBox 24"/>
          <p:cNvSpPr txBox="1"/>
          <p:nvPr/>
        </p:nvSpPr>
        <p:spPr>
          <a:xfrm>
            <a:off x="7158894" y="3412067"/>
            <a:ext cx="1312136"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000000"/>
                </a:solidFill>
                <a:latin typeface="+mn-lt"/>
                <a:ea typeface="+mn-ea"/>
              </a:rPr>
              <a:t>Exchange</a:t>
            </a:r>
            <a:endParaRPr lang="zh-CN" altLang="en-US" sz="1500" b="0" dirty="0">
              <a:solidFill>
                <a:srgbClr val="000000"/>
              </a:solidFill>
              <a:latin typeface="+mn-lt"/>
              <a:ea typeface="+mn-ea"/>
            </a:endParaRPr>
          </a:p>
        </p:txBody>
      </p:sp>
      <p:sp>
        <p:nvSpPr>
          <p:cNvPr id="26" name="TextBox 25"/>
          <p:cNvSpPr txBox="1"/>
          <p:nvPr/>
        </p:nvSpPr>
        <p:spPr>
          <a:xfrm>
            <a:off x="6658391" y="4418598"/>
            <a:ext cx="728228"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000000"/>
                </a:solidFill>
                <a:latin typeface="+mn-lt"/>
                <a:ea typeface="+mn-ea"/>
              </a:rPr>
              <a:t>CRM</a:t>
            </a:r>
            <a:endParaRPr lang="zh-CN" altLang="en-US" sz="1500" b="0" dirty="0">
              <a:solidFill>
                <a:srgbClr val="000000"/>
              </a:solidFill>
              <a:latin typeface="+mn-lt"/>
              <a:ea typeface="+mn-ea"/>
            </a:endParaRPr>
          </a:p>
        </p:txBody>
      </p:sp>
      <p:sp>
        <p:nvSpPr>
          <p:cNvPr id="27" name="TextBox 26"/>
          <p:cNvSpPr txBox="1"/>
          <p:nvPr/>
        </p:nvSpPr>
        <p:spPr>
          <a:xfrm>
            <a:off x="7381964" y="4447161"/>
            <a:ext cx="646539"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000000"/>
                </a:solidFill>
                <a:latin typeface="+mn-lt"/>
                <a:ea typeface="+mn-ea"/>
              </a:rPr>
              <a:t>ERP</a:t>
            </a:r>
            <a:endParaRPr lang="zh-CN" altLang="en-US" sz="1500" b="0" dirty="0">
              <a:solidFill>
                <a:srgbClr val="000000"/>
              </a:solidFill>
              <a:latin typeface="+mn-lt"/>
              <a:ea typeface="+mn-ea"/>
            </a:endParaRPr>
          </a:p>
        </p:txBody>
      </p:sp>
      <p:pic>
        <p:nvPicPr>
          <p:cNvPr id="28" name="Picture 3" descr="U1696P328T23D3418F535DT20100128051538">
            <a:hlinkClick r:id="rId14"/>
          </p:cNvPr>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125541" y="1808620"/>
            <a:ext cx="960357" cy="726691"/>
          </a:xfrm>
          <a:prstGeom prst="rect">
            <a:avLst/>
          </a:prstGeom>
          <a:noFill/>
          <a:ln w="9525">
            <a:noFill/>
            <a:miter lim="800000"/>
            <a:headEnd/>
            <a:tailEnd/>
          </a:ln>
        </p:spPr>
      </p:pic>
      <p:grpSp>
        <p:nvGrpSpPr>
          <p:cNvPr id="29" name="Group 46"/>
          <p:cNvGrpSpPr>
            <a:grpSpLocks/>
          </p:cNvGrpSpPr>
          <p:nvPr/>
        </p:nvGrpSpPr>
        <p:grpSpPr bwMode="auto">
          <a:xfrm>
            <a:off x="1323061" y="1877694"/>
            <a:ext cx="570767" cy="650723"/>
            <a:chOff x="6400799" y="4477423"/>
            <a:chExt cx="2192867" cy="1246531"/>
          </a:xfrm>
        </p:grpSpPr>
        <p:pic>
          <p:nvPicPr>
            <p:cNvPr id="30" name="Picture 47"/>
            <p:cNvPicPr>
              <a:picLocks noChangeAspect="1" noChangeArrowheads="1"/>
            </p:cNvPicPr>
            <p:nvPr/>
          </p:nvPicPr>
          <p:blipFill>
            <a:blip r:embed="rId16" cstate="print"/>
            <a:srcRect/>
            <a:stretch>
              <a:fillRect/>
            </a:stretch>
          </p:blipFill>
          <p:spPr bwMode="auto">
            <a:xfrm>
              <a:off x="6400799" y="4477423"/>
              <a:ext cx="2192867" cy="1246531"/>
            </a:xfrm>
            <a:prstGeom prst="rect">
              <a:avLst/>
            </a:prstGeom>
            <a:noFill/>
            <a:ln w="9525">
              <a:noFill/>
              <a:miter lim="800000"/>
              <a:headEnd/>
              <a:tailEnd/>
            </a:ln>
          </p:spPr>
        </p:pic>
        <p:pic>
          <p:nvPicPr>
            <p:cNvPr id="31" name="Picture 4" descr="microsoft-excel-training.jpg"/>
            <p:cNvPicPr>
              <a:picLocks noChangeAspect="1" noChangeArrowheads="1"/>
            </p:cNvPicPr>
            <p:nvPr/>
          </p:nvPicPr>
          <p:blipFill>
            <a:blip r:embed="rId17" cstate="print"/>
            <a:srcRect/>
            <a:stretch>
              <a:fillRect/>
            </a:stretch>
          </p:blipFill>
          <p:spPr bwMode="auto">
            <a:xfrm>
              <a:off x="7242161" y="4860296"/>
              <a:ext cx="869964" cy="657910"/>
            </a:xfrm>
            <a:prstGeom prst="rect">
              <a:avLst/>
            </a:prstGeom>
            <a:noFill/>
            <a:ln w="9525">
              <a:noFill/>
              <a:miter lim="800000"/>
              <a:headEnd/>
              <a:tailEnd/>
            </a:ln>
          </p:spPr>
        </p:pic>
      </p:grpSp>
      <p:pic>
        <p:nvPicPr>
          <p:cNvPr id="32" name="Picture 2" descr="IE"/>
          <p:cNvPicPr>
            <a:picLocks noChangeAspect="1" noChangeArrowheads="1"/>
          </p:cNvPicPr>
          <p:nvPr/>
        </p:nvPicPr>
        <p:blipFill>
          <a:blip r:embed="rId7" cstate="print"/>
          <a:srcRect l="17647" r="58824" b="10614"/>
          <a:stretch>
            <a:fillRect/>
          </a:stretch>
        </p:blipFill>
        <p:spPr bwMode="auto">
          <a:xfrm>
            <a:off x="2015271" y="5133074"/>
            <a:ext cx="370877" cy="453340"/>
          </a:xfrm>
          <a:prstGeom prst="rect">
            <a:avLst/>
          </a:prstGeom>
          <a:noFill/>
          <a:ln w="9525">
            <a:noFill/>
            <a:miter lim="800000"/>
            <a:headEnd/>
            <a:tailEnd/>
          </a:ln>
        </p:spPr>
      </p:pic>
      <p:pic>
        <p:nvPicPr>
          <p:cNvPr id="33" name="图片 32" descr="outlook2007.png"/>
          <p:cNvPicPr>
            <a:picLocks noChangeAspect="1"/>
          </p:cNvPicPr>
          <p:nvPr/>
        </p:nvPicPr>
        <p:blipFill>
          <a:blip r:embed="rId18" cstate="print"/>
          <a:stretch>
            <a:fillRect/>
          </a:stretch>
        </p:blipFill>
        <p:spPr>
          <a:xfrm>
            <a:off x="1797791" y="1898769"/>
            <a:ext cx="353025" cy="317640"/>
          </a:xfrm>
          <a:prstGeom prst="rect">
            <a:avLst/>
          </a:prstGeom>
        </p:spPr>
      </p:pic>
      <p:sp>
        <p:nvSpPr>
          <p:cNvPr id="34" name="TextBox 33"/>
          <p:cNvSpPr txBox="1"/>
          <p:nvPr/>
        </p:nvSpPr>
        <p:spPr>
          <a:xfrm>
            <a:off x="3066170" y="3149117"/>
            <a:ext cx="1619276" cy="318426"/>
          </a:xfrm>
          <a:prstGeom prst="rect">
            <a:avLst/>
          </a:prstGeom>
          <a:noFill/>
        </p:spPr>
        <p:txBody>
          <a:bodyPr wrap="square" lIns="117228" tIns="58613" rIns="117228" bIns="58613" rtlCol="0">
            <a:spAutoFit/>
          </a:bodyPr>
          <a:lstStyle/>
          <a:p>
            <a:pPr>
              <a:buClrTx/>
              <a:buFontTx/>
              <a:buNone/>
            </a:pPr>
            <a:r>
              <a:rPr lang="en-US" altLang="zh-CN" sz="1300" dirty="0" smtClean="0">
                <a:solidFill>
                  <a:srgbClr val="FF0000"/>
                </a:solidFill>
                <a:latin typeface="+mn-lt"/>
                <a:ea typeface="+mn-ea"/>
              </a:rPr>
              <a:t>HDP Over SSL</a:t>
            </a:r>
            <a:endParaRPr lang="zh-CN" altLang="en-US" sz="1300" dirty="0">
              <a:solidFill>
                <a:srgbClr val="FF0000"/>
              </a:solidFill>
              <a:latin typeface="+mn-lt"/>
              <a:ea typeface="+mn-ea"/>
            </a:endParaRPr>
          </a:p>
        </p:txBody>
      </p:sp>
      <p:pic>
        <p:nvPicPr>
          <p:cNvPr id="35" name="LCD Desktop" descr="monitor.pn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215840" y="3173041"/>
            <a:ext cx="1036274" cy="774439"/>
          </a:xfrm>
          <a:prstGeom prst="rect">
            <a:avLst/>
          </a:prstGeom>
          <a:effectLst>
            <a:innerShdw blurRad="114300">
              <a:prstClr val="black"/>
            </a:innerShdw>
          </a:effectLst>
        </p:spPr>
      </p:pic>
      <p:pic>
        <p:nvPicPr>
          <p:cNvPr id="36" name="Picture 6"/>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421832" y="3332190"/>
            <a:ext cx="504123" cy="436702"/>
          </a:xfrm>
          <a:prstGeom prst="rect">
            <a:avLst/>
          </a:prstGeom>
          <a:noFill/>
          <a:ln w="9525">
            <a:noFill/>
            <a:miter lim="800000"/>
            <a:headEnd/>
            <a:tailEnd/>
          </a:ln>
        </p:spPr>
      </p:pic>
      <p:pic>
        <p:nvPicPr>
          <p:cNvPr id="37" name="Laptop"/>
          <p:cNvPicPr>
            <a:picLocks noChangeAspect="1" noChangeArrowheads="1"/>
          </p:cNvPicPr>
          <p:nvPr/>
        </p:nvPicPr>
        <p:blipFill>
          <a:blip r:embed="rId21" cstate="email">
            <a:clrChange>
              <a:clrFrom>
                <a:srgbClr val="002054"/>
              </a:clrFrom>
              <a:clrTo>
                <a:srgbClr val="002054">
                  <a:alpha val="0"/>
                </a:srgbClr>
              </a:clrTo>
            </a:clrChange>
            <a:extLst>
              <a:ext uri="{28A0092B-C50C-407E-A947-70E740481C1C}">
                <a14:useLocalDpi xmlns:a14="http://schemas.microsoft.com/office/drawing/2010/main"/>
              </a:ext>
            </a:extLst>
          </a:blip>
          <a:srcRect/>
          <a:stretch>
            <a:fillRect/>
          </a:stretch>
        </p:blipFill>
        <p:spPr bwMode="auto">
          <a:xfrm>
            <a:off x="1100574" y="3091965"/>
            <a:ext cx="1233800" cy="1382683"/>
          </a:xfrm>
          <a:prstGeom prst="rect">
            <a:avLst/>
          </a:prstGeom>
          <a:noFill/>
          <a:ln w="9525">
            <a:noFill/>
            <a:miter lim="800000"/>
            <a:headEnd/>
            <a:tailEnd/>
          </a:ln>
        </p:spPr>
      </p:pic>
      <p:cxnSp>
        <p:nvCxnSpPr>
          <p:cNvPr id="38" name="直接连接符 37"/>
          <p:cNvCxnSpPr>
            <a:endCxn id="6" idx="1"/>
          </p:cNvCxnSpPr>
          <p:nvPr/>
        </p:nvCxnSpPr>
        <p:spPr>
          <a:xfrm flipV="1">
            <a:off x="1928827" y="3633017"/>
            <a:ext cx="1371602" cy="7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6" descr="1ptrans"/>
          <p:cNvPicPr>
            <a:picLocks noChangeAspect="1" noChangeArrowheads="1"/>
          </p:cNvPicPr>
          <p:nvPr/>
        </p:nvPicPr>
        <p:blipFill>
          <a:blip r:embed="rId8" cstate="print"/>
          <a:srcRect r="39131" b="-29033"/>
          <a:stretch>
            <a:fillRect/>
          </a:stretch>
        </p:blipFill>
        <p:spPr bwMode="auto">
          <a:xfrm>
            <a:off x="1566088" y="3462299"/>
            <a:ext cx="642949" cy="296250"/>
          </a:xfrm>
          <a:prstGeom prst="rect">
            <a:avLst/>
          </a:prstGeom>
          <a:noFill/>
          <a:ln w="9525">
            <a:noFill/>
            <a:miter lim="800000"/>
            <a:headEnd/>
            <a:tailEnd/>
          </a:ln>
        </p:spPr>
      </p:pic>
      <p:sp>
        <p:nvSpPr>
          <p:cNvPr id="40" name="TextBox 39"/>
          <p:cNvSpPr txBox="1"/>
          <p:nvPr/>
        </p:nvSpPr>
        <p:spPr>
          <a:xfrm rot="2704628">
            <a:off x="2001943" y="2656547"/>
            <a:ext cx="1402907"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FF0000"/>
                </a:solidFill>
                <a:latin typeface="+mn-lt"/>
                <a:ea typeface="+mn-ea"/>
              </a:rPr>
              <a:t>3G/4G/WIFI</a:t>
            </a:r>
            <a:endParaRPr lang="zh-CN" altLang="en-US" sz="1500" b="0" dirty="0">
              <a:solidFill>
                <a:srgbClr val="FF0000"/>
              </a:solidFill>
              <a:latin typeface="+mn-lt"/>
              <a:ea typeface="+mn-ea"/>
            </a:endParaRPr>
          </a:p>
        </p:txBody>
      </p:sp>
      <p:sp>
        <p:nvSpPr>
          <p:cNvPr id="41" name="TextBox 40"/>
          <p:cNvSpPr txBox="1"/>
          <p:nvPr/>
        </p:nvSpPr>
        <p:spPr>
          <a:xfrm rot="18349496">
            <a:off x="2161644" y="4309056"/>
            <a:ext cx="1402907" cy="349203"/>
          </a:xfrm>
          <a:prstGeom prst="rect">
            <a:avLst/>
          </a:prstGeom>
          <a:noFill/>
        </p:spPr>
        <p:txBody>
          <a:bodyPr wrap="square" lIns="117228" tIns="58613" rIns="117228" bIns="58613" rtlCol="0">
            <a:spAutoFit/>
          </a:bodyPr>
          <a:lstStyle/>
          <a:p>
            <a:pPr>
              <a:buClrTx/>
              <a:buFontTx/>
              <a:buNone/>
            </a:pPr>
            <a:r>
              <a:rPr lang="en-US" altLang="zh-CN" sz="1500" b="0" dirty="0" smtClean="0">
                <a:solidFill>
                  <a:srgbClr val="FF0000"/>
                </a:solidFill>
                <a:latin typeface="+mn-lt"/>
                <a:ea typeface="+mn-ea"/>
              </a:rPr>
              <a:t>3G/4G/WIFI</a:t>
            </a:r>
            <a:endParaRPr lang="zh-CN" altLang="en-US" sz="1500" b="0" dirty="0">
              <a:solidFill>
                <a:srgbClr val="FF0000"/>
              </a:solidFill>
              <a:latin typeface="+mn-lt"/>
              <a:ea typeface="+mn-ea"/>
            </a:endParaRPr>
          </a:p>
        </p:txBody>
      </p:sp>
      <p:pic>
        <p:nvPicPr>
          <p:cNvPr id="42" name="Picture 2"/>
          <p:cNvPicPr>
            <a:picLocks noChangeAspect="1" noChangeArrowheads="1"/>
          </p:cNvPicPr>
          <p:nvPr/>
        </p:nvPicPr>
        <p:blipFill>
          <a:blip r:embed="rId22" cstate="print"/>
          <a:srcRect/>
          <a:stretch>
            <a:fillRect/>
          </a:stretch>
        </p:blipFill>
        <p:spPr bwMode="auto">
          <a:xfrm>
            <a:off x="1439055" y="4740368"/>
            <a:ext cx="597400" cy="1064896"/>
          </a:xfrm>
          <a:prstGeom prst="rect">
            <a:avLst/>
          </a:prstGeom>
          <a:noFill/>
          <a:ln w="9525">
            <a:noFill/>
            <a:miter lim="800000"/>
            <a:headEnd/>
            <a:tailEnd/>
          </a:ln>
        </p:spPr>
      </p:pic>
    </p:spTree>
    <p:extLst>
      <p:ext uri="{BB962C8B-B14F-4D97-AF65-F5344CB8AC3E}">
        <p14:creationId xmlns:p14="http://schemas.microsoft.com/office/powerpoint/2010/main" val="3310195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移动办公场景</a:t>
            </a:r>
            <a:endParaRPr lang="en-US" dirty="0"/>
          </a:p>
        </p:txBody>
      </p:sp>
      <p:pic>
        <p:nvPicPr>
          <p:cNvPr id="4" name="图片 3"/>
          <p:cNvPicPr/>
          <p:nvPr/>
        </p:nvPicPr>
        <p:blipFill>
          <a:blip r:embed="rId3" cstate="print"/>
          <a:srcRect/>
          <a:stretch>
            <a:fillRect/>
          </a:stretch>
        </p:blipFill>
        <p:spPr bwMode="auto">
          <a:xfrm>
            <a:off x="1484990" y="1367017"/>
            <a:ext cx="6318480" cy="4848591"/>
          </a:xfrm>
          <a:prstGeom prst="rect">
            <a:avLst/>
          </a:prstGeom>
          <a:noFill/>
        </p:spPr>
      </p:pic>
    </p:spTree>
    <p:extLst>
      <p:ext uri="{BB962C8B-B14F-4D97-AF65-F5344CB8AC3E}">
        <p14:creationId xmlns:p14="http://schemas.microsoft.com/office/powerpoint/2010/main" val="855085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应用虚拟化可以简单描述为“以</a:t>
            </a:r>
            <a:r>
              <a:rPr lang="en-US" altLang="zh-CN" dirty="0"/>
              <a:t>IT</a:t>
            </a:r>
            <a:r>
              <a:rPr lang="zh-CN" altLang="en-US" dirty="0"/>
              <a:t>应用客户端集中部署平台为核心，以对最终用户透明的方式，完全使用户的应用和数据在云平台上统一计算和运行，并最终让用户获得与本地访问应用同样的应用感受和计算结果。”</a:t>
            </a:r>
          </a:p>
        </p:txBody>
      </p:sp>
    </p:spTree>
    <p:extLst>
      <p:ext uri="{BB962C8B-B14F-4D97-AF65-F5344CB8AC3E}">
        <p14:creationId xmlns:p14="http://schemas.microsoft.com/office/powerpoint/2010/main" val="2337824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应用虚拟化的基本概念</a:t>
            </a:r>
          </a:p>
          <a:p>
            <a:pPr>
              <a:buClr>
                <a:schemeClr val="bg1">
                  <a:lumMod val="50000"/>
                </a:schemeClr>
              </a:buClr>
            </a:pPr>
            <a:r>
              <a:rPr lang="zh-CN" altLang="en-US" dirty="0">
                <a:solidFill>
                  <a:schemeClr val="bg1">
                    <a:lumMod val="50000"/>
                  </a:schemeClr>
                </a:solidFill>
              </a:rPr>
              <a:t>华为应用虚拟化解决方案的架构</a:t>
            </a:r>
          </a:p>
          <a:p>
            <a:pPr>
              <a:buClr>
                <a:schemeClr val="bg1">
                  <a:lumMod val="50000"/>
                </a:schemeClr>
              </a:buClr>
            </a:pPr>
            <a:r>
              <a:rPr lang="zh-CN" altLang="en-US" dirty="0" smtClean="0">
                <a:solidFill>
                  <a:schemeClr val="bg1">
                    <a:lumMod val="50000"/>
                  </a:schemeClr>
                </a:solidFill>
              </a:rPr>
              <a:t>华为应用虚拟化的主要应用场景</a:t>
            </a:r>
            <a:endParaRPr lang="zh-CN" altLang="en-US" dirty="0">
              <a:solidFill>
                <a:schemeClr val="bg1">
                  <a:lumMod val="50000"/>
                </a:schemeClr>
              </a:solidFill>
            </a:endParaRPr>
          </a:p>
          <a:p>
            <a:r>
              <a:rPr lang="zh-CN" altLang="en-US" b="1" dirty="0"/>
              <a:t>应用部署</a:t>
            </a:r>
            <a:endParaRPr lang="en-US" altLang="zh-CN" b="1" dirty="0"/>
          </a:p>
          <a:p>
            <a:pPr>
              <a:buClr>
                <a:schemeClr val="bg1">
                  <a:lumMod val="50000"/>
                </a:schemeClr>
              </a:buClr>
            </a:pPr>
            <a:r>
              <a:rPr lang="zh-CN" altLang="en-US" dirty="0" smtClean="0">
                <a:solidFill>
                  <a:schemeClr val="bg1">
                    <a:lumMod val="50000"/>
                  </a:schemeClr>
                </a:solidFill>
              </a:rPr>
              <a:t>应用发放</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应用管理</a:t>
            </a:r>
            <a:endParaRPr lang="en-US" altLang="zh-CN" dirty="0" smtClean="0">
              <a:solidFill>
                <a:schemeClr val="bg1">
                  <a:lumMod val="50000"/>
                </a:schemeClr>
              </a:solidFill>
            </a:endParaRPr>
          </a:p>
          <a:p>
            <a:endParaRPr lang="en-US" altLang="zh-CN" dirty="0" smtClean="0"/>
          </a:p>
          <a:p>
            <a:endParaRPr lang="zh-CN" altLang="en-US" dirty="0"/>
          </a:p>
        </p:txBody>
      </p:sp>
    </p:spTree>
    <p:extLst>
      <p:ext uri="{BB962C8B-B14F-4D97-AF65-F5344CB8AC3E}">
        <p14:creationId xmlns:p14="http://schemas.microsoft.com/office/powerpoint/2010/main" val="252005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t>应用虚拟化业务发放流程 </a:t>
            </a:r>
            <a:endParaRPr lang="en-US" altLang="en-US" smtClean="0"/>
          </a:p>
        </p:txBody>
      </p:sp>
      <p:sp>
        <p:nvSpPr>
          <p:cNvPr id="3" name="内容占位符 2"/>
          <p:cNvSpPr>
            <a:spLocks noGrp="1"/>
          </p:cNvSpPr>
          <p:nvPr>
            <p:ph type="body" sz="quarter" idx="10"/>
          </p:nvPr>
        </p:nvSpPr>
        <p:spPr>
          <a:xfrm>
            <a:off x="684213" y="1376363"/>
            <a:ext cx="4715879" cy="3924300"/>
          </a:xfrm>
        </p:spPr>
        <p:txBody>
          <a:bodyPr/>
          <a:lstStyle/>
          <a:p>
            <a:r>
              <a:rPr lang="zh-CN" dirty="0" smtClean="0"/>
              <a:t>应用虚拟化的业务发放流程和</a:t>
            </a:r>
            <a:r>
              <a:rPr lang="en-US" dirty="0" smtClean="0"/>
              <a:t>VDI</a:t>
            </a:r>
            <a:r>
              <a:rPr lang="zh-CN" dirty="0" smtClean="0"/>
              <a:t>的业务发放流程基本类似。不同的在于应用虚拟化的共享桌面或者应用的发布是通过</a:t>
            </a:r>
            <a:r>
              <a:rPr lang="en-US" dirty="0" smtClean="0"/>
              <a:t>APS</a:t>
            </a:r>
            <a:r>
              <a:rPr lang="zh-CN" dirty="0" smtClean="0"/>
              <a:t>服务器完成，</a:t>
            </a:r>
            <a:r>
              <a:rPr lang="en-US" dirty="0" smtClean="0"/>
              <a:t>APS</a:t>
            </a:r>
            <a:r>
              <a:rPr lang="zh-CN" dirty="0" smtClean="0"/>
              <a:t>的模板是使用</a:t>
            </a:r>
            <a:r>
              <a:rPr lang="en-US" dirty="0" smtClean="0"/>
              <a:t>Windows 2012 R2</a:t>
            </a:r>
            <a:r>
              <a:rPr lang="zh-CN" dirty="0" smtClean="0"/>
              <a:t>版本的操作系统，需要配置</a:t>
            </a:r>
            <a:r>
              <a:rPr lang="en-US" dirty="0" smtClean="0"/>
              <a:t>RDS License</a:t>
            </a:r>
            <a:r>
              <a:rPr lang="zh-CN" dirty="0" smtClean="0"/>
              <a:t>服务器。</a:t>
            </a:r>
            <a:endParaRPr lang="en-US" dirty="0"/>
          </a:p>
        </p:txBody>
      </p:sp>
      <p:pic>
        <p:nvPicPr>
          <p:cNvPr id="14" name="图片 13"/>
          <p:cNvPicPr/>
          <p:nvPr/>
        </p:nvPicPr>
        <p:blipFill>
          <a:blip r:embed="rId3" cstate="print"/>
          <a:srcRect/>
          <a:stretch>
            <a:fillRect/>
          </a:stretch>
        </p:blipFill>
        <p:spPr bwMode="auto">
          <a:xfrm>
            <a:off x="5616116" y="1376362"/>
            <a:ext cx="2808312" cy="4860925"/>
          </a:xfrm>
          <a:prstGeom prst="rect">
            <a:avLst/>
          </a:prstGeom>
          <a:noFill/>
        </p:spPr>
      </p:pic>
    </p:spTree>
    <p:extLst>
      <p:ext uri="{BB962C8B-B14F-4D97-AF65-F5344CB8AC3E}">
        <p14:creationId xmlns:p14="http://schemas.microsoft.com/office/powerpoint/2010/main" val="1729323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部署</a:t>
            </a:r>
            <a:r>
              <a:rPr lang="en-US" altLang="zh-CN" dirty="0" smtClean="0"/>
              <a:t>RDS Licensing</a:t>
            </a:r>
            <a:r>
              <a:rPr lang="zh-CN" altLang="en-US" dirty="0" smtClean="0"/>
              <a:t>服务器流程</a:t>
            </a:r>
            <a:endParaRPr lang="en-US" altLang="en-US" dirty="0" smtClean="0"/>
          </a:p>
        </p:txBody>
      </p:sp>
      <p:graphicFrame>
        <p:nvGraphicFramePr>
          <p:cNvPr id="12" name="内容占位符 11"/>
          <p:cNvGraphicFramePr>
            <a:graphicFrameLocks noGrp="1"/>
          </p:cNvGraphicFramePr>
          <p:nvPr>
            <p:ph idx="4294967295"/>
            <p:extLst>
              <p:ext uri="{D42A27DB-BD31-4B8C-83A1-F6EECF244321}">
                <p14:modId xmlns:p14="http://schemas.microsoft.com/office/powerpoint/2010/main" val="3495277670"/>
              </p:ext>
            </p:extLst>
          </p:nvPr>
        </p:nvGraphicFramePr>
        <p:xfrm>
          <a:off x="755650" y="1255713"/>
          <a:ext cx="7831136" cy="4679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5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smtClean="0"/>
              <a:t>部署</a:t>
            </a:r>
            <a:r>
              <a:rPr lang="en-US" altLang="zh-CN" dirty="0" smtClean="0"/>
              <a:t>APS</a:t>
            </a:r>
            <a:r>
              <a:rPr lang="zh-CN" altLang="en-US" dirty="0" smtClean="0"/>
              <a:t>服务器 </a:t>
            </a:r>
            <a:r>
              <a:rPr lang="en-US" altLang="zh-CN" dirty="0" smtClean="0"/>
              <a:t>- </a:t>
            </a:r>
            <a:r>
              <a:rPr lang="zh-CN" altLang="en-US" dirty="0" smtClean="0"/>
              <a:t>安装操作系统</a:t>
            </a:r>
            <a:endParaRPr lang="en-US" altLang="en-US" dirty="0" smtClean="0"/>
          </a:p>
        </p:txBody>
      </p:sp>
      <p:sp>
        <p:nvSpPr>
          <p:cNvPr id="23555" name="内容占位符 2"/>
          <p:cNvSpPr>
            <a:spLocks noGrp="1"/>
          </p:cNvSpPr>
          <p:nvPr>
            <p:ph type="body" sz="quarter" idx="10"/>
          </p:nvPr>
        </p:nvSpPr>
        <p:spPr>
          <a:xfrm>
            <a:off x="684214" y="1376363"/>
            <a:ext cx="5616030" cy="3924300"/>
          </a:xfrm>
        </p:spPr>
        <p:txBody>
          <a:bodyPr/>
          <a:lstStyle/>
          <a:p>
            <a:r>
              <a:rPr lang="zh-CN" altLang="en-US" dirty="0" smtClean="0"/>
              <a:t>操作系统版本为</a:t>
            </a:r>
            <a:r>
              <a:rPr lang="en-US" altLang="zh-CN" dirty="0" smtClean="0"/>
              <a:t>Windows Server 2012 R2</a:t>
            </a:r>
            <a:r>
              <a:rPr lang="zh-CN" altLang="en-US" dirty="0" smtClean="0"/>
              <a:t>。</a:t>
            </a:r>
            <a:endParaRPr lang="en-US" altLang="zh-CN" dirty="0" smtClean="0"/>
          </a:p>
          <a:p>
            <a:r>
              <a:rPr lang="en-US" altLang="zh-CN" dirty="0" smtClean="0"/>
              <a:t>Windows</a:t>
            </a:r>
            <a:r>
              <a:rPr lang="zh-CN" altLang="en-US" dirty="0" smtClean="0"/>
              <a:t>操作系统的</a:t>
            </a:r>
            <a:r>
              <a:rPr lang="en-US" altLang="zh-CN" dirty="0" smtClean="0"/>
              <a:t>ISO</a:t>
            </a:r>
            <a:r>
              <a:rPr lang="zh-CN" altLang="en-US" dirty="0" smtClean="0"/>
              <a:t>镜像文件需从正规渠道获取，请勿使用手动精简过的操作系统的</a:t>
            </a:r>
            <a:r>
              <a:rPr lang="en-US" altLang="zh-CN" dirty="0" smtClean="0"/>
              <a:t>Ghost</a:t>
            </a:r>
            <a:r>
              <a:rPr lang="zh-CN" altLang="en-US" dirty="0" smtClean="0"/>
              <a:t>镜像。</a:t>
            </a:r>
            <a:endParaRPr lang="en-US" altLang="zh-CN" dirty="0" smtClean="0"/>
          </a:p>
          <a:p>
            <a:r>
              <a:rPr lang="zh-CN" altLang="en-US" dirty="0" smtClean="0"/>
              <a:t>请在安装完成后及时卸载光驱，否则会导致该虚拟机所在主机的其他虚拟机挂载光驱失败。</a:t>
            </a:r>
          </a:p>
        </p:txBody>
      </p:sp>
      <p:grpSp>
        <p:nvGrpSpPr>
          <p:cNvPr id="23556" name="组合 32"/>
          <p:cNvGrpSpPr>
            <a:grpSpLocks/>
          </p:cNvGrpSpPr>
          <p:nvPr/>
        </p:nvGrpSpPr>
        <p:grpSpPr bwMode="auto">
          <a:xfrm>
            <a:off x="6444208" y="1385491"/>
            <a:ext cx="1981200" cy="4824412"/>
            <a:chOff x="6444209" y="1376772"/>
            <a:chExt cx="1980567" cy="4824003"/>
          </a:xfrm>
        </p:grpSpPr>
        <p:sp>
          <p:nvSpPr>
            <p:cNvPr id="23557" name="圆角矩形 6"/>
            <p:cNvSpPr>
              <a:spLocks noChangeArrowheads="1"/>
            </p:cNvSpPr>
            <p:nvPr/>
          </p:nvSpPr>
          <p:spPr bwMode="auto">
            <a:xfrm>
              <a:off x="6444209" y="1376772"/>
              <a:ext cx="1980567" cy="360449"/>
            </a:xfrm>
            <a:prstGeom prst="roundRect">
              <a:avLst>
                <a:gd name="adj" fmla="val 16667"/>
              </a:avLst>
            </a:prstGeom>
            <a:solidFill>
              <a:schemeClr val="accent1"/>
            </a:solidFill>
            <a:ln w="9525" algn="ctr">
              <a:solidFill>
                <a:schemeClr val="tx1"/>
              </a:solidFill>
              <a:round/>
              <a:headEnd/>
              <a:tailE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503040504020204" pitchFamily="34" charset="0"/>
                  <a:ea typeface="华文细黑" panose="02010600040101010101" pitchFamily="2" charset="-122"/>
                </a:defRPr>
              </a:lvl1pPr>
              <a:lvl2pPr marL="742950" indent="-28575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503040504020204"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Light" panose="020B0403040504020204"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anose="020B0603040504020204" pitchFamily="34" charset="0"/>
                  <a:ea typeface="华文细黑" panose="02010600040101010101" pitchFamily="2" charset="-122"/>
                </a:defRPr>
              </a:lvl4pPr>
              <a:lvl5pPr marL="2057400" indent="-228600">
                <a:lnSpc>
                  <a:spcPct val="140000"/>
                </a:lnSpc>
                <a:spcBef>
                  <a:spcPct val="30000"/>
                </a:spcBef>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9pPr>
            </a:lstStyle>
            <a:p>
              <a:pPr algn="ctr" eaLnBrk="1" fontAlgn="t" hangingPunct="1">
                <a:lnSpc>
                  <a:spcPct val="100000"/>
                </a:lnSpc>
                <a:spcBef>
                  <a:spcPct val="0"/>
                </a:spcBef>
                <a:buClrTx/>
                <a:buSzTx/>
                <a:buFontTx/>
                <a:buNone/>
              </a:pPr>
              <a:r>
                <a:rPr lang="zh-CN" altLang="en-US" sz="1400" dirty="0" smtClean="0">
                  <a:latin typeface="+mn-lt"/>
                  <a:ea typeface="+mn-ea"/>
                </a:rPr>
                <a:t>创建裸虚拟机</a:t>
              </a:r>
              <a:endParaRPr lang="zh-CN" altLang="en-US" sz="1400" dirty="0">
                <a:latin typeface="+mn-lt"/>
                <a:ea typeface="+mn-ea"/>
              </a:endParaRPr>
            </a:p>
          </p:txBody>
        </p:sp>
        <p:sp>
          <p:nvSpPr>
            <p:cNvPr id="8" name="矩形 7"/>
            <p:cNvSpPr/>
            <p:nvPr/>
          </p:nvSpPr>
          <p:spPr bwMode="auto">
            <a:xfrm>
              <a:off x="6444209" y="1989495"/>
              <a:ext cx="1980567" cy="360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eaLnBrk="1" fontAlgn="t" hangingPunct="1">
                <a:defRPr/>
              </a:pPr>
              <a:r>
                <a:rPr lang="zh-CN" altLang="en-US" sz="1400" dirty="0">
                  <a:latin typeface="+mn-lt"/>
                  <a:ea typeface="+mn-ea"/>
                </a:rPr>
                <a:t>挂载操作系统</a:t>
              </a:r>
              <a:r>
                <a:rPr lang="en-US" altLang="zh-CN" sz="1400" dirty="0">
                  <a:latin typeface="+mn-lt"/>
                  <a:ea typeface="+mn-ea"/>
                </a:rPr>
                <a:t>ISO</a:t>
              </a:r>
              <a:r>
                <a:rPr lang="zh-CN" altLang="en-US" sz="1400" dirty="0">
                  <a:latin typeface="+mn-lt"/>
                  <a:ea typeface="+mn-ea"/>
                </a:rPr>
                <a:t>文件</a:t>
              </a:r>
            </a:p>
          </p:txBody>
        </p:sp>
        <p:sp>
          <p:nvSpPr>
            <p:cNvPr id="9" name="矩形 8"/>
            <p:cNvSpPr/>
            <p:nvPr/>
          </p:nvSpPr>
          <p:spPr bwMode="auto">
            <a:xfrm>
              <a:off x="6444209" y="2637140"/>
              <a:ext cx="1980567" cy="360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eaLnBrk="1" fontAlgn="t" hangingPunct="1">
                <a:defRPr/>
              </a:pPr>
              <a:r>
                <a:rPr lang="zh-CN" altLang="en-US" sz="1400" dirty="0">
                  <a:latin typeface="+mn-lt"/>
                  <a:ea typeface="+mn-ea"/>
                </a:rPr>
                <a:t>安装操作系统</a:t>
              </a:r>
            </a:p>
          </p:txBody>
        </p:sp>
        <p:sp>
          <p:nvSpPr>
            <p:cNvPr id="10" name="矩形 9"/>
            <p:cNvSpPr/>
            <p:nvPr/>
          </p:nvSpPr>
          <p:spPr bwMode="auto">
            <a:xfrm>
              <a:off x="6444209" y="3214941"/>
              <a:ext cx="1980567" cy="3587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eaLnBrk="1" fontAlgn="t" hangingPunct="1">
                <a:defRPr/>
              </a:pPr>
              <a:r>
                <a:rPr lang="zh-CN" altLang="en-US" sz="1400" dirty="0">
                  <a:latin typeface="+mn-lt"/>
                  <a:ea typeface="+mn-ea"/>
                </a:rPr>
                <a:t>拷贝非</a:t>
              </a:r>
              <a:r>
                <a:rPr lang="en-US" altLang="zh-CN" sz="1400" dirty="0">
                  <a:latin typeface="+mn-lt"/>
                  <a:ea typeface="+mn-ea"/>
                </a:rPr>
                <a:t>ISO</a:t>
              </a:r>
              <a:r>
                <a:rPr lang="zh-CN" altLang="en-US" sz="1400" dirty="0">
                  <a:latin typeface="+mn-lt"/>
                  <a:ea typeface="+mn-ea"/>
                </a:rPr>
                <a:t>文件</a:t>
              </a:r>
            </a:p>
          </p:txBody>
        </p:sp>
        <p:sp>
          <p:nvSpPr>
            <p:cNvPr id="11" name="矩形 10"/>
            <p:cNvSpPr/>
            <p:nvPr/>
          </p:nvSpPr>
          <p:spPr bwMode="auto">
            <a:xfrm>
              <a:off x="6444209" y="3824489"/>
              <a:ext cx="1980567" cy="3603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eaLnBrk="1" fontAlgn="t" hangingPunct="1">
                <a:defRPr/>
              </a:pPr>
              <a:r>
                <a:rPr lang="zh-CN" altLang="en-US" sz="1400" dirty="0">
                  <a:latin typeface="+mn-lt"/>
                  <a:ea typeface="+mn-ea"/>
                </a:rPr>
                <a:t>安装</a:t>
              </a:r>
              <a:r>
                <a:rPr lang="en-US" altLang="zh-CN" sz="1400" dirty="0">
                  <a:latin typeface="+mn-lt"/>
                  <a:ea typeface="+mn-ea"/>
                </a:rPr>
                <a:t>PV Driver</a:t>
              </a:r>
              <a:endParaRPr lang="zh-CN" altLang="en-US" sz="1400" dirty="0">
                <a:latin typeface="+mn-lt"/>
                <a:ea typeface="+mn-ea"/>
              </a:endParaRPr>
            </a:p>
          </p:txBody>
        </p:sp>
        <p:sp>
          <p:nvSpPr>
            <p:cNvPr id="12" name="矩形 11"/>
            <p:cNvSpPr/>
            <p:nvPr/>
          </p:nvSpPr>
          <p:spPr bwMode="auto">
            <a:xfrm>
              <a:off x="6444209" y="4481659"/>
              <a:ext cx="1980567" cy="4238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eaLnBrk="1" fontAlgn="t" hangingPunct="1">
                <a:defRPr/>
              </a:pPr>
              <a:r>
                <a:rPr lang="zh-CN" altLang="en-US" sz="1400" dirty="0">
                  <a:latin typeface="+mn-lt"/>
                  <a:ea typeface="+mn-ea"/>
                </a:rPr>
                <a:t>创建虚拟机本地账号</a:t>
              </a:r>
            </a:p>
          </p:txBody>
        </p:sp>
        <p:sp>
          <p:nvSpPr>
            <p:cNvPr id="14" name="矩形 13"/>
            <p:cNvSpPr/>
            <p:nvPr/>
          </p:nvSpPr>
          <p:spPr bwMode="auto">
            <a:xfrm>
              <a:off x="6444209" y="5157876"/>
              <a:ext cx="1980567" cy="43176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nchor="ctr"/>
            <a:lstStyle/>
            <a:p>
              <a:pPr algn="ctr" eaLnBrk="1" fontAlgn="t" hangingPunct="1">
                <a:defRPr/>
              </a:pPr>
              <a:r>
                <a:rPr lang="zh-CN" altLang="en-US" sz="1400" dirty="0">
                  <a:latin typeface="+mn-lt"/>
                  <a:ea typeface="+mn-ea"/>
                </a:rPr>
                <a:t>（可选）配置夏令时和安装操作系统补丁</a:t>
              </a:r>
            </a:p>
          </p:txBody>
        </p:sp>
        <p:sp>
          <p:nvSpPr>
            <p:cNvPr id="23564" name="圆角矩形 14"/>
            <p:cNvSpPr>
              <a:spLocks noChangeArrowheads="1"/>
            </p:cNvSpPr>
            <p:nvPr/>
          </p:nvSpPr>
          <p:spPr bwMode="auto">
            <a:xfrm>
              <a:off x="6894159" y="5840326"/>
              <a:ext cx="1080120" cy="360449"/>
            </a:xfrm>
            <a:prstGeom prst="roundRect">
              <a:avLst>
                <a:gd name="adj" fmla="val 16667"/>
              </a:avLst>
            </a:prstGeom>
            <a:solidFill>
              <a:schemeClr val="accent1"/>
            </a:solidFill>
            <a:ln w="9525" algn="ctr">
              <a:solidFill>
                <a:schemeClr val="tx1"/>
              </a:solidFill>
              <a:round/>
              <a:headEnd/>
              <a:tailE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anose="020B0503040504020204" pitchFamily="34" charset="0"/>
                  <a:ea typeface="华文细黑" panose="02010600040101010101" pitchFamily="2" charset="-122"/>
                </a:defRPr>
              </a:lvl1pPr>
              <a:lvl2pPr marL="742950" indent="-285750">
                <a:lnSpc>
                  <a:spcPct val="140000"/>
                </a:lnSpc>
                <a:spcBef>
                  <a:spcPct val="30000"/>
                </a:spcBef>
                <a:buClr>
                  <a:schemeClr val="tx1"/>
                </a:buClr>
                <a:buSzPct val="50000"/>
                <a:buFont typeface="Wingdings" panose="05000000000000000000" pitchFamily="2" charset="2"/>
                <a:buChar char="p"/>
                <a:defRPr sz="2000">
                  <a:solidFill>
                    <a:schemeClr val="tx1"/>
                  </a:solidFill>
                  <a:latin typeface="FrutigerNext LT Regular" panose="020B0503040504020204"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Light" panose="020B0403040504020204"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anose="020B0603040504020204" pitchFamily="34" charset="0"/>
                  <a:ea typeface="华文细黑" panose="02010600040101010101" pitchFamily="2" charset="-122"/>
                </a:defRPr>
              </a:lvl4pPr>
              <a:lvl5pPr marL="2057400" indent="-228600">
                <a:lnSpc>
                  <a:spcPct val="140000"/>
                </a:lnSpc>
                <a:spcBef>
                  <a:spcPct val="30000"/>
                </a:spcBef>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anose="020B0603040504020204" pitchFamily="34" charset="0"/>
                <a:buChar char="~"/>
                <a:defRPr sz="1600">
                  <a:solidFill>
                    <a:schemeClr val="tx1"/>
                  </a:solidFill>
                  <a:latin typeface="FrutigerNext LT Medium" panose="020B0603040504020204" pitchFamily="34" charset="0"/>
                  <a:ea typeface="华文细黑" panose="02010600040101010101" pitchFamily="2" charset="-122"/>
                </a:defRPr>
              </a:lvl9pPr>
            </a:lstStyle>
            <a:p>
              <a:pPr algn="ctr" eaLnBrk="1" fontAlgn="t" hangingPunct="1">
                <a:lnSpc>
                  <a:spcPct val="100000"/>
                </a:lnSpc>
                <a:spcBef>
                  <a:spcPct val="0"/>
                </a:spcBef>
                <a:buClrTx/>
                <a:buSzTx/>
                <a:buFontTx/>
                <a:buNone/>
              </a:pPr>
              <a:r>
                <a:rPr lang="zh-CN" altLang="en-US" sz="1400">
                  <a:latin typeface="+mn-lt"/>
                  <a:ea typeface="+mn-ea"/>
                </a:rPr>
                <a:t>结束</a:t>
              </a:r>
            </a:p>
          </p:txBody>
        </p:sp>
        <p:cxnSp>
          <p:nvCxnSpPr>
            <p:cNvPr id="23565" name="直接箭头连接符 16"/>
            <p:cNvCxnSpPr>
              <a:cxnSpLocks noChangeShapeType="1"/>
              <a:stCxn id="23557" idx="2"/>
              <a:endCxn id="8" idx="0"/>
            </p:cNvCxnSpPr>
            <p:nvPr/>
          </p:nvCxnSpPr>
          <p:spPr bwMode="auto">
            <a:xfrm>
              <a:off x="7434493" y="1737221"/>
              <a:ext cx="0" cy="25227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6" name="直接箭头连接符 19"/>
            <p:cNvCxnSpPr>
              <a:cxnSpLocks noChangeShapeType="1"/>
              <a:stCxn id="8" idx="2"/>
              <a:endCxn id="9" idx="0"/>
            </p:cNvCxnSpPr>
            <p:nvPr/>
          </p:nvCxnSpPr>
          <p:spPr bwMode="auto">
            <a:xfrm>
              <a:off x="7434220" y="2349207"/>
              <a:ext cx="0" cy="28768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7" name="直接箭头连接符 21"/>
            <p:cNvCxnSpPr>
              <a:cxnSpLocks noChangeShapeType="1"/>
              <a:stCxn id="9" idx="2"/>
              <a:endCxn id="10" idx="0"/>
            </p:cNvCxnSpPr>
            <p:nvPr/>
          </p:nvCxnSpPr>
          <p:spPr bwMode="auto">
            <a:xfrm>
              <a:off x="7434220" y="2997224"/>
              <a:ext cx="0" cy="21727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8" name="直接箭头连接符 23"/>
            <p:cNvCxnSpPr>
              <a:cxnSpLocks noChangeShapeType="1"/>
              <a:stCxn id="10" idx="2"/>
              <a:endCxn id="11" idx="0"/>
            </p:cNvCxnSpPr>
            <p:nvPr/>
          </p:nvCxnSpPr>
          <p:spPr bwMode="auto">
            <a:xfrm>
              <a:off x="7434220" y="3573239"/>
              <a:ext cx="0" cy="25168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69" name="直接箭头连接符 25"/>
            <p:cNvCxnSpPr>
              <a:cxnSpLocks noChangeShapeType="1"/>
              <a:stCxn id="11" idx="2"/>
              <a:endCxn id="12" idx="0"/>
            </p:cNvCxnSpPr>
            <p:nvPr/>
          </p:nvCxnSpPr>
          <p:spPr bwMode="auto">
            <a:xfrm>
              <a:off x="7434220" y="4185255"/>
              <a:ext cx="0" cy="29608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0" name="直接箭头连接符 27"/>
            <p:cNvCxnSpPr>
              <a:cxnSpLocks noChangeShapeType="1"/>
              <a:stCxn id="12" idx="2"/>
              <a:endCxn id="14" idx="0"/>
            </p:cNvCxnSpPr>
            <p:nvPr/>
          </p:nvCxnSpPr>
          <p:spPr bwMode="auto">
            <a:xfrm>
              <a:off x="7434220" y="4905274"/>
              <a:ext cx="545" cy="25225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571" name="直接箭头连接符 31"/>
            <p:cNvCxnSpPr>
              <a:cxnSpLocks noChangeShapeType="1"/>
              <a:stCxn id="14" idx="2"/>
              <a:endCxn id="23564" idx="0"/>
            </p:cNvCxnSpPr>
            <p:nvPr/>
          </p:nvCxnSpPr>
          <p:spPr bwMode="auto">
            <a:xfrm flipH="1">
              <a:off x="7434221" y="5589292"/>
              <a:ext cx="544" cy="25103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54547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使用工具制作模板</a:t>
            </a:r>
            <a:endParaRPr lang="en-US" altLang="en-US" dirty="0" smtClean="0"/>
          </a:p>
        </p:txBody>
      </p:sp>
      <p:sp>
        <p:nvSpPr>
          <p:cNvPr id="25603" name="内容占位符 2"/>
          <p:cNvSpPr>
            <a:spLocks noGrp="1"/>
          </p:cNvSpPr>
          <p:nvPr>
            <p:ph type="body" sz="quarter" idx="10"/>
          </p:nvPr>
        </p:nvSpPr>
        <p:spPr>
          <a:xfrm>
            <a:off x="684213" y="1376363"/>
            <a:ext cx="7967418" cy="3924300"/>
          </a:xfrm>
        </p:spPr>
        <p:txBody>
          <a:bodyPr/>
          <a:lstStyle/>
          <a:p>
            <a:pPr>
              <a:lnSpc>
                <a:spcPct val="120000"/>
              </a:lnSpc>
            </a:pPr>
            <a:r>
              <a:rPr lang="zh-CN" altLang="en-US" sz="1600" dirty="0" smtClean="0"/>
              <a:t>挂载</a:t>
            </a:r>
            <a:r>
              <a:rPr lang="en-US" altLang="zh-CN" sz="1600" dirty="0" smtClean="0"/>
              <a:t>FusionAccess_Windows_Installer_V100R006Cxx</a:t>
            </a:r>
            <a:r>
              <a:rPr lang="zh-CN" altLang="en-US" sz="1600" dirty="0" smtClean="0"/>
              <a:t>模板制作工具。</a:t>
            </a:r>
            <a:endParaRPr lang="en-US" altLang="zh-CN" sz="1600" dirty="0" smtClean="0"/>
          </a:p>
          <a:p>
            <a:pPr>
              <a:lnSpc>
                <a:spcPct val="120000"/>
              </a:lnSpc>
            </a:pPr>
            <a:r>
              <a:rPr lang="zh-CN" altLang="en-US" sz="1600" dirty="0" smtClean="0"/>
              <a:t>按照界面指引，完成虚拟机模板配置，配置完成后关闭虚拟机。 </a:t>
            </a:r>
            <a:endParaRPr lang="en-US" altLang="zh-CN" sz="1600" dirty="0" smtClean="0"/>
          </a:p>
          <a:p>
            <a:pPr>
              <a:lnSpc>
                <a:spcPct val="120000"/>
              </a:lnSpc>
            </a:pPr>
            <a:r>
              <a:rPr lang="zh-CN" altLang="en-US" sz="1600" dirty="0" smtClean="0"/>
              <a:t>在</a:t>
            </a:r>
            <a:r>
              <a:rPr lang="en-US" altLang="zh-CN" sz="1600" dirty="0" err="1" smtClean="0"/>
              <a:t>FusionCompute</a:t>
            </a:r>
            <a:r>
              <a:rPr lang="zh-CN" altLang="en-US" sz="1600" dirty="0" smtClean="0"/>
              <a:t>界面将虚拟机转为模板。</a:t>
            </a:r>
            <a:endParaRPr lang="en-US" altLang="en-US" sz="1600" dirty="0" smtClean="0"/>
          </a:p>
        </p:txBody>
      </p:sp>
      <p:pic>
        <p:nvPicPr>
          <p:cNvPr id="25604" name="Picture 6" descr="http://support.huawei.com/hdx/pages/DOC1000181126YZF0122G/04/DOC1000181126YZF0122G/04/resources/04_desk_r6c00/sbc/fig/fig_it_52_24_160044_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71" y="2497193"/>
            <a:ext cx="7845478" cy="3743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5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在</a:t>
            </a:r>
            <a:r>
              <a:rPr lang="en-US" altLang="zh-CN" smtClean="0"/>
              <a:t>FusionAccess</a:t>
            </a:r>
            <a:r>
              <a:rPr lang="zh-CN" altLang="en-US" smtClean="0"/>
              <a:t>配置模板</a:t>
            </a:r>
          </a:p>
        </p:txBody>
      </p:sp>
      <p:sp>
        <p:nvSpPr>
          <p:cNvPr id="26627" name="内容占位符 2"/>
          <p:cNvSpPr>
            <a:spLocks noGrp="1"/>
          </p:cNvSpPr>
          <p:nvPr>
            <p:ph type="body" sz="quarter" idx="10"/>
          </p:nvPr>
        </p:nvSpPr>
        <p:spPr/>
        <p:txBody>
          <a:bodyPr/>
          <a:lstStyle/>
          <a:p>
            <a:r>
              <a:rPr lang="zh-CN" altLang="en-US" dirty="0" smtClean="0"/>
              <a:t>在待发放虚拟机模板所在行，根据实际应用场景选择参数： </a:t>
            </a:r>
          </a:p>
          <a:p>
            <a:pPr lvl="1"/>
            <a:r>
              <a:rPr lang="zh-CN" altLang="en-US" dirty="0" smtClean="0"/>
              <a:t>“业务类型”：选择“</a:t>
            </a:r>
            <a:r>
              <a:rPr lang="en-US" altLang="zh-CN" dirty="0" smtClean="0"/>
              <a:t>SBC</a:t>
            </a:r>
            <a:r>
              <a:rPr lang="zh-CN" altLang="en-US" dirty="0" smtClean="0"/>
              <a:t>”。 </a:t>
            </a:r>
          </a:p>
          <a:p>
            <a:pPr lvl="1"/>
            <a:r>
              <a:rPr lang="zh-CN" altLang="en-US" dirty="0" smtClean="0"/>
              <a:t>“类型”：选择相应的模板类型。</a:t>
            </a:r>
          </a:p>
          <a:p>
            <a:endParaRPr lang="zh-CN" altLang="en-US" dirty="0" smtClean="0"/>
          </a:p>
        </p:txBody>
      </p:sp>
      <p:pic>
        <p:nvPicPr>
          <p:cNvPr id="266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30" y="3104356"/>
            <a:ext cx="3134185" cy="30607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434" y="3113732"/>
            <a:ext cx="2902149" cy="1306513"/>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435" y="4420245"/>
            <a:ext cx="2902149" cy="172878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65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创建</a:t>
            </a:r>
            <a:r>
              <a:rPr lang="en-US" altLang="zh-CN" smtClean="0"/>
              <a:t>APS</a:t>
            </a:r>
            <a:r>
              <a:rPr lang="zh-CN" altLang="en-US" smtClean="0"/>
              <a:t>服务器 </a:t>
            </a:r>
            <a:r>
              <a:rPr lang="en-US" altLang="zh-CN" smtClean="0"/>
              <a:t>(1/2)</a:t>
            </a:r>
            <a:endParaRPr lang="en-US" altLang="en-US" dirty="0" smtClean="0"/>
          </a:p>
        </p:txBody>
      </p:sp>
      <p:sp>
        <p:nvSpPr>
          <p:cNvPr id="27651" name="内容占位符 2"/>
          <p:cNvSpPr>
            <a:spLocks noGrp="1"/>
          </p:cNvSpPr>
          <p:nvPr>
            <p:ph type="body" sz="quarter" idx="10"/>
          </p:nvPr>
        </p:nvSpPr>
        <p:spPr/>
        <p:txBody>
          <a:bodyPr/>
          <a:lstStyle/>
          <a:p>
            <a:r>
              <a:rPr lang="zh-CN" altLang="en-US" smtClean="0"/>
              <a:t>创建虚拟机组</a:t>
            </a:r>
            <a:endParaRPr lang="en-US" altLang="en-US" smtClean="0"/>
          </a:p>
        </p:txBody>
      </p:sp>
      <p:pic>
        <p:nvPicPr>
          <p:cNvPr id="107521" name="Picture 1"/>
          <p:cNvPicPr>
            <a:picLocks noChangeAspect="1" noChangeArrowheads="1"/>
          </p:cNvPicPr>
          <p:nvPr/>
        </p:nvPicPr>
        <p:blipFill>
          <a:blip r:embed="rId3"/>
          <a:srcRect/>
          <a:stretch>
            <a:fillRect/>
          </a:stretch>
        </p:blipFill>
        <p:spPr bwMode="auto">
          <a:xfrm>
            <a:off x="1038225" y="1916113"/>
            <a:ext cx="7134225" cy="3362325"/>
          </a:xfrm>
          <a:prstGeom prst="rect">
            <a:avLst/>
          </a:prstGeom>
          <a:noFill/>
          <a:ln w="9525" cap="flat" cmpd="sng" algn="ctr">
            <a:solidFill>
              <a:schemeClr val="bg1">
                <a:lumMod val="50000"/>
              </a:schemeClr>
            </a:solidFill>
            <a:prstDash val="solid"/>
            <a:miter lim="800000"/>
            <a:headEnd/>
            <a:tailEnd/>
          </a:ln>
        </p:spPr>
      </p:pic>
      <p:pic>
        <p:nvPicPr>
          <p:cNvPr id="107522" name="Picture 2"/>
          <p:cNvPicPr>
            <a:picLocks noChangeAspect="1" noChangeArrowheads="1"/>
          </p:cNvPicPr>
          <p:nvPr/>
        </p:nvPicPr>
        <p:blipFill>
          <a:blip r:embed="rId4"/>
          <a:srcRect/>
          <a:stretch>
            <a:fillRect/>
          </a:stretch>
        </p:blipFill>
        <p:spPr bwMode="auto">
          <a:xfrm>
            <a:off x="4451350" y="3886200"/>
            <a:ext cx="4152900" cy="2314575"/>
          </a:xfrm>
          <a:prstGeom prst="rect">
            <a:avLst/>
          </a:prstGeom>
          <a:noFill/>
          <a:ln w="9525" cap="flat" cmpd="sng" algn="ctr">
            <a:solidFill>
              <a:schemeClr val="bg1">
                <a:lumMod val="50000"/>
              </a:schemeClr>
            </a:solidFill>
            <a:prstDash val="solid"/>
            <a:miter lim="800000"/>
            <a:headEnd/>
            <a:tailEnd/>
          </a:ln>
        </p:spPr>
      </p:pic>
      <p:cxnSp>
        <p:nvCxnSpPr>
          <p:cNvPr id="27654" name="直接箭头连接符 7"/>
          <p:cNvCxnSpPr>
            <a:cxnSpLocks noChangeShapeType="1"/>
          </p:cNvCxnSpPr>
          <p:nvPr/>
        </p:nvCxnSpPr>
        <p:spPr bwMode="auto">
          <a:xfrm>
            <a:off x="4356100" y="3824288"/>
            <a:ext cx="468313" cy="396875"/>
          </a:xfrm>
          <a:prstGeom prst="straightConnector1">
            <a:avLst/>
          </a:prstGeom>
          <a:noFill/>
          <a:ln w="9525" algn="ctr">
            <a:solidFill>
              <a:srgbClr val="EE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8224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t>创建</a:t>
            </a:r>
            <a:r>
              <a:rPr lang="en-US" altLang="zh-CN" dirty="0" smtClean="0"/>
              <a:t>APS</a:t>
            </a:r>
            <a:r>
              <a:rPr lang="zh-CN" altLang="en-US" dirty="0" smtClean="0"/>
              <a:t>服务器</a:t>
            </a:r>
            <a:r>
              <a:rPr lang="en-US" altLang="zh-CN" dirty="0" smtClean="0"/>
              <a:t> (2/2)</a:t>
            </a:r>
            <a:endParaRPr lang="en-US" altLang="en-US" dirty="0" smtClean="0"/>
          </a:p>
        </p:txBody>
      </p:sp>
      <p:sp>
        <p:nvSpPr>
          <p:cNvPr id="29699" name="内容占位符 2"/>
          <p:cNvSpPr>
            <a:spLocks noGrp="1"/>
          </p:cNvSpPr>
          <p:nvPr>
            <p:ph type="body" sz="quarter" idx="10"/>
          </p:nvPr>
        </p:nvSpPr>
        <p:spPr/>
        <p:txBody>
          <a:bodyPr/>
          <a:lstStyle/>
          <a:p>
            <a:r>
              <a:rPr lang="zh-CN" altLang="en-US" dirty="0" smtClean="0"/>
              <a:t>向虚拟机组中添加</a:t>
            </a:r>
            <a:r>
              <a:rPr lang="en-US" altLang="zh-CN" dirty="0" smtClean="0"/>
              <a:t>APS</a:t>
            </a:r>
            <a:r>
              <a:rPr lang="zh-CN" altLang="en-US" dirty="0" smtClean="0"/>
              <a:t>服务器</a:t>
            </a:r>
            <a:r>
              <a:rPr lang="zh-CN" altLang="en-US" dirty="0"/>
              <a:t>。</a:t>
            </a:r>
            <a:endParaRPr lang="zh-CN" altLang="en-US" dirty="0" smtClean="0"/>
          </a:p>
          <a:p>
            <a:endParaRPr lang="en-US" altLang="zh-CN" dirty="0" smtClean="0"/>
          </a:p>
        </p:txBody>
      </p:sp>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43" y="3091924"/>
            <a:ext cx="6229350" cy="309403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97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5" y="1931096"/>
            <a:ext cx="5292725" cy="243453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827088" y="1931095"/>
            <a:ext cx="2484437" cy="1077218"/>
          </a:xfrm>
          <a:prstGeom prst="rect">
            <a:avLst/>
          </a:prstGeom>
        </p:spPr>
        <p:txBody>
          <a:bodyPr>
            <a:spAutoFit/>
          </a:bodyPr>
          <a:lstStyle/>
          <a:p>
            <a:pPr eaLnBrk="1" fontAlgn="t" hangingPunct="1">
              <a:defRPr/>
            </a:pPr>
            <a:r>
              <a:rPr lang="en-US" altLang="zh-CN" sz="1600" dirty="0">
                <a:latin typeface="+mn-lt"/>
                <a:ea typeface="+mn-ea"/>
              </a:rPr>
              <a:t>CPU</a:t>
            </a:r>
            <a:r>
              <a:rPr lang="zh-CN" altLang="en-US" sz="1600" dirty="0">
                <a:latin typeface="+mn-ea"/>
                <a:ea typeface="+mn-ea"/>
              </a:rPr>
              <a:t>、内存、磁盘等参数信息会自动关联模板中设置的参数值，需据实际需求选择是否重新配置。</a:t>
            </a:r>
          </a:p>
        </p:txBody>
      </p:sp>
      <p:sp>
        <p:nvSpPr>
          <p:cNvPr id="7" name="矩形 6"/>
          <p:cNvSpPr/>
          <p:nvPr/>
        </p:nvSpPr>
        <p:spPr>
          <a:xfrm>
            <a:off x="6948488" y="4638943"/>
            <a:ext cx="1619249" cy="1323439"/>
          </a:xfrm>
          <a:prstGeom prst="rect">
            <a:avLst/>
          </a:prstGeom>
        </p:spPr>
        <p:txBody>
          <a:bodyPr wrap="square">
            <a:spAutoFit/>
          </a:bodyPr>
          <a:lstStyle/>
          <a:p>
            <a:pPr eaLnBrk="1" fontAlgn="t" hangingPunct="1">
              <a:defRPr/>
            </a:pPr>
            <a:r>
              <a:rPr lang="en-US" altLang="zh-CN" sz="1600" dirty="0">
                <a:latin typeface="+mn-lt"/>
                <a:ea typeface="+mn-ea"/>
              </a:rPr>
              <a:t>APS</a:t>
            </a:r>
            <a:r>
              <a:rPr lang="zh-CN" altLang="en-US" sz="1600" dirty="0">
                <a:latin typeface="+mn-ea"/>
                <a:ea typeface="+mn-ea"/>
              </a:rPr>
              <a:t>服务器参数中的“本地区域”和“</a:t>
            </a:r>
            <a:r>
              <a:rPr lang="en-US" altLang="zh-CN" sz="1600" dirty="0">
                <a:latin typeface="+mn-lt"/>
                <a:ea typeface="+mn-ea"/>
              </a:rPr>
              <a:t>OU</a:t>
            </a:r>
            <a:r>
              <a:rPr lang="zh-CN" altLang="en-US" sz="1600" dirty="0">
                <a:latin typeface="+mn-ea"/>
                <a:ea typeface="+mn-ea"/>
              </a:rPr>
              <a:t>名称”通过“系统管理”提前配置。</a:t>
            </a:r>
          </a:p>
        </p:txBody>
      </p:sp>
    </p:spTree>
    <p:extLst>
      <p:ext uri="{BB962C8B-B14F-4D97-AF65-F5344CB8AC3E}">
        <p14:creationId xmlns:p14="http://schemas.microsoft.com/office/powerpoint/2010/main" val="2799346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dirty="0" smtClean="0"/>
              <a:t>配置应用组 </a:t>
            </a:r>
            <a:r>
              <a:rPr lang="en-US" altLang="zh-CN" dirty="0" smtClean="0"/>
              <a:t>(1/2)</a:t>
            </a:r>
            <a:endParaRPr lang="en-US" altLang="en-US" dirty="0" smtClean="0"/>
          </a:p>
        </p:txBody>
      </p:sp>
      <p:sp>
        <p:nvSpPr>
          <p:cNvPr id="31747" name="内容占位符 2"/>
          <p:cNvSpPr>
            <a:spLocks noGrp="1"/>
          </p:cNvSpPr>
          <p:nvPr>
            <p:ph type="body" sz="quarter" idx="10"/>
          </p:nvPr>
        </p:nvSpPr>
        <p:spPr/>
        <p:txBody>
          <a:bodyPr/>
          <a:lstStyle/>
          <a:p>
            <a:r>
              <a:rPr lang="zh-CN" altLang="en-US" dirty="0" smtClean="0"/>
              <a:t>创建应用组。</a:t>
            </a:r>
            <a:endParaRPr lang="en-US" altLang="en-US" dirty="0" smtClean="0"/>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1919288"/>
            <a:ext cx="7219950" cy="30194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125" y="3924300"/>
            <a:ext cx="4810125" cy="22764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1750" name="直接箭头连接符 6"/>
          <p:cNvCxnSpPr>
            <a:cxnSpLocks noChangeShapeType="1"/>
          </p:cNvCxnSpPr>
          <p:nvPr/>
        </p:nvCxnSpPr>
        <p:spPr bwMode="auto">
          <a:xfrm>
            <a:off x="3743325" y="3789363"/>
            <a:ext cx="215900" cy="252412"/>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50981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dirty="0" smtClean="0"/>
              <a:t>配置应用组 </a:t>
            </a:r>
            <a:r>
              <a:rPr lang="en-US" altLang="zh-CN" dirty="0" smtClean="0"/>
              <a:t>(</a:t>
            </a:r>
            <a:r>
              <a:rPr lang="en-US" altLang="zh-CN" dirty="0"/>
              <a:t>1/2)</a:t>
            </a:r>
            <a:endParaRPr lang="en-US" altLang="en-US" dirty="0" smtClean="0"/>
          </a:p>
        </p:txBody>
      </p:sp>
      <p:sp>
        <p:nvSpPr>
          <p:cNvPr id="33795" name="内容占位符 2"/>
          <p:cNvSpPr>
            <a:spLocks noGrp="1"/>
          </p:cNvSpPr>
          <p:nvPr>
            <p:ph type="body" sz="quarter" idx="10"/>
          </p:nvPr>
        </p:nvSpPr>
        <p:spPr/>
        <p:txBody>
          <a:bodyPr/>
          <a:lstStyle/>
          <a:p>
            <a:r>
              <a:rPr lang="zh-CN" altLang="en-US" dirty="0" smtClean="0"/>
              <a:t>向应用组添加</a:t>
            </a:r>
            <a:r>
              <a:rPr lang="en-US" altLang="zh-CN" dirty="0" smtClean="0"/>
              <a:t>APS</a:t>
            </a:r>
            <a:r>
              <a:rPr lang="zh-CN" altLang="en-US" dirty="0" smtClean="0"/>
              <a:t>服务器</a:t>
            </a:r>
            <a:r>
              <a:rPr lang="zh-CN" altLang="en-US" dirty="0"/>
              <a:t>。</a:t>
            </a:r>
            <a:endParaRPr lang="zh-CN" altLang="en-US" dirty="0" smtClean="0"/>
          </a:p>
          <a:p>
            <a:endParaRPr lang="en-US" altLang="zh-CN" dirty="0" smtClean="0"/>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916832"/>
            <a:ext cx="6119812" cy="255356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3667" name="Picture 3"/>
          <p:cNvPicPr>
            <a:picLocks noChangeAspect="1" noChangeArrowheads="1"/>
          </p:cNvPicPr>
          <p:nvPr/>
        </p:nvPicPr>
        <p:blipFill>
          <a:blip r:embed="rId4"/>
          <a:srcRect/>
          <a:stretch>
            <a:fillRect/>
          </a:stretch>
        </p:blipFill>
        <p:spPr bwMode="auto">
          <a:xfrm>
            <a:off x="3708400" y="4105275"/>
            <a:ext cx="4895850" cy="2095500"/>
          </a:xfrm>
          <a:prstGeom prst="rect">
            <a:avLst/>
          </a:prstGeom>
          <a:noFill/>
          <a:ln w="9525" cap="flat" cmpd="sng" algn="ctr">
            <a:solidFill>
              <a:schemeClr val="bg1">
                <a:lumMod val="50000"/>
              </a:schemeClr>
            </a:solidFill>
            <a:prstDash val="solid"/>
            <a:miter lim="800000"/>
            <a:headEnd/>
            <a:tailEnd/>
          </a:ln>
        </p:spPr>
      </p:pic>
    </p:spTree>
    <p:extLst>
      <p:ext uri="{BB962C8B-B14F-4D97-AF65-F5344CB8AC3E}">
        <p14:creationId xmlns:p14="http://schemas.microsoft.com/office/powerpoint/2010/main" val="714669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学完本课程后，您将能够</a:t>
            </a:r>
            <a:r>
              <a:rPr lang="en-US" altLang="zh-CN" dirty="0" smtClean="0"/>
              <a:t>:</a:t>
            </a:r>
          </a:p>
          <a:p>
            <a:pPr lvl="1"/>
            <a:r>
              <a:rPr lang="zh-CN" altLang="en-US" dirty="0" smtClean="0"/>
              <a:t>了解应用虚拟化的基本概念</a:t>
            </a:r>
            <a:endParaRPr lang="en-US" altLang="zh-CN" dirty="0" smtClean="0"/>
          </a:p>
          <a:p>
            <a:pPr lvl="1"/>
            <a:r>
              <a:rPr lang="zh-CN" altLang="en-US" dirty="0" smtClean="0"/>
              <a:t>掌握华为应用虚拟化解决方案的架构</a:t>
            </a:r>
            <a:endParaRPr lang="en-US" altLang="zh-CN" dirty="0" smtClean="0"/>
          </a:p>
          <a:p>
            <a:pPr lvl="1"/>
            <a:r>
              <a:rPr lang="zh-CN" altLang="en-US" dirty="0" smtClean="0"/>
              <a:t>掌握华为应用虚拟化解决方案特性</a:t>
            </a:r>
            <a:endParaRPr lang="en-US" altLang="zh-CN" dirty="0" smtClean="0"/>
          </a:p>
          <a:p>
            <a:pPr lvl="1"/>
            <a:r>
              <a:rPr lang="zh-CN" altLang="en-US" dirty="0" smtClean="0"/>
              <a:t>了解华为应用虚拟化的主要应用场景</a:t>
            </a:r>
          </a:p>
          <a:p>
            <a:endParaRPr lang="zh-CN" altLang="en-US" dirty="0"/>
          </a:p>
        </p:txBody>
      </p:sp>
    </p:spTree>
    <p:extLst>
      <p:ext uri="{BB962C8B-B14F-4D97-AF65-F5344CB8AC3E}">
        <p14:creationId xmlns:p14="http://schemas.microsoft.com/office/powerpoint/2010/main" val="111751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配置</a:t>
            </a:r>
            <a:r>
              <a:rPr lang="en-US" altLang="zh-CN" smtClean="0"/>
              <a:t>RDS</a:t>
            </a:r>
            <a:r>
              <a:rPr lang="zh-CN" altLang="en-US" smtClean="0"/>
              <a:t>服务授权</a:t>
            </a:r>
            <a:endParaRPr lang="en-US" altLang="en-US" smtClean="0"/>
          </a:p>
        </p:txBody>
      </p:sp>
      <p:sp>
        <p:nvSpPr>
          <p:cNvPr id="35843" name="内容占位符 2"/>
          <p:cNvSpPr>
            <a:spLocks noGrp="1"/>
          </p:cNvSpPr>
          <p:nvPr>
            <p:ph type="body" sz="quarter" idx="10"/>
          </p:nvPr>
        </p:nvSpPr>
        <p:spPr/>
        <p:txBody>
          <a:bodyPr/>
          <a:lstStyle/>
          <a:p>
            <a:pPr>
              <a:lnSpc>
                <a:spcPct val="120000"/>
              </a:lnSpc>
            </a:pPr>
            <a:r>
              <a:rPr lang="zh-CN" altLang="en-US" sz="2000" dirty="0" smtClean="0"/>
              <a:t>操作步骤</a:t>
            </a:r>
            <a:endParaRPr lang="en-US" altLang="zh-CN" sz="2000" dirty="0" smtClean="0"/>
          </a:p>
          <a:p>
            <a:pPr lvl="1">
              <a:lnSpc>
                <a:spcPct val="120000"/>
              </a:lnSpc>
            </a:pPr>
            <a:r>
              <a:rPr lang="zh-CN" altLang="en-US" sz="1800" dirty="0" smtClean="0"/>
              <a:t>创建</a:t>
            </a:r>
            <a:r>
              <a:rPr lang="en-US" altLang="zh-CN" sz="1800" dirty="0" smtClean="0"/>
              <a:t>APS</a:t>
            </a:r>
            <a:r>
              <a:rPr lang="zh-CN" altLang="en-US" sz="1800" dirty="0" smtClean="0"/>
              <a:t>服务器</a:t>
            </a:r>
            <a:r>
              <a:rPr lang="en-US" altLang="zh-CN" sz="1800" dirty="0" smtClean="0"/>
              <a:t>OU</a:t>
            </a:r>
          </a:p>
          <a:p>
            <a:pPr lvl="1">
              <a:lnSpc>
                <a:spcPct val="120000"/>
              </a:lnSpc>
            </a:pPr>
            <a:r>
              <a:rPr lang="zh-CN" altLang="en-US" sz="1800" dirty="0" smtClean="0"/>
              <a:t>创建</a:t>
            </a:r>
            <a:r>
              <a:rPr lang="en-US" altLang="zh-CN" sz="1800" dirty="0" smtClean="0"/>
              <a:t>APS</a:t>
            </a:r>
            <a:r>
              <a:rPr lang="zh-CN" altLang="en-US" sz="1800" dirty="0" smtClean="0"/>
              <a:t>服务器组策略</a:t>
            </a:r>
          </a:p>
          <a:p>
            <a:pPr lvl="1">
              <a:lnSpc>
                <a:spcPct val="120000"/>
              </a:lnSpc>
            </a:pPr>
            <a:r>
              <a:rPr lang="zh-CN" altLang="en-US" sz="1800" dirty="0" smtClean="0"/>
              <a:t>配置</a:t>
            </a:r>
            <a:r>
              <a:rPr lang="en-US" altLang="zh-CN" sz="1800" dirty="0" smtClean="0"/>
              <a:t>APS</a:t>
            </a:r>
            <a:r>
              <a:rPr lang="zh-CN" altLang="en-US" sz="1800" dirty="0" smtClean="0"/>
              <a:t>服务器的</a:t>
            </a:r>
            <a:r>
              <a:rPr lang="en-US" altLang="zh-CN" sz="1800" dirty="0" smtClean="0"/>
              <a:t>RDS</a:t>
            </a:r>
            <a:r>
              <a:rPr lang="zh-CN" altLang="en-US" sz="1800" dirty="0" smtClean="0"/>
              <a:t>服务授权</a:t>
            </a:r>
          </a:p>
          <a:p>
            <a:pPr>
              <a:lnSpc>
                <a:spcPct val="120000"/>
              </a:lnSpc>
            </a:pPr>
            <a:endParaRPr lang="en-US" altLang="zh-CN" sz="2000" dirty="0" smtClean="0"/>
          </a:p>
        </p:txBody>
      </p:sp>
      <p:pic>
        <p:nvPicPr>
          <p:cNvPr id="115715" name="Picture 3"/>
          <p:cNvPicPr>
            <a:picLocks noChangeAspect="1" noChangeArrowheads="1"/>
          </p:cNvPicPr>
          <p:nvPr/>
        </p:nvPicPr>
        <p:blipFill>
          <a:blip r:embed="rId3"/>
          <a:srcRect/>
          <a:stretch>
            <a:fillRect/>
          </a:stretch>
        </p:blipFill>
        <p:spPr bwMode="auto">
          <a:xfrm>
            <a:off x="1151620" y="3068960"/>
            <a:ext cx="7020780" cy="3168328"/>
          </a:xfrm>
          <a:prstGeom prst="rect">
            <a:avLst/>
          </a:prstGeom>
          <a:noFill/>
          <a:ln w="9525" cap="flat" cmpd="sng" algn="ctr">
            <a:solidFill>
              <a:schemeClr val="bg1">
                <a:lumMod val="50000"/>
              </a:schemeClr>
            </a:solidFill>
            <a:prstDash val="solid"/>
            <a:miter lim="800000"/>
            <a:headEnd/>
            <a:tailEnd/>
          </a:ln>
        </p:spPr>
      </p:pic>
    </p:spTree>
    <p:extLst>
      <p:ext uri="{BB962C8B-B14F-4D97-AF65-F5344CB8AC3E}">
        <p14:creationId xmlns:p14="http://schemas.microsoft.com/office/powerpoint/2010/main" val="1972019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配置</a:t>
            </a:r>
            <a:r>
              <a:rPr lang="en-US" altLang="zh-CN" smtClean="0"/>
              <a:t>APS</a:t>
            </a:r>
            <a:r>
              <a:rPr lang="zh-CN" altLang="en-US" smtClean="0"/>
              <a:t>服务器安全策略</a:t>
            </a:r>
            <a:endParaRPr lang="en-US" altLang="en-US" smtClean="0"/>
          </a:p>
        </p:txBody>
      </p:sp>
      <p:sp>
        <p:nvSpPr>
          <p:cNvPr id="37891" name="内容占位符 2"/>
          <p:cNvSpPr>
            <a:spLocks noGrp="1"/>
          </p:cNvSpPr>
          <p:nvPr>
            <p:ph type="body" sz="quarter" idx="10"/>
          </p:nvPr>
        </p:nvSpPr>
        <p:spPr/>
        <p:txBody>
          <a:bodyPr/>
          <a:lstStyle/>
          <a:p>
            <a:r>
              <a:rPr lang="zh-CN" altLang="en-US" sz="2000" smtClean="0"/>
              <a:t>用户有安全性要求时，必须配置安全策略。</a:t>
            </a:r>
          </a:p>
          <a:p>
            <a:r>
              <a:rPr lang="zh-CN" altLang="en-US" sz="2000" smtClean="0"/>
              <a:t>针对</a:t>
            </a:r>
            <a:r>
              <a:rPr lang="en-US" altLang="zh-CN" sz="2000" smtClean="0"/>
              <a:t>APS</a:t>
            </a:r>
            <a:r>
              <a:rPr lang="zh-CN" altLang="en-US" sz="2000" smtClean="0"/>
              <a:t>服务器，用户可选择两种安全策略。</a:t>
            </a:r>
            <a:endParaRPr lang="en-US" altLang="en-US" sz="2000" smtClean="0"/>
          </a:p>
        </p:txBody>
      </p:sp>
      <p:graphicFrame>
        <p:nvGraphicFramePr>
          <p:cNvPr id="4" name="表格 3"/>
          <p:cNvGraphicFramePr>
            <a:graphicFrameLocks noGrp="1"/>
          </p:cNvGraphicFramePr>
          <p:nvPr>
            <p:extLst>
              <p:ext uri="{D42A27DB-BD31-4B8C-83A1-F6EECF244321}">
                <p14:modId xmlns:p14="http://schemas.microsoft.com/office/powerpoint/2010/main" val="923005196"/>
              </p:ext>
            </p:extLst>
          </p:nvPr>
        </p:nvGraphicFramePr>
        <p:xfrm>
          <a:off x="755991" y="2416868"/>
          <a:ext cx="7848259" cy="3780000"/>
        </p:xfrm>
        <a:graphic>
          <a:graphicData uri="http://schemas.openxmlformats.org/drawingml/2006/table">
            <a:tbl>
              <a:tblPr/>
              <a:tblGrid>
                <a:gridCol w="1402685"/>
                <a:gridCol w="3709574"/>
                <a:gridCol w="2736000"/>
              </a:tblGrid>
              <a:tr h="432000">
                <a:tc>
                  <a:txBody>
                    <a:bodyPr/>
                    <a:lstStyle/>
                    <a:p>
                      <a:pPr algn="ctr"/>
                      <a:r>
                        <a:rPr lang="zh-CN" altLang="en-US" sz="1800" b="1" dirty="0"/>
                        <a:t>安全策略</a:t>
                      </a:r>
                    </a:p>
                  </a:txBody>
                  <a:tcPr marL="27091" marR="27091" marT="27082" marB="27082"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dirty="0"/>
                        <a:t>主要操作</a:t>
                      </a:r>
                    </a:p>
                  </a:txBody>
                  <a:tcPr marL="27091" marR="27091" marT="27082" marB="27082"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1800" b="1" dirty="0"/>
                        <a:t>适用场景</a:t>
                      </a:r>
                    </a:p>
                  </a:txBody>
                  <a:tcPr marL="27091" marR="27091" marT="27082" marB="27082"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520000">
                <a:tc>
                  <a:txBody>
                    <a:bodyPr/>
                    <a:lstStyle/>
                    <a:p>
                      <a:r>
                        <a:rPr lang="zh-CN" altLang="en-US" sz="1600" b="1" dirty="0"/>
                        <a:t>普通办公模式</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373063" indent="-285750">
                        <a:buClr>
                          <a:srgbClr val="808080"/>
                        </a:buClr>
                        <a:buSzPct val="50000"/>
                        <a:buFont typeface="Wingdings" panose="05000000000000000000" pitchFamily="2" charset="2"/>
                        <a:buChar char="p"/>
                      </a:pPr>
                      <a:r>
                        <a:rPr lang="zh-CN" altLang="en-US" sz="1600" dirty="0"/>
                        <a:t>可用管理员发放的所有应用。 </a:t>
                      </a:r>
                    </a:p>
                    <a:p>
                      <a:pPr marL="373063" indent="-285750">
                        <a:buClr>
                          <a:srgbClr val="808080"/>
                        </a:buClr>
                        <a:buSzPct val="50000"/>
                        <a:buFont typeface="Wingdings" panose="05000000000000000000" pitchFamily="2" charset="2"/>
                        <a:buChar char="p"/>
                      </a:pPr>
                      <a:r>
                        <a:rPr lang="zh-CN" altLang="en-US" sz="1600" dirty="0"/>
                        <a:t>可用“控制面板”以及系统设置操作。 </a:t>
                      </a:r>
                    </a:p>
                    <a:p>
                      <a:pPr marL="373063" indent="-285750">
                        <a:buClr>
                          <a:srgbClr val="808080"/>
                        </a:buClr>
                        <a:buSzPct val="50000"/>
                        <a:buFont typeface="Wingdings" panose="05000000000000000000" pitchFamily="2" charset="2"/>
                        <a:buChar char="p"/>
                      </a:pPr>
                      <a:r>
                        <a:rPr lang="zh-CN" altLang="en-US" sz="1600" dirty="0"/>
                        <a:t>可用“任务管理器”。 </a:t>
                      </a:r>
                    </a:p>
                    <a:p>
                      <a:pPr marL="373063" indent="-285750">
                        <a:buClr>
                          <a:srgbClr val="808080"/>
                        </a:buClr>
                        <a:buSzPct val="50000"/>
                        <a:buFont typeface="Wingdings" panose="05000000000000000000" pitchFamily="2" charset="2"/>
                        <a:buChar char="p"/>
                      </a:pPr>
                      <a:r>
                        <a:rPr lang="zh-CN" altLang="en-US" sz="1600" dirty="0"/>
                        <a:t>可用</a:t>
                      </a:r>
                      <a:r>
                        <a:rPr lang="en-US" altLang="zh-CN" sz="1600" dirty="0"/>
                        <a:t>Internet</a:t>
                      </a:r>
                      <a:r>
                        <a:rPr lang="zh-CN" altLang="en-US" sz="1600" dirty="0"/>
                        <a:t>控制面板。 </a:t>
                      </a:r>
                    </a:p>
                    <a:p>
                      <a:pPr marL="373063" indent="-285750">
                        <a:buClr>
                          <a:srgbClr val="808080"/>
                        </a:buClr>
                        <a:buSzPct val="50000"/>
                        <a:buFont typeface="Wingdings" panose="05000000000000000000" pitchFamily="2" charset="2"/>
                        <a:buChar char="p"/>
                      </a:pPr>
                      <a:r>
                        <a:rPr lang="zh-CN" altLang="en-US" sz="1600" dirty="0"/>
                        <a:t>可用</a:t>
                      </a:r>
                      <a:r>
                        <a:rPr lang="en-US" altLang="zh-CN" sz="1600" dirty="0"/>
                        <a:t>powershell.exe</a:t>
                      </a:r>
                      <a:r>
                        <a:rPr lang="zh-CN" altLang="en-US" sz="1600" dirty="0"/>
                        <a:t>和</a:t>
                      </a:r>
                      <a:r>
                        <a:rPr lang="en-US" altLang="zh-CN" sz="1600" dirty="0"/>
                        <a:t>cacls.exe</a:t>
                      </a:r>
                      <a:r>
                        <a:rPr lang="zh-CN" altLang="en-US" sz="1600" dirty="0"/>
                        <a:t>。 </a:t>
                      </a:r>
                    </a:p>
                    <a:p>
                      <a:pPr marL="373063" indent="-285750">
                        <a:buClr>
                          <a:srgbClr val="808080"/>
                        </a:buClr>
                        <a:buSzPct val="50000"/>
                        <a:buFont typeface="Wingdings" panose="05000000000000000000" pitchFamily="2" charset="2"/>
                        <a:buChar char="p"/>
                      </a:pPr>
                      <a:r>
                        <a:rPr lang="zh-CN" altLang="en-US" sz="1600" dirty="0"/>
                        <a:t>禁用</a:t>
                      </a:r>
                      <a:r>
                        <a:rPr lang="en-US" altLang="zh-CN" sz="1600" dirty="0"/>
                        <a:t>Windows</a:t>
                      </a:r>
                      <a:r>
                        <a:rPr lang="zh-CN" altLang="en-US" sz="1600" dirty="0"/>
                        <a:t>更新，注册表编辑，命令行，“运行”。 </a:t>
                      </a:r>
                    </a:p>
                    <a:p>
                      <a:pPr marL="373063" indent="-285750">
                        <a:buClr>
                          <a:srgbClr val="808080"/>
                        </a:buClr>
                        <a:buSzPct val="50000"/>
                        <a:buFont typeface="Wingdings" panose="05000000000000000000" pitchFamily="2" charset="2"/>
                        <a:buChar char="p"/>
                      </a:pPr>
                      <a:r>
                        <a:rPr lang="zh-CN" altLang="en-US" sz="1600" dirty="0"/>
                        <a:t>禁用“关机”、“重新启动”、“睡眠”、“休眠”操作。</a:t>
                      </a:r>
                    </a:p>
                  </a:txBody>
                  <a:tcPr marL="72000" marR="72000" marT="0" marB="0" anchor="ctr"/>
                </a:tc>
                <a:tc>
                  <a:txBody>
                    <a:bodyPr/>
                    <a:lstStyle/>
                    <a:p>
                      <a:r>
                        <a:rPr lang="zh-CN" altLang="en-US" sz="1600" dirty="0"/>
                        <a:t>安全性要求不高，需要通过应用虚拟化的优势来提高办公效率的场景。</a:t>
                      </a:r>
                    </a:p>
                  </a:txBody>
                  <a:tcPr marL="72000" marR="72000" marT="0" marB="0" anchor="ctr">
                    <a:lnR w="28575" cap="flat" cmpd="sng" algn="ctr">
                      <a:solidFill>
                        <a:schemeClr val="tx1"/>
                      </a:solidFill>
                      <a:prstDash val="solid"/>
                      <a:round/>
                      <a:headEnd type="none" w="med" len="med"/>
                      <a:tailEnd type="none" w="med" len="med"/>
                    </a:lnR>
                  </a:tcPr>
                </a:tc>
              </a:tr>
              <a:tr h="828000">
                <a:tc>
                  <a:txBody>
                    <a:bodyPr/>
                    <a:lstStyle/>
                    <a:p>
                      <a:pPr marL="0" indent="0" algn="l" defTabSz="914400" rtl="0" eaLnBrk="1" latinLnBrk="0" hangingPunct="1">
                        <a:buFont typeface="Arial"/>
                        <a:buNone/>
                      </a:pPr>
                      <a:r>
                        <a:rPr lang="zh-CN" altLang="en-US" sz="1600" b="1" kern="1200" dirty="0"/>
                        <a:t>安全隔离模式</a:t>
                      </a:r>
                      <a:endParaRPr lang="zh-CN" altLang="en-US" sz="1600" b="1" kern="1200" dirty="0">
                        <a:solidFill>
                          <a:schemeClr val="tx1"/>
                        </a:solidFill>
                        <a:latin typeface="+mn-lt"/>
                        <a:ea typeface="+mn-ea"/>
                        <a:cs typeface="+mn-cs"/>
                      </a:endParaRP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373063" indent="-285750" algn="l" defTabSz="914400" rtl="0" eaLnBrk="1" latinLnBrk="0" hangingPunct="1">
                        <a:buClr>
                          <a:srgbClr val="808080"/>
                        </a:buClr>
                        <a:buSzPct val="50000"/>
                        <a:buFont typeface="Wingdings" panose="05000000000000000000" pitchFamily="2" charset="2"/>
                        <a:buChar char="p"/>
                      </a:pPr>
                      <a:r>
                        <a:rPr lang="zh-CN" altLang="en-US" sz="1600" kern="1200" dirty="0">
                          <a:solidFill>
                            <a:schemeClr val="tx1"/>
                          </a:solidFill>
                          <a:latin typeface="+mn-lt"/>
                          <a:ea typeface="+mn-ea"/>
                          <a:cs typeface="+mn-cs"/>
                        </a:rPr>
                        <a:t>仅可使用指定的</a:t>
                      </a:r>
                      <a:r>
                        <a:rPr lang="en-US" altLang="zh-CN" sz="1600" kern="1200" dirty="0">
                          <a:solidFill>
                            <a:schemeClr val="tx1"/>
                          </a:solidFill>
                          <a:latin typeface="+mn-lt"/>
                          <a:ea typeface="+mn-ea"/>
                          <a:cs typeface="+mn-cs"/>
                        </a:rPr>
                        <a:t>Windows</a:t>
                      </a:r>
                      <a:r>
                        <a:rPr lang="zh-CN" altLang="en-US" sz="1600" kern="1200" dirty="0">
                          <a:solidFill>
                            <a:schemeClr val="tx1"/>
                          </a:solidFill>
                          <a:latin typeface="+mn-lt"/>
                          <a:ea typeface="+mn-ea"/>
                          <a:cs typeface="+mn-cs"/>
                        </a:rPr>
                        <a:t>应用程序。 </a:t>
                      </a:r>
                    </a:p>
                    <a:p>
                      <a:pPr marL="373063" indent="-285750" algn="l" defTabSz="914400" rtl="0" eaLnBrk="1" latinLnBrk="0" hangingPunct="1">
                        <a:buClr>
                          <a:srgbClr val="808080"/>
                        </a:buClr>
                        <a:buSzPct val="50000"/>
                        <a:buFont typeface="Wingdings" panose="05000000000000000000" pitchFamily="2" charset="2"/>
                        <a:buChar char="p"/>
                      </a:pPr>
                      <a:r>
                        <a:rPr lang="zh-CN" altLang="en-US" sz="1600" kern="1200" dirty="0">
                          <a:solidFill>
                            <a:schemeClr val="tx1"/>
                          </a:solidFill>
                          <a:latin typeface="+mn-lt"/>
                          <a:ea typeface="+mn-ea"/>
                          <a:cs typeface="+mn-cs"/>
                        </a:rPr>
                        <a:t>禁用大部分系统设置操作。</a:t>
                      </a:r>
                    </a:p>
                  </a:txBody>
                  <a:tcPr marL="72000" marR="72000" marT="0" marB="0" anchor="ctr">
                    <a:lnB w="28575" cap="flat" cmpd="sng" algn="ctr">
                      <a:solidFill>
                        <a:schemeClr val="tx1"/>
                      </a:solidFill>
                      <a:prstDash val="solid"/>
                      <a:round/>
                      <a:headEnd type="none" w="med" len="med"/>
                      <a:tailEnd type="none" w="med" len="med"/>
                    </a:lnB>
                  </a:tcPr>
                </a:tc>
                <a:tc>
                  <a:txBody>
                    <a:bodyPr/>
                    <a:lstStyle/>
                    <a:p>
                      <a:r>
                        <a:rPr lang="zh-CN" altLang="en-US" sz="1600" dirty="0"/>
                        <a:t>安全性要求较高，需要严格控制程序及会话权限的场景。</a:t>
                      </a: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0192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应用虚拟化的基本概念</a:t>
            </a:r>
          </a:p>
          <a:p>
            <a:pPr>
              <a:buClr>
                <a:schemeClr val="bg1">
                  <a:lumMod val="50000"/>
                </a:schemeClr>
              </a:buClr>
            </a:pPr>
            <a:r>
              <a:rPr lang="zh-CN" altLang="en-US" dirty="0">
                <a:solidFill>
                  <a:schemeClr val="bg1">
                    <a:lumMod val="50000"/>
                  </a:schemeClr>
                </a:solidFill>
              </a:rPr>
              <a:t>华为应用虚拟化解决方案的架构</a:t>
            </a:r>
          </a:p>
          <a:p>
            <a:pPr>
              <a:buClr>
                <a:schemeClr val="bg1">
                  <a:lumMod val="50000"/>
                </a:schemeClr>
              </a:buClr>
            </a:pPr>
            <a:r>
              <a:rPr lang="zh-CN" altLang="en-US" dirty="0" smtClean="0">
                <a:solidFill>
                  <a:schemeClr val="bg1">
                    <a:lumMod val="50000"/>
                  </a:schemeClr>
                </a:solidFill>
              </a:rPr>
              <a:t>华为应用虚拟化的主要应用场景</a:t>
            </a:r>
            <a:endParaRPr lang="zh-CN" altLang="en-US" dirty="0">
              <a:solidFill>
                <a:schemeClr val="bg1">
                  <a:lumMod val="50000"/>
                </a:schemeClr>
              </a:solidFill>
            </a:endParaRPr>
          </a:p>
          <a:p>
            <a:pPr>
              <a:buClr>
                <a:schemeClr val="bg1">
                  <a:lumMod val="50000"/>
                </a:schemeClr>
              </a:buClr>
            </a:pPr>
            <a:r>
              <a:rPr lang="zh-CN" altLang="en-US" dirty="0">
                <a:solidFill>
                  <a:schemeClr val="bg1">
                    <a:lumMod val="50000"/>
                  </a:schemeClr>
                </a:solidFill>
              </a:rPr>
              <a:t>应用部署</a:t>
            </a:r>
            <a:endParaRPr lang="en-US" altLang="zh-CN" dirty="0">
              <a:solidFill>
                <a:schemeClr val="bg1">
                  <a:lumMod val="50000"/>
                </a:schemeClr>
              </a:solidFill>
            </a:endParaRPr>
          </a:p>
          <a:p>
            <a:r>
              <a:rPr lang="zh-CN" altLang="en-US" b="1" dirty="0"/>
              <a:t>应用发放</a:t>
            </a:r>
            <a:endParaRPr lang="en-US" altLang="zh-CN" b="1" dirty="0"/>
          </a:p>
          <a:p>
            <a:pPr>
              <a:buClr>
                <a:schemeClr val="bg1">
                  <a:lumMod val="50000"/>
                </a:schemeClr>
              </a:buClr>
            </a:pPr>
            <a:r>
              <a:rPr lang="zh-CN" altLang="en-US" dirty="0" smtClean="0">
                <a:solidFill>
                  <a:schemeClr val="bg1">
                    <a:lumMod val="50000"/>
                  </a:schemeClr>
                </a:solidFill>
              </a:rPr>
              <a:t>应用管理</a:t>
            </a:r>
            <a:endParaRPr lang="en-US" altLang="zh-CN" dirty="0" smtClean="0">
              <a:solidFill>
                <a:schemeClr val="bg1">
                  <a:lumMod val="50000"/>
                </a:schemeClr>
              </a:solidFill>
            </a:endParaRPr>
          </a:p>
          <a:p>
            <a:endParaRPr lang="en-US" altLang="zh-CN" dirty="0" smtClean="0"/>
          </a:p>
          <a:p>
            <a:endParaRPr lang="zh-CN" altLang="en-US" dirty="0"/>
          </a:p>
        </p:txBody>
      </p:sp>
    </p:spTree>
    <p:extLst>
      <p:ext uri="{BB962C8B-B14F-4D97-AF65-F5344CB8AC3E}">
        <p14:creationId xmlns:p14="http://schemas.microsoft.com/office/powerpoint/2010/main" val="1722476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创建用户</a:t>
            </a:r>
            <a:endParaRPr lang="en-US" altLang="en-US" smtClean="0"/>
          </a:p>
        </p:txBody>
      </p:sp>
      <p:sp>
        <p:nvSpPr>
          <p:cNvPr id="40963" name="内容占位符 2"/>
          <p:cNvSpPr>
            <a:spLocks noGrp="1"/>
          </p:cNvSpPr>
          <p:nvPr>
            <p:ph type="body" sz="quarter" idx="10"/>
          </p:nvPr>
        </p:nvSpPr>
        <p:spPr>
          <a:xfrm>
            <a:off x="684213" y="1376363"/>
            <a:ext cx="5003911" cy="3924300"/>
          </a:xfrm>
        </p:spPr>
        <p:txBody>
          <a:bodyPr/>
          <a:lstStyle/>
          <a:p>
            <a:r>
              <a:rPr lang="zh-CN" altLang="en-US" sz="1800" dirty="0" smtClean="0"/>
              <a:t>创建</a:t>
            </a:r>
            <a:r>
              <a:rPr lang="en-US" altLang="zh-CN" sz="1800" dirty="0" smtClean="0"/>
              <a:t>OU</a:t>
            </a:r>
          </a:p>
          <a:p>
            <a:pPr lvl="1"/>
            <a:r>
              <a:rPr lang="zh-CN" altLang="en-US" sz="1600" dirty="0" smtClean="0"/>
              <a:t>在中小型企业中，员工规模不大，部门比较单一，管理比较简单，终端用户可直接纳入基础架构虚拟机</a:t>
            </a:r>
            <a:r>
              <a:rPr lang="en-US" altLang="zh-CN" sz="1600" dirty="0" smtClean="0"/>
              <a:t>OU</a:t>
            </a:r>
            <a:r>
              <a:rPr lang="zh-CN" altLang="en-US" sz="1600" dirty="0" smtClean="0"/>
              <a:t>的管理范畴，此时无需独立创建用户</a:t>
            </a:r>
            <a:r>
              <a:rPr lang="en-US" altLang="zh-CN" sz="1600" dirty="0" smtClean="0"/>
              <a:t>OU</a:t>
            </a:r>
            <a:r>
              <a:rPr lang="zh-CN" altLang="en-US" sz="1600" dirty="0" smtClean="0"/>
              <a:t>。</a:t>
            </a:r>
          </a:p>
          <a:p>
            <a:r>
              <a:rPr lang="zh-CN" altLang="en-US" sz="1800" dirty="0" smtClean="0"/>
              <a:t>创建用户组</a:t>
            </a:r>
          </a:p>
          <a:p>
            <a:pPr lvl="1"/>
            <a:r>
              <a:rPr lang="zh-CN" altLang="en-US" sz="1600" dirty="0" smtClean="0"/>
              <a:t>在大型企业中，员工众多，为了简化管理，通常将员工划分为不同的用户组，相同类型或相同部门具有相同权限的员工划分到同一个用户组中，简化</a:t>
            </a:r>
            <a:r>
              <a:rPr lang="en-US" altLang="zh-CN" sz="1600" dirty="0" smtClean="0"/>
              <a:t>IT</a:t>
            </a:r>
            <a:r>
              <a:rPr lang="zh-CN" altLang="en-US" sz="1600" dirty="0" smtClean="0"/>
              <a:t>系统的管理。</a:t>
            </a:r>
          </a:p>
          <a:p>
            <a:r>
              <a:rPr lang="zh-CN" altLang="en-US" sz="1800" dirty="0" smtClean="0"/>
              <a:t>创建用户</a:t>
            </a:r>
            <a:endParaRPr lang="en-US" altLang="zh-CN" sz="1800" dirty="0" smtClean="0"/>
          </a:p>
          <a:p>
            <a:pPr lvl="1"/>
            <a:r>
              <a:rPr lang="zh-CN" altLang="en-US" sz="1600" dirty="0" smtClean="0"/>
              <a:t>设定合理的用户名规则，添加到相应的用户组。</a:t>
            </a:r>
            <a:endParaRPr lang="en-US" altLang="zh-CN" sz="1600" dirty="0" smtClean="0"/>
          </a:p>
        </p:txBody>
      </p:sp>
      <p:pic>
        <p:nvPicPr>
          <p:cNvPr id="128002" name="Picture 2"/>
          <p:cNvPicPr>
            <a:picLocks noChangeAspect="1" noChangeArrowheads="1"/>
          </p:cNvPicPr>
          <p:nvPr/>
        </p:nvPicPr>
        <p:blipFill>
          <a:blip r:embed="rId3"/>
          <a:srcRect/>
          <a:stretch>
            <a:fillRect/>
          </a:stretch>
        </p:blipFill>
        <p:spPr bwMode="auto">
          <a:xfrm>
            <a:off x="5699593" y="1415238"/>
            <a:ext cx="2879614" cy="4822050"/>
          </a:xfrm>
          <a:prstGeom prst="rect">
            <a:avLst/>
          </a:prstGeom>
          <a:noFill/>
          <a:ln w="9525" cap="flat" cmpd="sng" algn="ctr">
            <a:solidFill>
              <a:schemeClr val="bg1">
                <a:lumMod val="50000"/>
              </a:schemeClr>
            </a:solidFill>
            <a:prstDash val="solid"/>
            <a:miter lim="800000"/>
            <a:headEnd/>
            <a:tailEnd/>
          </a:ln>
        </p:spPr>
      </p:pic>
    </p:spTree>
    <p:extLst>
      <p:ext uri="{BB962C8B-B14F-4D97-AF65-F5344CB8AC3E}">
        <p14:creationId xmlns:p14="http://schemas.microsoft.com/office/powerpoint/2010/main" val="1371991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dirty="0" smtClean="0"/>
              <a:t>发布应用</a:t>
            </a:r>
            <a:r>
              <a:rPr lang="en-US" altLang="zh-CN" dirty="0"/>
              <a:t> </a:t>
            </a:r>
            <a:r>
              <a:rPr lang="en-US" altLang="zh-CN" dirty="0" smtClean="0"/>
              <a:t>(1/3)</a:t>
            </a:r>
            <a:endParaRPr lang="en-US" altLang="en-US" dirty="0" smtClean="0"/>
          </a:p>
        </p:txBody>
      </p:sp>
      <p:sp>
        <p:nvSpPr>
          <p:cNvPr id="41987" name="内容占位符 2"/>
          <p:cNvSpPr>
            <a:spLocks noGrp="1"/>
          </p:cNvSpPr>
          <p:nvPr>
            <p:ph type="body" sz="quarter" idx="10"/>
          </p:nvPr>
        </p:nvSpPr>
        <p:spPr>
          <a:xfrm>
            <a:off x="684212" y="1376363"/>
            <a:ext cx="2701858" cy="3924300"/>
          </a:xfrm>
        </p:spPr>
        <p:txBody>
          <a:bodyPr/>
          <a:lstStyle/>
          <a:p>
            <a:r>
              <a:rPr lang="zh-CN" altLang="en-US" sz="1800" dirty="0" smtClean="0"/>
              <a:t>前提条件</a:t>
            </a:r>
            <a:endParaRPr lang="en-US" altLang="zh-CN" sz="1800" dirty="0" smtClean="0"/>
          </a:p>
          <a:p>
            <a:pPr lvl="1"/>
            <a:r>
              <a:rPr lang="zh-CN" altLang="en-US" sz="1600" dirty="0" smtClean="0"/>
              <a:t>已在</a:t>
            </a:r>
            <a:r>
              <a:rPr lang="en-US" altLang="zh-CN" sz="1600" dirty="0" smtClean="0"/>
              <a:t>AD</a:t>
            </a:r>
            <a:r>
              <a:rPr lang="zh-CN" altLang="en-US" sz="1600" dirty="0" smtClean="0"/>
              <a:t>基础架构虚拟机上创建完毕待发布的用户（组）。</a:t>
            </a:r>
          </a:p>
          <a:p>
            <a:pPr lvl="1"/>
            <a:r>
              <a:rPr lang="zh-CN" altLang="en-US" sz="1600" dirty="0" smtClean="0"/>
              <a:t>已在虚拟机上安装所需的各种应用程序。</a:t>
            </a:r>
            <a:endParaRPr lang="en-US" altLang="zh-CN" sz="1600" dirty="0" smtClean="0"/>
          </a:p>
          <a:p>
            <a:pPr lvl="1"/>
            <a:r>
              <a:rPr lang="zh-CN" altLang="en-US" sz="1600" dirty="0" smtClean="0"/>
              <a:t>已在</a:t>
            </a:r>
            <a:r>
              <a:rPr lang="en-US" altLang="zh-CN" sz="1600" dirty="0" err="1" smtClean="0"/>
              <a:t>FusionAccess</a:t>
            </a:r>
            <a:r>
              <a:rPr lang="zh-CN" altLang="en-US" sz="1600" dirty="0" smtClean="0"/>
              <a:t>上创建应用组并将虚拟机加入到应用组。</a:t>
            </a:r>
          </a:p>
        </p:txBody>
      </p:sp>
      <p:pic>
        <p:nvPicPr>
          <p:cNvPr id="126977" name="Picture 1"/>
          <p:cNvPicPr>
            <a:picLocks noChangeAspect="1" noChangeArrowheads="1"/>
          </p:cNvPicPr>
          <p:nvPr/>
        </p:nvPicPr>
        <p:blipFill>
          <a:blip r:embed="rId3"/>
          <a:srcRect/>
          <a:stretch>
            <a:fillRect/>
          </a:stretch>
        </p:blipFill>
        <p:spPr bwMode="auto">
          <a:xfrm>
            <a:off x="3386070" y="1659992"/>
            <a:ext cx="5203825" cy="3640671"/>
          </a:xfrm>
          <a:prstGeom prst="rect">
            <a:avLst/>
          </a:prstGeom>
          <a:noFill/>
          <a:ln w="9525" cap="flat" cmpd="sng" algn="ctr">
            <a:solidFill>
              <a:schemeClr val="bg1">
                <a:lumMod val="50000"/>
              </a:schemeClr>
            </a:solidFill>
            <a:prstDash val="solid"/>
            <a:miter lim="800000"/>
            <a:headEnd/>
            <a:tailEnd/>
          </a:ln>
        </p:spPr>
      </p:pic>
    </p:spTree>
    <p:extLst>
      <p:ext uri="{BB962C8B-B14F-4D97-AF65-F5344CB8AC3E}">
        <p14:creationId xmlns:p14="http://schemas.microsoft.com/office/powerpoint/2010/main" val="369033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dirty="0" smtClean="0"/>
              <a:t>发布应用</a:t>
            </a:r>
            <a:r>
              <a:rPr lang="en-US" altLang="zh-CN" dirty="0" smtClean="0"/>
              <a:t> (2/3)</a:t>
            </a:r>
            <a:endParaRPr lang="en-US" altLang="en-US" dirty="0" smtClean="0"/>
          </a:p>
        </p:txBody>
      </p:sp>
      <p:pic>
        <p:nvPicPr>
          <p:cNvPr id="4403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76363"/>
            <a:ext cx="7848600" cy="31718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3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606926"/>
            <a:ext cx="7848600" cy="1630362"/>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2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dirty="0" smtClean="0"/>
              <a:t>发布应用</a:t>
            </a:r>
            <a:r>
              <a:rPr lang="en-US" altLang="zh-CN" dirty="0" smtClean="0"/>
              <a:t> (3/3)</a:t>
            </a:r>
            <a:endParaRPr lang="en-US" altLang="en-US" dirty="0" smtClean="0"/>
          </a:p>
        </p:txBody>
      </p:sp>
      <p:pic>
        <p:nvPicPr>
          <p:cNvPr id="440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76362"/>
            <a:ext cx="7848600" cy="259269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007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配置</a:t>
            </a:r>
            <a:r>
              <a:rPr lang="en-US" altLang="zh-CN" smtClean="0"/>
              <a:t>Profile</a:t>
            </a:r>
            <a:r>
              <a:rPr lang="zh-CN" altLang="en-US" smtClean="0"/>
              <a:t>漫游数据</a:t>
            </a:r>
            <a:endParaRPr lang="en-US" altLang="en-US" smtClean="0"/>
          </a:p>
        </p:txBody>
      </p:sp>
      <p:sp>
        <p:nvSpPr>
          <p:cNvPr id="46083" name="内容占位符 2"/>
          <p:cNvSpPr>
            <a:spLocks noGrp="1"/>
          </p:cNvSpPr>
          <p:nvPr>
            <p:ph type="body" sz="quarter" idx="10"/>
          </p:nvPr>
        </p:nvSpPr>
        <p:spPr>
          <a:xfrm>
            <a:off x="684214" y="1376363"/>
            <a:ext cx="2627312" cy="3924300"/>
          </a:xfrm>
        </p:spPr>
        <p:txBody>
          <a:bodyPr/>
          <a:lstStyle/>
          <a:p>
            <a:r>
              <a:rPr lang="zh-CN" altLang="en-US" sz="1600" dirty="0" smtClean="0"/>
              <a:t>在应用虚拟化场景下，用户数据是默认保存在服务器端的，通过配置</a:t>
            </a:r>
            <a:r>
              <a:rPr lang="en-US" altLang="zh-CN" sz="1600" dirty="0" smtClean="0"/>
              <a:t>profile</a:t>
            </a:r>
            <a:r>
              <a:rPr lang="zh-CN" altLang="en-US" sz="1600" dirty="0" smtClean="0"/>
              <a:t>漫游，用户数据保存在共享目录下，用户在不同地点登录都可以打开保存在共享目录下的数据。</a:t>
            </a:r>
          </a:p>
          <a:p>
            <a:r>
              <a:rPr lang="zh-CN" altLang="en-US" sz="1600" dirty="0" smtClean="0"/>
              <a:t>配置文件路径需已在文件系统上规划，且已设置该文件路径的共享权限，以确保应用虚拟化场景下的用户具备读写的权限。</a:t>
            </a:r>
          </a:p>
          <a:p>
            <a:endParaRPr lang="en-US" altLang="zh-CN" sz="1600" dirty="0" smtClean="0"/>
          </a:p>
        </p:txBody>
      </p:sp>
      <p:pic>
        <p:nvPicPr>
          <p:cNvPr id="46084" name="Picture 2" descr="http://localhost:7890/pages/YZE0605P/06/YZE0605P/06/resources/04_desk_r5c30/sbc/fig/fig_it_52_24_160009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525" y="1370013"/>
            <a:ext cx="5292725"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890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配置用户个性化数据</a:t>
            </a:r>
            <a:endParaRPr lang="en-US" altLang="en-US" smtClean="0"/>
          </a:p>
        </p:txBody>
      </p:sp>
      <p:sp>
        <p:nvSpPr>
          <p:cNvPr id="48131" name="内容占位符 2"/>
          <p:cNvSpPr>
            <a:spLocks noGrp="1"/>
          </p:cNvSpPr>
          <p:nvPr>
            <p:ph type="body" sz="quarter" idx="10"/>
          </p:nvPr>
        </p:nvSpPr>
        <p:spPr/>
        <p:txBody>
          <a:bodyPr/>
          <a:lstStyle/>
          <a:p>
            <a:r>
              <a:rPr lang="zh-CN" altLang="en-US" dirty="0" smtClean="0"/>
              <a:t>在应用虚拟化场景下，用户个性化数据的配置可以通过文件夹重定向和网盘两种方式来实现。</a:t>
            </a:r>
            <a:endParaRPr lang="en-US" altLang="zh-CN" dirty="0" smtClean="0"/>
          </a:p>
          <a:p>
            <a:pPr lvl="1"/>
            <a:r>
              <a:rPr lang="zh-CN" altLang="en-US" b="1" dirty="0" smtClean="0"/>
              <a:t>文件夹重定向：</a:t>
            </a:r>
            <a:r>
              <a:rPr lang="zh-CN" altLang="en-US" dirty="0" smtClean="0"/>
              <a:t>允许用户和管理员将一个文件夹的路径重定向到一个新位置。这个新位置可能是一个本地计算机上的文件夹，还可能是一个网络共享上的目录。用户可以处理存储在服务器上的文档，就好像这些文档是存储在本地驱动器上一样。</a:t>
            </a:r>
            <a:endParaRPr lang="en-US" altLang="zh-CN" dirty="0" smtClean="0"/>
          </a:p>
          <a:p>
            <a:pPr lvl="1"/>
            <a:r>
              <a:rPr lang="zh-CN" altLang="en-US" b="1" dirty="0" smtClean="0"/>
              <a:t>网盘：</a:t>
            </a:r>
            <a:r>
              <a:rPr lang="zh-CN" altLang="en-US" dirty="0" smtClean="0"/>
              <a:t>将用户的个性化数据存放在文件系统中指定的共享文件夹路径，该共享文件夹以网盘挂载方式呈现。</a:t>
            </a:r>
            <a:endParaRPr lang="en-US" altLang="en-US" dirty="0" smtClean="0"/>
          </a:p>
        </p:txBody>
      </p:sp>
    </p:spTree>
    <p:extLst>
      <p:ext uri="{BB962C8B-B14F-4D97-AF65-F5344CB8AC3E}">
        <p14:creationId xmlns:p14="http://schemas.microsoft.com/office/powerpoint/2010/main" val="1394453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rPr>
              <a:t>应用虚拟化的基本概念</a:t>
            </a:r>
          </a:p>
          <a:p>
            <a:pPr>
              <a:buClr>
                <a:schemeClr val="bg1">
                  <a:lumMod val="50000"/>
                </a:schemeClr>
              </a:buClr>
            </a:pPr>
            <a:r>
              <a:rPr lang="zh-CN" altLang="en-US" dirty="0">
                <a:solidFill>
                  <a:schemeClr val="bg1">
                    <a:lumMod val="50000"/>
                  </a:schemeClr>
                </a:solidFill>
              </a:rPr>
              <a:t>华为应用虚拟化解决方案的架构</a:t>
            </a:r>
          </a:p>
          <a:p>
            <a:pPr>
              <a:buClr>
                <a:schemeClr val="bg1">
                  <a:lumMod val="50000"/>
                </a:schemeClr>
              </a:buClr>
            </a:pPr>
            <a:r>
              <a:rPr lang="zh-CN" altLang="en-US" dirty="0" smtClean="0">
                <a:solidFill>
                  <a:schemeClr val="bg1">
                    <a:lumMod val="50000"/>
                  </a:schemeClr>
                </a:solidFill>
              </a:rPr>
              <a:t>华为应用虚拟化的主要应用场景</a:t>
            </a:r>
            <a:endParaRPr lang="zh-CN" altLang="en-US" dirty="0">
              <a:solidFill>
                <a:schemeClr val="bg1">
                  <a:lumMod val="50000"/>
                </a:schemeClr>
              </a:solidFill>
            </a:endParaRPr>
          </a:p>
          <a:p>
            <a:pPr>
              <a:buClr>
                <a:schemeClr val="bg1">
                  <a:lumMod val="50000"/>
                </a:schemeClr>
              </a:buClr>
            </a:pPr>
            <a:r>
              <a:rPr lang="zh-CN" altLang="en-US" dirty="0">
                <a:solidFill>
                  <a:schemeClr val="bg1">
                    <a:lumMod val="50000"/>
                  </a:schemeClr>
                </a:solidFill>
              </a:rPr>
              <a:t>应用部署</a:t>
            </a:r>
            <a:endParaRPr lang="en-US" altLang="zh-CN" dirty="0">
              <a:solidFill>
                <a:schemeClr val="bg1">
                  <a:lumMod val="50000"/>
                </a:schemeClr>
              </a:solidFill>
            </a:endParaRPr>
          </a:p>
          <a:p>
            <a:pPr>
              <a:buClr>
                <a:schemeClr val="bg1">
                  <a:lumMod val="50000"/>
                </a:schemeClr>
              </a:buClr>
            </a:pPr>
            <a:r>
              <a:rPr lang="zh-CN" altLang="en-US" dirty="0">
                <a:solidFill>
                  <a:schemeClr val="bg1">
                    <a:lumMod val="50000"/>
                  </a:schemeClr>
                </a:solidFill>
              </a:rPr>
              <a:t>应用发放</a:t>
            </a:r>
            <a:endParaRPr lang="en-US" altLang="zh-CN" dirty="0">
              <a:solidFill>
                <a:schemeClr val="bg1">
                  <a:lumMod val="50000"/>
                </a:schemeClr>
              </a:solidFill>
            </a:endParaRPr>
          </a:p>
          <a:p>
            <a:r>
              <a:rPr lang="zh-CN" altLang="en-US" b="1" dirty="0"/>
              <a:t>应用管理</a:t>
            </a:r>
            <a:endParaRPr lang="en-US" altLang="zh-CN" b="1" dirty="0"/>
          </a:p>
          <a:p>
            <a:endParaRPr lang="en-US" altLang="zh-CN" dirty="0" smtClean="0"/>
          </a:p>
          <a:p>
            <a:endParaRPr lang="zh-CN" altLang="en-US" dirty="0"/>
          </a:p>
        </p:txBody>
      </p:sp>
    </p:spTree>
    <p:extLst>
      <p:ext uri="{BB962C8B-B14F-4D97-AF65-F5344CB8AC3E}">
        <p14:creationId xmlns:p14="http://schemas.microsoft.com/office/powerpoint/2010/main" val="1617653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b="1" dirty="0" smtClean="0"/>
              <a:t>应用虚拟化的基本概念</a:t>
            </a:r>
          </a:p>
          <a:p>
            <a:pPr>
              <a:buClr>
                <a:schemeClr val="bg1">
                  <a:lumMod val="50000"/>
                </a:schemeClr>
              </a:buClr>
            </a:pPr>
            <a:r>
              <a:rPr lang="zh-CN" altLang="en-US" dirty="0" smtClean="0">
                <a:solidFill>
                  <a:schemeClr val="bg1">
                    <a:lumMod val="50000"/>
                  </a:schemeClr>
                </a:solidFill>
              </a:rPr>
              <a:t>华为应用虚拟化解决方案的架构</a:t>
            </a:r>
          </a:p>
          <a:p>
            <a:pPr>
              <a:buClr>
                <a:schemeClr val="bg1">
                  <a:lumMod val="50000"/>
                </a:schemeClr>
              </a:buClr>
            </a:pPr>
            <a:r>
              <a:rPr lang="zh-CN" altLang="en-US" dirty="0" smtClean="0">
                <a:solidFill>
                  <a:schemeClr val="bg1">
                    <a:lumMod val="50000"/>
                  </a:schemeClr>
                </a:solidFill>
              </a:rPr>
              <a:t>华为应用虚拟化的主要应用场景</a:t>
            </a:r>
          </a:p>
          <a:p>
            <a:pPr>
              <a:buClr>
                <a:schemeClr val="bg1">
                  <a:lumMod val="50000"/>
                </a:schemeClr>
              </a:buClr>
            </a:pPr>
            <a:r>
              <a:rPr lang="zh-CN" altLang="en-US" dirty="0" smtClean="0">
                <a:solidFill>
                  <a:schemeClr val="bg1">
                    <a:lumMod val="50000"/>
                  </a:schemeClr>
                </a:solidFill>
              </a:rPr>
              <a:t>应用部署</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应用发放</a:t>
            </a:r>
            <a:endParaRPr lang="en-US" altLang="zh-CN" dirty="0" smtClean="0">
              <a:solidFill>
                <a:schemeClr val="bg1">
                  <a:lumMod val="50000"/>
                </a:schemeClr>
              </a:solidFill>
            </a:endParaRPr>
          </a:p>
          <a:p>
            <a:pPr>
              <a:buClr>
                <a:schemeClr val="bg1">
                  <a:lumMod val="50000"/>
                </a:schemeClr>
              </a:buClr>
            </a:pPr>
            <a:r>
              <a:rPr lang="zh-CN" altLang="en-US" dirty="0" smtClean="0">
                <a:solidFill>
                  <a:schemeClr val="bg1">
                    <a:lumMod val="50000"/>
                  </a:schemeClr>
                </a:solidFill>
              </a:rPr>
              <a:t>应用管理</a:t>
            </a:r>
            <a:endParaRPr lang="en-US" altLang="zh-CN" dirty="0" smtClean="0">
              <a:solidFill>
                <a:schemeClr val="bg1">
                  <a:lumMod val="50000"/>
                </a:schemeClr>
              </a:solidFill>
            </a:endParaRPr>
          </a:p>
          <a:p>
            <a:endParaRPr lang="en-US" altLang="zh-CN" dirty="0" smtClean="0"/>
          </a:p>
          <a:p>
            <a:endParaRPr lang="zh-CN" altLang="en-US" dirty="0"/>
          </a:p>
        </p:txBody>
      </p:sp>
    </p:spTree>
    <p:extLst>
      <p:ext uri="{BB962C8B-B14F-4D97-AF65-F5344CB8AC3E}">
        <p14:creationId xmlns:p14="http://schemas.microsoft.com/office/powerpoint/2010/main" val="3664689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追加</a:t>
            </a:r>
            <a:r>
              <a:rPr lang="en-US" altLang="zh-CN" smtClean="0"/>
              <a:t>APS</a:t>
            </a:r>
            <a:r>
              <a:rPr lang="zh-CN" altLang="en-US" smtClean="0"/>
              <a:t>服务器</a:t>
            </a:r>
            <a:endParaRPr lang="en-US" altLang="en-US" smtClean="0"/>
          </a:p>
        </p:txBody>
      </p:sp>
      <p:sp>
        <p:nvSpPr>
          <p:cNvPr id="52227" name="内容占位符 2"/>
          <p:cNvSpPr>
            <a:spLocks noGrp="1"/>
          </p:cNvSpPr>
          <p:nvPr>
            <p:ph type="body" sz="quarter" idx="10"/>
          </p:nvPr>
        </p:nvSpPr>
        <p:spPr/>
        <p:txBody>
          <a:bodyPr/>
          <a:lstStyle/>
          <a:p>
            <a:r>
              <a:rPr lang="zh-CN" altLang="en-US" sz="1800" dirty="0" smtClean="0"/>
              <a:t>根据业务需要，可以向应用组中增加</a:t>
            </a:r>
            <a:r>
              <a:rPr lang="en-US" altLang="zh-CN" sz="1800" dirty="0" smtClean="0"/>
              <a:t>APS</a:t>
            </a:r>
            <a:r>
              <a:rPr lang="zh-CN" altLang="en-US" sz="1800" dirty="0" smtClean="0"/>
              <a:t>服务器：</a:t>
            </a:r>
            <a:endParaRPr lang="en-US" altLang="zh-CN" sz="1800" dirty="0" smtClean="0"/>
          </a:p>
          <a:p>
            <a:pPr lvl="1"/>
            <a:r>
              <a:rPr lang="zh-CN" altLang="en-US" sz="1600" dirty="0" smtClean="0"/>
              <a:t>向虚拟机组增加新虚拟机</a:t>
            </a:r>
            <a:endParaRPr lang="en-US" altLang="zh-CN" sz="1600" dirty="0" smtClean="0"/>
          </a:p>
          <a:p>
            <a:pPr lvl="1"/>
            <a:r>
              <a:rPr lang="zh-CN" altLang="en-US" sz="1600" dirty="0" smtClean="0"/>
              <a:t>向应用组添加新建的虚拟机</a:t>
            </a:r>
            <a:endParaRPr lang="en-US" altLang="en-US" sz="1600" dirty="0" smtClean="0"/>
          </a:p>
        </p:txBody>
      </p:sp>
      <p:pic>
        <p:nvPicPr>
          <p:cNvPr id="132098" name="Picture 2"/>
          <p:cNvPicPr>
            <a:picLocks noChangeAspect="1" noChangeArrowheads="1"/>
          </p:cNvPicPr>
          <p:nvPr/>
        </p:nvPicPr>
        <p:blipFill>
          <a:blip r:embed="rId3"/>
          <a:srcRect/>
          <a:stretch>
            <a:fillRect/>
          </a:stretch>
        </p:blipFill>
        <p:spPr bwMode="auto">
          <a:xfrm>
            <a:off x="755650" y="2654300"/>
            <a:ext cx="7848600" cy="2287588"/>
          </a:xfrm>
          <a:prstGeom prst="rect">
            <a:avLst/>
          </a:prstGeom>
          <a:noFill/>
          <a:ln w="9525" cap="flat" cmpd="sng" algn="ctr">
            <a:solidFill>
              <a:schemeClr val="bg1">
                <a:lumMod val="50000"/>
              </a:schemeClr>
            </a:solidFill>
            <a:prstDash val="solid"/>
            <a:miter lim="800000"/>
            <a:headEnd/>
            <a:tailEnd/>
          </a:ln>
        </p:spPr>
      </p:pic>
      <p:pic>
        <p:nvPicPr>
          <p:cNvPr id="132101" name="Picture 5"/>
          <p:cNvPicPr>
            <a:picLocks noChangeAspect="1" noChangeArrowheads="1"/>
          </p:cNvPicPr>
          <p:nvPr/>
        </p:nvPicPr>
        <p:blipFill>
          <a:blip r:embed="rId4"/>
          <a:srcRect/>
          <a:stretch>
            <a:fillRect/>
          </a:stretch>
        </p:blipFill>
        <p:spPr bwMode="auto">
          <a:xfrm>
            <a:off x="755650" y="5010150"/>
            <a:ext cx="7848600" cy="1190625"/>
          </a:xfrm>
          <a:prstGeom prst="rect">
            <a:avLst/>
          </a:prstGeom>
          <a:noFill/>
          <a:ln w="9525" cap="flat" cmpd="sng" algn="ctr">
            <a:solidFill>
              <a:schemeClr val="bg1">
                <a:lumMod val="50000"/>
              </a:schemeClr>
            </a:solidFill>
            <a:prstDash val="solid"/>
            <a:miter lim="800000"/>
            <a:headEnd/>
            <a:tailEnd/>
          </a:ln>
        </p:spPr>
      </p:pic>
    </p:spTree>
    <p:extLst>
      <p:ext uri="{BB962C8B-B14F-4D97-AF65-F5344CB8AC3E}">
        <p14:creationId xmlns:p14="http://schemas.microsoft.com/office/powerpoint/2010/main" val="2359661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移除</a:t>
            </a:r>
            <a:r>
              <a:rPr lang="en-US" altLang="zh-CN" smtClean="0"/>
              <a:t>APS</a:t>
            </a:r>
            <a:r>
              <a:rPr lang="zh-CN" altLang="en-US" smtClean="0"/>
              <a:t>服务器 </a:t>
            </a:r>
            <a:r>
              <a:rPr lang="en-US" altLang="zh-CN" smtClean="0"/>
              <a:t>(1/2)</a:t>
            </a:r>
            <a:endParaRPr lang="en-US" altLang="en-US" dirty="0" smtClean="0"/>
          </a:p>
        </p:txBody>
      </p:sp>
      <p:pic>
        <p:nvPicPr>
          <p:cNvPr id="532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45" y="1729163"/>
            <a:ext cx="7809132" cy="1519817"/>
          </a:xfrm>
          <a:prstGeom prst="rect">
            <a:avLst/>
          </a:prstGeom>
          <a:noFill/>
          <a:ln w="9525" algn="ctr">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6" y="3943564"/>
            <a:ext cx="7802563" cy="2052204"/>
          </a:xfrm>
          <a:prstGeom prst="rect">
            <a:avLst/>
          </a:prstGeom>
          <a:noFill/>
          <a:ln w="9525" algn="ctr">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650" y="1390609"/>
            <a:ext cx="1584325" cy="338554"/>
          </a:xfrm>
          <a:prstGeom prst="rect">
            <a:avLst/>
          </a:prstGeom>
          <a:noFill/>
        </p:spPr>
        <p:txBody>
          <a:bodyPr>
            <a:spAutoFit/>
          </a:bodyPr>
          <a:lstStyle/>
          <a:p>
            <a:pPr eaLnBrk="1" fontAlgn="t" hangingPunct="1">
              <a:defRPr/>
            </a:pPr>
            <a:r>
              <a:rPr lang="en-US" altLang="zh-CN" sz="1600" b="1" dirty="0">
                <a:latin typeface="+mn-ea"/>
                <a:ea typeface="+mn-ea"/>
              </a:rPr>
              <a:t>1</a:t>
            </a:r>
            <a:r>
              <a:rPr lang="zh-CN" altLang="en-US" sz="1600" b="1" dirty="0">
                <a:latin typeface="+mn-ea"/>
                <a:ea typeface="+mn-ea"/>
              </a:rPr>
              <a:t>、注销会话</a:t>
            </a:r>
            <a:endParaRPr lang="en-US" sz="1600" b="1" dirty="0">
              <a:latin typeface="+mn-ea"/>
              <a:ea typeface="+mn-ea"/>
            </a:endParaRPr>
          </a:p>
        </p:txBody>
      </p:sp>
      <p:sp>
        <p:nvSpPr>
          <p:cNvPr id="12" name="TextBox 11"/>
          <p:cNvSpPr txBox="1"/>
          <p:nvPr/>
        </p:nvSpPr>
        <p:spPr>
          <a:xfrm>
            <a:off x="801687" y="3605010"/>
            <a:ext cx="1584325" cy="338554"/>
          </a:xfrm>
          <a:prstGeom prst="rect">
            <a:avLst/>
          </a:prstGeom>
          <a:noFill/>
        </p:spPr>
        <p:txBody>
          <a:bodyPr>
            <a:spAutoFit/>
          </a:bodyPr>
          <a:lstStyle/>
          <a:p>
            <a:pPr eaLnBrk="1" fontAlgn="t" hangingPunct="1">
              <a:defRPr/>
            </a:pPr>
            <a:r>
              <a:rPr lang="en-US" altLang="zh-CN" sz="1600" b="1" dirty="0">
                <a:latin typeface="+mn-ea"/>
                <a:ea typeface="+mn-ea"/>
              </a:rPr>
              <a:t>2</a:t>
            </a:r>
            <a:r>
              <a:rPr lang="zh-CN" altLang="en-US" sz="1600" b="1" dirty="0">
                <a:latin typeface="+mn-ea"/>
                <a:ea typeface="+mn-ea"/>
              </a:rPr>
              <a:t>、删除授权</a:t>
            </a:r>
            <a:endParaRPr lang="en-US" sz="1600" b="1" dirty="0">
              <a:latin typeface="+mn-ea"/>
              <a:ea typeface="+mn-ea"/>
            </a:endParaRPr>
          </a:p>
        </p:txBody>
      </p:sp>
    </p:spTree>
    <p:extLst>
      <p:ext uri="{BB962C8B-B14F-4D97-AF65-F5344CB8AC3E}">
        <p14:creationId xmlns:p14="http://schemas.microsoft.com/office/powerpoint/2010/main" val="3302733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dirty="0" smtClean="0"/>
              <a:t>移除</a:t>
            </a:r>
            <a:r>
              <a:rPr lang="en-US" altLang="zh-CN" dirty="0" smtClean="0"/>
              <a:t>APS</a:t>
            </a:r>
            <a:r>
              <a:rPr lang="zh-CN" altLang="en-US" dirty="0" smtClean="0"/>
              <a:t>服务器</a:t>
            </a:r>
            <a:r>
              <a:rPr lang="en-US" altLang="zh-CN" dirty="0" smtClean="0"/>
              <a:t> (2/2)</a:t>
            </a:r>
          </a:p>
        </p:txBody>
      </p:sp>
      <p:sp>
        <p:nvSpPr>
          <p:cNvPr id="6" name="TextBox 12"/>
          <p:cNvSpPr txBox="1">
            <a:spLocks noGrp="1"/>
          </p:cNvSpPr>
          <p:nvPr>
            <p:ph idx="4294967295"/>
          </p:nvPr>
        </p:nvSpPr>
        <p:spPr>
          <a:xfrm>
            <a:off x="755650" y="1376363"/>
            <a:ext cx="1233488" cy="382588"/>
          </a:xfrm>
        </p:spPr>
        <p:txBody>
          <a:bodyPr wrap="square">
            <a:spAutoFit/>
          </a:bodyPr>
          <a:lstStyle/>
          <a:p>
            <a:pPr marL="0" indent="0" eaLnBrk="1" fontAlgn="t" hangingPunct="1">
              <a:buFont typeface="Wingdings" pitchFamily="2" charset="2"/>
              <a:buNone/>
              <a:defRPr/>
            </a:pPr>
            <a:r>
              <a:rPr lang="en-US" altLang="zh-CN" sz="1400" b="1" dirty="0">
                <a:latin typeface="+mn-ea"/>
              </a:rPr>
              <a:t>3</a:t>
            </a:r>
            <a:r>
              <a:rPr lang="zh-CN" altLang="en-US" sz="1400" b="1" dirty="0">
                <a:latin typeface="+mn-ea"/>
              </a:rPr>
              <a:t>、删除应用</a:t>
            </a:r>
            <a:endParaRPr lang="en-US" sz="1400" b="1" dirty="0">
              <a:latin typeface="+mn-ea"/>
            </a:endParaRPr>
          </a:p>
        </p:txBody>
      </p:sp>
      <p:pic>
        <p:nvPicPr>
          <p:cNvPr id="5427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79" y="1797051"/>
            <a:ext cx="7844372" cy="1739961"/>
          </a:xfrm>
          <a:prstGeom prst="rect">
            <a:avLst/>
          </a:prstGeom>
          <a:noFill/>
          <a:ln w="9525" algn="ctr">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427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113213"/>
            <a:ext cx="7767638" cy="1800063"/>
          </a:xfrm>
          <a:prstGeom prst="rect">
            <a:avLst/>
          </a:prstGeom>
          <a:noFill/>
          <a:ln w="9525" algn="ctr">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13"/>
          <p:cNvSpPr txBox="1"/>
          <p:nvPr/>
        </p:nvSpPr>
        <p:spPr>
          <a:xfrm>
            <a:off x="755650" y="3764477"/>
            <a:ext cx="1584325" cy="307975"/>
          </a:xfrm>
          <a:prstGeom prst="rect">
            <a:avLst/>
          </a:prstGeom>
          <a:noFill/>
        </p:spPr>
        <p:txBody>
          <a:bodyPr>
            <a:spAutoFit/>
          </a:bodyPr>
          <a:lstStyle/>
          <a:p>
            <a:pPr eaLnBrk="1" fontAlgn="t" hangingPunct="1">
              <a:defRPr/>
            </a:pPr>
            <a:r>
              <a:rPr lang="en-US" altLang="zh-CN" sz="1400" b="1" dirty="0">
                <a:latin typeface="+mn-ea"/>
                <a:ea typeface="+mn-ea"/>
              </a:rPr>
              <a:t>4</a:t>
            </a:r>
            <a:r>
              <a:rPr lang="zh-CN" altLang="en-US" sz="1400" b="1" dirty="0">
                <a:latin typeface="+mn-ea"/>
                <a:ea typeface="+mn-ea"/>
              </a:rPr>
              <a:t>、移除虚拟机</a:t>
            </a:r>
            <a:endParaRPr lang="en-US" sz="1400" b="1" dirty="0">
              <a:latin typeface="+mn-ea"/>
              <a:ea typeface="+mn-ea"/>
            </a:endParaRPr>
          </a:p>
        </p:txBody>
      </p:sp>
    </p:spTree>
    <p:extLst>
      <p:ext uri="{BB962C8B-B14F-4D97-AF65-F5344CB8AC3E}">
        <p14:creationId xmlns:p14="http://schemas.microsoft.com/office/powerpoint/2010/main" val="449031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t>增加或更新应用</a:t>
            </a:r>
            <a:endParaRPr lang="en-US" altLang="en-US" smtClean="0"/>
          </a:p>
        </p:txBody>
      </p:sp>
      <p:graphicFrame>
        <p:nvGraphicFramePr>
          <p:cNvPr id="5" name="表格 4"/>
          <p:cNvGraphicFramePr>
            <a:graphicFrameLocks noGrp="1"/>
          </p:cNvGraphicFramePr>
          <p:nvPr>
            <p:extLst>
              <p:ext uri="{D42A27DB-BD31-4B8C-83A1-F6EECF244321}">
                <p14:modId xmlns:p14="http://schemas.microsoft.com/office/powerpoint/2010/main" val="3170403813"/>
              </p:ext>
            </p:extLst>
          </p:nvPr>
        </p:nvGraphicFramePr>
        <p:xfrm>
          <a:off x="792163" y="1367797"/>
          <a:ext cx="7812086" cy="4716000"/>
        </p:xfrm>
        <a:graphic>
          <a:graphicData uri="http://schemas.openxmlformats.org/drawingml/2006/table">
            <a:tbl>
              <a:tblPr/>
              <a:tblGrid>
                <a:gridCol w="2771725"/>
                <a:gridCol w="2196244"/>
                <a:gridCol w="2844117"/>
              </a:tblGrid>
              <a:tr h="576000">
                <a:tc>
                  <a:txBody>
                    <a:bodyPr/>
                    <a:lstStyle/>
                    <a:p>
                      <a:pPr algn="ctr"/>
                      <a:r>
                        <a:rPr lang="zh-CN" altLang="en-US" sz="2000" b="1" dirty="0"/>
                        <a:t>增加或更新应用的方案</a:t>
                      </a:r>
                    </a:p>
                  </a:txBody>
                  <a:tcPr marL="32985" marR="32985" marT="36406" marB="36406"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a:t>适合的虚拟机类型</a:t>
                      </a:r>
                    </a:p>
                  </a:txBody>
                  <a:tcPr marL="32985" marR="32985" marT="36406" marB="36406"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a:t>应用场景</a:t>
                      </a:r>
                    </a:p>
                  </a:txBody>
                  <a:tcPr marL="32985" marR="32985" marT="36406" marB="36406"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900000">
                <a:tc>
                  <a:txBody>
                    <a:bodyPr/>
                    <a:lstStyle/>
                    <a:p>
                      <a:pPr>
                        <a:lnSpc>
                          <a:spcPct val="150000"/>
                        </a:lnSpc>
                      </a:pPr>
                      <a:r>
                        <a:rPr lang="zh-CN" altLang="en-US" sz="1600" dirty="0"/>
                        <a:t>在</a:t>
                      </a:r>
                      <a:r>
                        <a:rPr lang="en-US" altLang="zh-CN" sz="1600" dirty="0"/>
                        <a:t>APS</a:t>
                      </a:r>
                      <a:r>
                        <a:rPr lang="zh-CN" altLang="en-US" sz="1600" dirty="0"/>
                        <a:t>服务器上直接安装或更新应用对应软件</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285750" indent="-285750">
                        <a:lnSpc>
                          <a:spcPct val="150000"/>
                        </a:lnSpc>
                        <a:buClr>
                          <a:srgbClr val="808080"/>
                        </a:buClr>
                        <a:buSzPct val="60000"/>
                        <a:buFont typeface="Wingdings" panose="05000000000000000000" pitchFamily="2" charset="2"/>
                        <a:buChar char="l"/>
                      </a:pPr>
                      <a:r>
                        <a:rPr lang="zh-CN" altLang="en-US" sz="1600" dirty="0"/>
                        <a:t>完整复制</a:t>
                      </a:r>
                      <a:r>
                        <a:rPr lang="en-US" altLang="zh-CN" sz="1600" dirty="0"/>
                        <a:t>/</a:t>
                      </a:r>
                      <a:r>
                        <a:rPr lang="zh-CN" altLang="en-US" sz="1600" dirty="0"/>
                        <a:t>快速封装 </a:t>
                      </a:r>
                    </a:p>
                    <a:p>
                      <a:pPr marL="285750" indent="-285750">
                        <a:lnSpc>
                          <a:spcPct val="150000"/>
                        </a:lnSpc>
                        <a:buClr>
                          <a:srgbClr val="808080"/>
                        </a:buClr>
                        <a:buSzPct val="60000"/>
                        <a:buFont typeface="Wingdings" panose="05000000000000000000" pitchFamily="2" charset="2"/>
                        <a:buChar char="l"/>
                      </a:pPr>
                      <a:r>
                        <a:rPr lang="zh-CN" altLang="en-US" sz="1600" dirty="0"/>
                        <a:t>链接克隆</a:t>
                      </a:r>
                      <a:r>
                        <a:rPr lang="en-US" altLang="zh-CN" sz="1600" dirty="0"/>
                        <a:t>/</a:t>
                      </a:r>
                      <a:r>
                        <a:rPr lang="zh-CN" altLang="en-US" sz="1600" dirty="0"/>
                        <a:t>全内存</a:t>
                      </a:r>
                    </a:p>
                  </a:txBody>
                  <a:tcPr marL="72000" marR="72000" marT="0" marB="0" anchor="ctr"/>
                </a:tc>
                <a:tc>
                  <a:txBody>
                    <a:bodyPr/>
                    <a:lstStyle/>
                    <a:p>
                      <a:pPr marL="82550" indent="0">
                        <a:lnSpc>
                          <a:spcPct val="150000"/>
                        </a:lnSpc>
                      </a:pPr>
                      <a:r>
                        <a:rPr lang="en-US" altLang="zh-CN" sz="1600" dirty="0"/>
                        <a:t>APS</a:t>
                      </a:r>
                      <a:r>
                        <a:rPr lang="zh-CN" altLang="en-US" sz="1600" dirty="0"/>
                        <a:t>服务器数量不多的情况下，推荐采用此方案。</a:t>
                      </a:r>
                    </a:p>
                  </a:txBody>
                  <a:tcPr marL="72000" marR="72000" marT="0" marB="0" anchor="ctr">
                    <a:lnR w="28575" cap="flat" cmpd="sng" algn="ctr">
                      <a:solidFill>
                        <a:schemeClr val="tx1"/>
                      </a:solidFill>
                      <a:prstDash val="solid"/>
                      <a:round/>
                      <a:headEnd type="none" w="med" len="med"/>
                      <a:tailEnd type="none" w="med" len="med"/>
                    </a:lnR>
                  </a:tcPr>
                </a:tc>
              </a:tr>
              <a:tr h="1620000">
                <a:tc>
                  <a:txBody>
                    <a:bodyPr/>
                    <a:lstStyle/>
                    <a:p>
                      <a:pPr>
                        <a:lnSpc>
                          <a:spcPct val="150000"/>
                        </a:lnSpc>
                      </a:pPr>
                      <a:r>
                        <a:rPr lang="zh-CN" altLang="en-US" sz="1600" dirty="0"/>
                        <a:t>通过模板统一更新虚拟机组中虚拟机</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marL="285750" indent="-285750" algn="l" defTabSz="914400" rtl="0" eaLnBrk="1" latinLnBrk="0" hangingPunct="1">
                        <a:lnSpc>
                          <a:spcPct val="150000"/>
                        </a:lnSpc>
                        <a:buClr>
                          <a:srgbClr val="808080"/>
                        </a:buClr>
                        <a:buSzPct val="60000"/>
                        <a:buFont typeface="Wingdings" panose="05000000000000000000" pitchFamily="2" charset="2"/>
                        <a:buChar char="l"/>
                      </a:pPr>
                      <a:r>
                        <a:rPr lang="zh-CN" altLang="en-US" sz="1600" kern="1200" dirty="0"/>
                        <a:t>链接克隆</a:t>
                      </a:r>
                      <a:r>
                        <a:rPr lang="en-US" altLang="zh-CN" sz="1600" kern="1200" dirty="0"/>
                        <a:t>/</a:t>
                      </a:r>
                      <a:r>
                        <a:rPr lang="zh-CN" altLang="en-US" sz="1600" kern="1200" dirty="0"/>
                        <a:t>全内存</a:t>
                      </a:r>
                      <a:endParaRPr lang="zh-CN" altLang="en-US" sz="1600" kern="1200" dirty="0">
                        <a:solidFill>
                          <a:schemeClr val="tx1"/>
                        </a:solidFill>
                        <a:latin typeface="+mn-lt"/>
                        <a:ea typeface="+mn-ea"/>
                        <a:cs typeface="+mn-cs"/>
                      </a:endParaRPr>
                    </a:p>
                  </a:txBody>
                  <a:tcPr marL="72000" marR="72000" marT="0" marB="0" anchor="ctr"/>
                </a:tc>
                <a:tc>
                  <a:txBody>
                    <a:bodyPr/>
                    <a:lstStyle/>
                    <a:p>
                      <a:pPr marL="82550" indent="0" algn="l" defTabSz="914400" rtl="0" eaLnBrk="1" latinLnBrk="0" hangingPunct="1">
                        <a:lnSpc>
                          <a:spcPct val="150000"/>
                        </a:lnSpc>
                      </a:pPr>
                      <a:r>
                        <a:rPr lang="zh-CN" altLang="en-US" sz="1600" kern="1200" dirty="0"/>
                        <a:t>在</a:t>
                      </a:r>
                      <a:r>
                        <a:rPr lang="en-US" altLang="zh-CN" sz="1600" kern="1200" dirty="0"/>
                        <a:t>APS</a:t>
                      </a:r>
                      <a:r>
                        <a:rPr lang="zh-CN" altLang="en-US" sz="1600" kern="1200" dirty="0"/>
                        <a:t>服务器数量较多，手动更新比较麻烦的情况下，推荐采用此方案。模板中的应用已完成新增或更新。</a:t>
                      </a:r>
                      <a:endParaRPr lang="zh-CN" altLang="en-US" sz="1600" kern="1200" dirty="0">
                        <a:solidFill>
                          <a:schemeClr val="tx1"/>
                        </a:solidFill>
                        <a:latin typeface="+mn-lt"/>
                        <a:ea typeface="+mn-ea"/>
                        <a:cs typeface="+mn-cs"/>
                      </a:endParaRPr>
                    </a:p>
                  </a:txBody>
                  <a:tcPr marL="72000" marR="72000" marT="0" marB="0" anchor="ctr">
                    <a:lnR w="28575" cap="flat" cmpd="sng" algn="ctr">
                      <a:solidFill>
                        <a:schemeClr val="tx1"/>
                      </a:solidFill>
                      <a:prstDash val="solid"/>
                      <a:round/>
                      <a:headEnd type="none" w="med" len="med"/>
                      <a:tailEnd type="none" w="med" len="med"/>
                    </a:lnR>
                  </a:tcPr>
                </a:tc>
              </a:tr>
              <a:tr h="1620000">
                <a:tc>
                  <a:txBody>
                    <a:bodyPr/>
                    <a:lstStyle/>
                    <a:p>
                      <a:pPr>
                        <a:lnSpc>
                          <a:spcPct val="150000"/>
                        </a:lnSpc>
                      </a:pPr>
                      <a:r>
                        <a:rPr lang="zh-CN" altLang="en-US" sz="1600" dirty="0"/>
                        <a:t>制作新模板并发布应用</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285750" indent="-285750">
                        <a:lnSpc>
                          <a:spcPct val="150000"/>
                        </a:lnSpc>
                        <a:buClr>
                          <a:srgbClr val="808080"/>
                        </a:buClr>
                        <a:buSzPct val="60000"/>
                        <a:buFont typeface="Wingdings" panose="05000000000000000000" pitchFamily="2" charset="2"/>
                        <a:buChar char="l"/>
                      </a:pPr>
                      <a:r>
                        <a:rPr lang="zh-CN" altLang="en-US" sz="1600" dirty="0"/>
                        <a:t>完整复制</a:t>
                      </a:r>
                      <a:r>
                        <a:rPr lang="en-US" altLang="zh-CN" sz="1600" dirty="0"/>
                        <a:t>/</a:t>
                      </a:r>
                      <a:r>
                        <a:rPr lang="zh-CN" altLang="en-US" sz="1600" dirty="0"/>
                        <a:t>快速封装 </a:t>
                      </a:r>
                    </a:p>
                    <a:p>
                      <a:pPr marL="285750" indent="-285750">
                        <a:lnSpc>
                          <a:spcPct val="150000"/>
                        </a:lnSpc>
                        <a:buClr>
                          <a:srgbClr val="808080"/>
                        </a:buClr>
                        <a:buSzPct val="60000"/>
                        <a:buFont typeface="Wingdings" panose="05000000000000000000" pitchFamily="2" charset="2"/>
                        <a:buChar char="l"/>
                      </a:pPr>
                      <a:r>
                        <a:rPr lang="zh-CN" altLang="en-US" sz="1600" dirty="0"/>
                        <a:t>链接克隆</a:t>
                      </a:r>
                      <a:r>
                        <a:rPr lang="en-US" altLang="zh-CN" sz="1600" dirty="0"/>
                        <a:t>/</a:t>
                      </a:r>
                      <a:r>
                        <a:rPr lang="zh-CN" altLang="en-US" sz="1600" dirty="0"/>
                        <a:t>全内存</a:t>
                      </a:r>
                    </a:p>
                  </a:txBody>
                  <a:tcPr marL="72000" marR="72000" marT="0" marB="0" anchor="ctr">
                    <a:lnB w="28575" cap="flat" cmpd="sng" algn="ctr">
                      <a:solidFill>
                        <a:schemeClr val="tx1"/>
                      </a:solidFill>
                      <a:prstDash val="solid"/>
                      <a:round/>
                      <a:headEnd type="none" w="med" len="med"/>
                      <a:tailEnd type="none" w="med" len="med"/>
                    </a:lnB>
                  </a:tcPr>
                </a:tc>
                <a:tc>
                  <a:txBody>
                    <a:bodyPr/>
                    <a:lstStyle/>
                    <a:p>
                      <a:pPr marL="82550" indent="0" algn="l" defTabSz="914400" rtl="0" eaLnBrk="1" latinLnBrk="0" hangingPunct="1">
                        <a:lnSpc>
                          <a:spcPct val="150000"/>
                        </a:lnSpc>
                      </a:pPr>
                      <a:r>
                        <a:rPr lang="zh-CN" altLang="en-US" sz="1600" kern="1200" dirty="0"/>
                        <a:t>仅当新增应用或更新应用数量大，且与现有应用的使用对象或发放范围或其他因素存在不同时使用</a:t>
                      </a:r>
                      <a:r>
                        <a:rPr lang="zh-CN" altLang="en-US" sz="1600" kern="1200" dirty="0" smtClean="0"/>
                        <a:t>。</a:t>
                      </a:r>
                      <a:endParaRPr lang="zh-CN" altLang="en-US" sz="1600" kern="1200" dirty="0">
                        <a:solidFill>
                          <a:schemeClr val="tx1"/>
                        </a:solidFill>
                        <a:latin typeface="+mn-lt"/>
                        <a:ea typeface="+mn-ea"/>
                        <a:cs typeface="+mn-cs"/>
                      </a:endParaRPr>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85035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mtClean="0"/>
              <a:t>直接安装或更新应用</a:t>
            </a:r>
            <a:endParaRPr lang="en-US" altLang="en-US" smtClean="0"/>
          </a:p>
        </p:txBody>
      </p:sp>
      <p:pic>
        <p:nvPicPr>
          <p:cNvPr id="57347" name="Picture 2" descr="http://localhost:7890/pages/YZE0605P/06/YZE0605P/06/resources/04_desk_r5c30/sbc/fig/fig_it_52_24_160007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17" y="1354016"/>
            <a:ext cx="2703512" cy="488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ext uri="{D42A27DB-BD31-4B8C-83A1-F6EECF244321}">
                <p14:modId xmlns:p14="http://schemas.microsoft.com/office/powerpoint/2010/main" val="3063581769"/>
              </p:ext>
            </p:extLst>
          </p:nvPr>
        </p:nvGraphicFramePr>
        <p:xfrm>
          <a:off x="3562537" y="1358487"/>
          <a:ext cx="5041713" cy="4877280"/>
        </p:xfrm>
        <a:graphic>
          <a:graphicData uri="http://schemas.openxmlformats.org/drawingml/2006/table">
            <a:tbl>
              <a:tblPr/>
              <a:tblGrid>
                <a:gridCol w="1476000"/>
                <a:gridCol w="3565713"/>
              </a:tblGrid>
              <a:tr h="540000">
                <a:tc>
                  <a:txBody>
                    <a:bodyPr/>
                    <a:lstStyle/>
                    <a:p>
                      <a:pPr algn="ctr"/>
                      <a:r>
                        <a:rPr lang="zh-CN" altLang="en-US" b="1" dirty="0"/>
                        <a:t>流程阶段</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b="1" dirty="0"/>
                        <a:t>简要说明</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080000">
                <a:tc>
                  <a:txBody>
                    <a:bodyPr/>
                    <a:lstStyle/>
                    <a:p>
                      <a:pPr>
                        <a:lnSpc>
                          <a:spcPct val="150000"/>
                        </a:lnSpc>
                      </a:pPr>
                      <a:r>
                        <a:rPr lang="zh-CN" altLang="en-US" sz="1600" dirty="0"/>
                        <a:t>登录</a:t>
                      </a:r>
                      <a:r>
                        <a:rPr lang="en-US" sz="1600" dirty="0"/>
                        <a:t>APS</a:t>
                      </a:r>
                      <a:r>
                        <a:rPr lang="zh-CN" altLang="en-US" sz="1600" dirty="0"/>
                        <a:t>服务器</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50000"/>
                        </a:lnSpc>
                      </a:pPr>
                      <a:r>
                        <a:rPr lang="zh-CN" altLang="en-US" sz="1600" dirty="0"/>
                        <a:t>以域帐号登录</a:t>
                      </a:r>
                      <a:r>
                        <a:rPr lang="en-US" sz="1600" dirty="0"/>
                        <a:t>APS</a:t>
                      </a:r>
                      <a:r>
                        <a:rPr lang="zh-CN" altLang="en-US" sz="1600" dirty="0"/>
                        <a:t>服务器。可以通过</a:t>
                      </a:r>
                      <a:r>
                        <a:rPr lang="en-US" sz="1600" dirty="0"/>
                        <a:t>FusionCompute</a:t>
                      </a:r>
                      <a:r>
                        <a:rPr lang="zh-CN" altLang="en-US" sz="1600" dirty="0"/>
                        <a:t>上的</a:t>
                      </a:r>
                      <a:r>
                        <a:rPr lang="en-US" sz="1600" dirty="0"/>
                        <a:t>VNC</a:t>
                      </a:r>
                      <a:r>
                        <a:rPr lang="zh-CN" altLang="en-US" sz="1600" dirty="0"/>
                        <a:t>方式或</a:t>
                      </a:r>
                      <a:r>
                        <a:rPr lang="en-US" sz="1600" dirty="0" err="1"/>
                        <a:t>mstsc</a:t>
                      </a:r>
                      <a:r>
                        <a:rPr lang="zh-CN" altLang="en-US" sz="1600" dirty="0"/>
                        <a:t>方式登录。</a:t>
                      </a:r>
                    </a:p>
                  </a:txBody>
                  <a:tcPr marL="72000" marR="72000" marT="0" marB="0" anchor="ctr">
                    <a:lnR w="28575" cap="flat" cmpd="sng" algn="ctr">
                      <a:solidFill>
                        <a:schemeClr val="tx1"/>
                      </a:solidFill>
                      <a:prstDash val="solid"/>
                      <a:round/>
                      <a:headEnd type="none" w="med" len="med"/>
                      <a:tailEnd type="none" w="med" len="med"/>
                    </a:lnR>
                  </a:tcPr>
                </a:tc>
              </a:tr>
              <a:tr h="1800000">
                <a:tc>
                  <a:txBody>
                    <a:bodyPr/>
                    <a:lstStyle/>
                    <a:p>
                      <a:pPr>
                        <a:lnSpc>
                          <a:spcPct val="150000"/>
                        </a:lnSpc>
                      </a:pPr>
                      <a:r>
                        <a:rPr lang="zh-CN" altLang="en-US" sz="1600" dirty="0"/>
                        <a:t>安装新应用或升级已有应用</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50000"/>
                        </a:lnSpc>
                      </a:pPr>
                      <a:r>
                        <a:rPr lang="zh-CN" altLang="en-US" sz="1600" dirty="0"/>
                        <a:t>将待安装的新应用或已有应用的升级版本软件拷贝到</a:t>
                      </a:r>
                      <a:r>
                        <a:rPr lang="en-US" altLang="zh-CN" sz="1600" dirty="0"/>
                        <a:t>APS</a:t>
                      </a:r>
                      <a:r>
                        <a:rPr lang="zh-CN" altLang="en-US" sz="1600" dirty="0"/>
                        <a:t>服务器，并完成安装。多台</a:t>
                      </a:r>
                      <a:r>
                        <a:rPr lang="en-US" altLang="zh-CN" sz="1600" dirty="0"/>
                        <a:t>APS</a:t>
                      </a:r>
                      <a:r>
                        <a:rPr lang="zh-CN" altLang="en-US" sz="1600" dirty="0"/>
                        <a:t>服务器时，需根据实际应用部署情况覆盖到所有</a:t>
                      </a:r>
                      <a:r>
                        <a:rPr lang="en-US" altLang="zh-CN" sz="1600" dirty="0"/>
                        <a:t>APS</a:t>
                      </a:r>
                      <a:r>
                        <a:rPr lang="zh-CN" altLang="en-US" sz="1600" dirty="0"/>
                        <a:t>服务器。</a:t>
                      </a:r>
                    </a:p>
                  </a:txBody>
                  <a:tcPr marL="72000" marR="72000" marT="0" marB="0" anchor="ctr">
                    <a:lnR w="28575" cap="flat" cmpd="sng" algn="ctr">
                      <a:solidFill>
                        <a:schemeClr val="tx1"/>
                      </a:solidFill>
                      <a:prstDash val="solid"/>
                      <a:round/>
                      <a:headEnd type="none" w="med" len="med"/>
                      <a:tailEnd type="none" w="med" len="med"/>
                    </a:lnR>
                  </a:tcPr>
                </a:tc>
              </a:tr>
              <a:tr h="540000">
                <a:tc>
                  <a:txBody>
                    <a:bodyPr/>
                    <a:lstStyle/>
                    <a:p>
                      <a:pPr>
                        <a:lnSpc>
                          <a:spcPct val="150000"/>
                        </a:lnSpc>
                      </a:pPr>
                      <a:r>
                        <a:rPr lang="zh-CN" altLang="en-US" sz="1600"/>
                        <a:t>重新发布应用</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50000"/>
                        </a:lnSpc>
                      </a:pPr>
                      <a:r>
                        <a:rPr lang="zh-CN" altLang="en-US" sz="1600" dirty="0"/>
                        <a:t>在</a:t>
                      </a:r>
                      <a:r>
                        <a:rPr lang="en-US" sz="1600" dirty="0"/>
                        <a:t>FusionAccess</a:t>
                      </a:r>
                      <a:r>
                        <a:rPr lang="zh-CN" altLang="en-US" sz="1600" dirty="0"/>
                        <a:t>上重新发布应用</a:t>
                      </a:r>
                      <a:r>
                        <a:rPr lang="zh-CN" altLang="en-US" sz="1600" dirty="0" smtClean="0"/>
                        <a:t>。</a:t>
                      </a:r>
                      <a:endParaRPr lang="zh-CN" altLang="en-US" sz="1600" dirty="0"/>
                    </a:p>
                  </a:txBody>
                  <a:tcPr marL="72000" marR="72000" marT="0" marB="0" anchor="ctr">
                    <a:lnR w="28575" cap="flat" cmpd="sng" algn="ctr">
                      <a:solidFill>
                        <a:schemeClr val="tx1"/>
                      </a:solidFill>
                      <a:prstDash val="solid"/>
                      <a:round/>
                      <a:headEnd type="none" w="med" len="med"/>
                      <a:tailEnd type="none" w="med" len="med"/>
                    </a:lnR>
                  </a:tcPr>
                </a:tc>
              </a:tr>
              <a:tr h="900000">
                <a:tc>
                  <a:txBody>
                    <a:bodyPr/>
                    <a:lstStyle/>
                    <a:p>
                      <a:pPr>
                        <a:lnSpc>
                          <a:spcPct val="150000"/>
                        </a:lnSpc>
                      </a:pPr>
                      <a:r>
                        <a:rPr lang="zh-CN" altLang="en-US" sz="1600"/>
                        <a:t>使用远程应用</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nSpc>
                          <a:spcPct val="150000"/>
                        </a:lnSpc>
                      </a:pPr>
                      <a:r>
                        <a:rPr lang="zh-CN" altLang="en-US" sz="1600" dirty="0"/>
                        <a:t>通过</a:t>
                      </a:r>
                      <a:r>
                        <a:rPr lang="en-US" altLang="zh-CN" sz="1600" dirty="0"/>
                        <a:t>SC</a:t>
                      </a:r>
                      <a:r>
                        <a:rPr lang="zh-CN" altLang="en-US" sz="1600" dirty="0"/>
                        <a:t>、</a:t>
                      </a:r>
                      <a:r>
                        <a:rPr lang="en-US" altLang="zh-CN" sz="1600" dirty="0"/>
                        <a:t>TC</a:t>
                      </a:r>
                      <a:r>
                        <a:rPr lang="zh-CN" altLang="en-US" sz="1600" dirty="0"/>
                        <a:t>、</a:t>
                      </a:r>
                      <a:r>
                        <a:rPr lang="en-US" altLang="zh-CN" sz="1600" dirty="0" err="1"/>
                        <a:t>iOS</a:t>
                      </a:r>
                      <a:r>
                        <a:rPr lang="zh-CN" altLang="en-US" sz="1600" dirty="0"/>
                        <a:t>或</a:t>
                      </a:r>
                      <a:r>
                        <a:rPr lang="en-US" altLang="zh-CN" sz="1600" dirty="0"/>
                        <a:t>Android</a:t>
                      </a:r>
                      <a:r>
                        <a:rPr lang="zh-CN" altLang="en-US" sz="1600" dirty="0"/>
                        <a:t>方式访问并使用远程应用</a:t>
                      </a:r>
                      <a:r>
                        <a:rPr lang="zh-CN" altLang="en-US" sz="1600" dirty="0" smtClean="0"/>
                        <a:t>。</a:t>
                      </a:r>
                      <a:endParaRPr lang="zh-CN" altLang="en-US" sz="1600" dirty="0"/>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9444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通过模板统一更新虚拟机</a:t>
            </a:r>
            <a:endParaRPr lang="en-US" altLang="en-US" smtClean="0"/>
          </a:p>
        </p:txBody>
      </p:sp>
      <p:pic>
        <p:nvPicPr>
          <p:cNvPr id="58371" name="Picture 2" descr="http://localhost:7890/pages/YZE0605P/06/YZE0605P/06/resources/04_desk_r5c30/sbc/fig/fig_it_52_24_160007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76363"/>
            <a:ext cx="2592387"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p:cNvGraphicFramePr>
            <a:graphicFrameLocks noGrp="1"/>
          </p:cNvGraphicFramePr>
          <p:nvPr>
            <p:extLst>
              <p:ext uri="{D42A27DB-BD31-4B8C-83A1-F6EECF244321}">
                <p14:modId xmlns:p14="http://schemas.microsoft.com/office/powerpoint/2010/main" val="2253299382"/>
              </p:ext>
            </p:extLst>
          </p:nvPr>
        </p:nvGraphicFramePr>
        <p:xfrm>
          <a:off x="3419873" y="1376363"/>
          <a:ext cx="5184377" cy="4824000"/>
        </p:xfrm>
        <a:graphic>
          <a:graphicData uri="http://schemas.openxmlformats.org/drawingml/2006/table">
            <a:tbl>
              <a:tblPr/>
              <a:tblGrid>
                <a:gridCol w="1715999"/>
                <a:gridCol w="3468378"/>
              </a:tblGrid>
              <a:tr h="540000">
                <a:tc>
                  <a:txBody>
                    <a:bodyPr/>
                    <a:lstStyle/>
                    <a:p>
                      <a:pPr algn="ctr">
                        <a:lnSpc>
                          <a:spcPct val="124000"/>
                        </a:lnSpc>
                      </a:pPr>
                      <a:r>
                        <a:rPr lang="zh-CN" altLang="en-US" sz="1800" b="1" dirty="0"/>
                        <a:t>流程阶段</a:t>
                      </a:r>
                    </a:p>
                  </a:txBody>
                  <a:tcPr marL="72000" marR="7200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lnSpc>
                          <a:spcPct val="124000"/>
                        </a:lnSpc>
                      </a:pPr>
                      <a:r>
                        <a:rPr lang="zh-CN" altLang="en-US" sz="1800" b="1" dirty="0"/>
                        <a:t>简要说明</a:t>
                      </a:r>
                    </a:p>
                  </a:txBody>
                  <a:tcPr marL="72000" marR="7200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2232000">
                <a:tc>
                  <a:txBody>
                    <a:bodyPr/>
                    <a:lstStyle/>
                    <a:p>
                      <a:pPr>
                        <a:lnSpc>
                          <a:spcPct val="124000"/>
                        </a:lnSpc>
                      </a:pPr>
                      <a:r>
                        <a:rPr lang="zh-CN" altLang="en-US" sz="1600" dirty="0"/>
                        <a:t>更新虚拟机模板</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24000"/>
                        </a:lnSpc>
                      </a:pPr>
                      <a:r>
                        <a:rPr lang="zh-CN" altLang="en-US" sz="1600" dirty="0"/>
                        <a:t>在已有的且创建过虚拟机的链接克隆或全内存虚拟机模板中安装新增应用或升级已有应用，可以快速更新模板</a:t>
                      </a:r>
                      <a:r>
                        <a:rPr lang="zh-CN" altLang="en-US" sz="1600" dirty="0" smtClean="0"/>
                        <a:t>。</a:t>
                      </a:r>
                      <a:endParaRPr lang="en-US" altLang="zh-CN" sz="1600" dirty="0" smtClean="0"/>
                    </a:p>
                    <a:p>
                      <a:pPr>
                        <a:lnSpc>
                          <a:spcPct val="124000"/>
                        </a:lnSpc>
                      </a:pPr>
                      <a:r>
                        <a:rPr lang="zh-CN" altLang="en-US" sz="1600" b="1" dirty="0" smtClean="0"/>
                        <a:t>说明</a:t>
                      </a:r>
                      <a:r>
                        <a:rPr lang="zh-CN" altLang="en-US" sz="1600" b="1" dirty="0"/>
                        <a:t>： </a:t>
                      </a:r>
                      <a:r>
                        <a:rPr lang="zh-CN" altLang="en-US" sz="1600" dirty="0"/>
                        <a:t>在应用虚拟化场景下更新虚拟机模板时，当执行到“加入域和添加用户组”环节时，仅需执行加入域，无需执行添加用户组操作。</a:t>
                      </a:r>
                    </a:p>
                  </a:txBody>
                  <a:tcPr marL="72000" marR="72000" marT="0" marB="0" anchor="ctr">
                    <a:lnR w="28575" cap="flat" cmpd="sng" algn="ctr">
                      <a:solidFill>
                        <a:schemeClr val="tx1"/>
                      </a:solidFill>
                      <a:prstDash val="solid"/>
                      <a:round/>
                      <a:headEnd type="none" w="med" len="med"/>
                      <a:tailEnd type="none" w="med" len="med"/>
                    </a:lnR>
                  </a:tcPr>
                </a:tc>
              </a:tr>
              <a:tr h="756000">
                <a:tc>
                  <a:txBody>
                    <a:bodyPr/>
                    <a:lstStyle/>
                    <a:p>
                      <a:pPr>
                        <a:lnSpc>
                          <a:spcPct val="124000"/>
                        </a:lnSpc>
                      </a:pPr>
                      <a:r>
                        <a:rPr lang="zh-CN" altLang="en-US" sz="1600"/>
                        <a:t>执行“更新虚拟机组软件”</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24000"/>
                        </a:lnSpc>
                      </a:pPr>
                      <a:r>
                        <a:rPr lang="zh-CN" altLang="en-US" sz="1600" dirty="0"/>
                        <a:t>在</a:t>
                      </a:r>
                      <a:r>
                        <a:rPr lang="en-US" altLang="zh-CN" sz="1600" dirty="0"/>
                        <a:t>FusionAccess</a:t>
                      </a:r>
                      <a:r>
                        <a:rPr lang="zh-CN" altLang="en-US" sz="1600" dirty="0"/>
                        <a:t>上选择虚拟机组，并执行“更新虚拟机组软件”。</a:t>
                      </a:r>
                    </a:p>
                  </a:txBody>
                  <a:tcPr marL="72000" marR="72000" marT="0" marB="0" anchor="ctr">
                    <a:lnR w="28575" cap="flat" cmpd="sng" algn="ctr">
                      <a:solidFill>
                        <a:schemeClr val="tx1"/>
                      </a:solidFill>
                      <a:prstDash val="solid"/>
                      <a:round/>
                      <a:headEnd type="none" w="med" len="med"/>
                      <a:tailEnd type="none" w="med" len="med"/>
                    </a:lnR>
                  </a:tcPr>
                </a:tc>
              </a:tr>
              <a:tr h="540000">
                <a:tc>
                  <a:txBody>
                    <a:bodyPr/>
                    <a:lstStyle/>
                    <a:p>
                      <a:pPr>
                        <a:lnSpc>
                          <a:spcPct val="124000"/>
                        </a:lnSpc>
                      </a:pPr>
                      <a:r>
                        <a:rPr lang="zh-CN" altLang="en-US" sz="1600"/>
                        <a:t>重新发布应用</a:t>
                      </a:r>
                    </a:p>
                  </a:txBody>
                  <a:tcPr marL="72000" marR="72000" marT="0" marB="0" anchor="ctr">
                    <a:lnL w="28575" cap="flat" cmpd="sng" algn="ctr">
                      <a:solidFill>
                        <a:schemeClr val="tx1"/>
                      </a:solidFill>
                      <a:prstDash val="solid"/>
                      <a:round/>
                      <a:headEnd type="none" w="med" len="med"/>
                      <a:tailEnd type="none" w="med" len="med"/>
                    </a:lnL>
                  </a:tcPr>
                </a:tc>
                <a:tc>
                  <a:txBody>
                    <a:bodyPr/>
                    <a:lstStyle/>
                    <a:p>
                      <a:pPr>
                        <a:lnSpc>
                          <a:spcPct val="124000"/>
                        </a:lnSpc>
                      </a:pPr>
                      <a:r>
                        <a:rPr lang="zh-CN" altLang="en-US" sz="1600" dirty="0"/>
                        <a:t>在</a:t>
                      </a:r>
                      <a:r>
                        <a:rPr lang="en-US" sz="1600" dirty="0"/>
                        <a:t>FusionAccess</a:t>
                      </a:r>
                      <a:r>
                        <a:rPr lang="zh-CN" altLang="en-US" sz="1600" dirty="0"/>
                        <a:t>上重新发布应用</a:t>
                      </a:r>
                      <a:r>
                        <a:rPr lang="zh-CN" altLang="en-US" sz="1600" dirty="0" smtClean="0"/>
                        <a:t>。</a:t>
                      </a:r>
                      <a:endParaRPr lang="zh-CN" altLang="en-US" sz="1600" dirty="0"/>
                    </a:p>
                  </a:txBody>
                  <a:tcPr marL="72000" marR="72000" marT="0" marB="0" anchor="ctr">
                    <a:lnR w="28575" cap="flat" cmpd="sng" algn="ctr">
                      <a:solidFill>
                        <a:schemeClr val="tx1"/>
                      </a:solidFill>
                      <a:prstDash val="solid"/>
                      <a:round/>
                      <a:headEnd type="none" w="med" len="med"/>
                      <a:tailEnd type="none" w="med" len="med"/>
                    </a:lnR>
                  </a:tcPr>
                </a:tc>
              </a:tr>
              <a:tr h="756000">
                <a:tc>
                  <a:txBody>
                    <a:bodyPr/>
                    <a:lstStyle/>
                    <a:p>
                      <a:pPr>
                        <a:lnSpc>
                          <a:spcPct val="124000"/>
                        </a:lnSpc>
                      </a:pPr>
                      <a:r>
                        <a:rPr lang="zh-CN" altLang="en-US" sz="1600"/>
                        <a:t>使用远程应用</a:t>
                      </a:r>
                    </a:p>
                  </a:txBody>
                  <a:tcPr marL="72000" marR="7200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nSpc>
                          <a:spcPct val="124000"/>
                        </a:lnSpc>
                      </a:pPr>
                      <a:r>
                        <a:rPr lang="zh-CN" altLang="en-US" sz="1600" dirty="0"/>
                        <a:t>通过</a:t>
                      </a:r>
                      <a:r>
                        <a:rPr lang="en-US" altLang="zh-CN" sz="1600" dirty="0"/>
                        <a:t>SC</a:t>
                      </a:r>
                      <a:r>
                        <a:rPr lang="zh-CN" altLang="en-US" sz="1600" dirty="0"/>
                        <a:t>、</a:t>
                      </a:r>
                      <a:r>
                        <a:rPr lang="en-US" altLang="zh-CN" sz="1600" dirty="0"/>
                        <a:t>TC</a:t>
                      </a:r>
                      <a:r>
                        <a:rPr lang="zh-CN" altLang="en-US" sz="1600" dirty="0"/>
                        <a:t>、</a:t>
                      </a:r>
                      <a:r>
                        <a:rPr lang="en-US" altLang="zh-CN" sz="1600" dirty="0" err="1"/>
                        <a:t>iOS</a:t>
                      </a:r>
                      <a:r>
                        <a:rPr lang="zh-CN" altLang="en-US" sz="1600" dirty="0"/>
                        <a:t>或</a:t>
                      </a:r>
                      <a:r>
                        <a:rPr lang="en-US" altLang="zh-CN" sz="1600" dirty="0"/>
                        <a:t>Android</a:t>
                      </a:r>
                      <a:r>
                        <a:rPr lang="zh-CN" altLang="en-US" sz="1600" dirty="0"/>
                        <a:t>方式访问并使用远程应用</a:t>
                      </a:r>
                      <a:r>
                        <a:rPr lang="zh-CN" altLang="en-US" sz="1600" dirty="0" smtClean="0"/>
                        <a:t>。</a:t>
                      </a:r>
                      <a:endParaRPr lang="zh-CN" altLang="en-US" sz="1600" dirty="0"/>
                    </a:p>
                  </a:txBody>
                  <a:tcPr marL="72000" marR="7200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0787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添加应用授权</a:t>
            </a:r>
            <a:endParaRPr lang="en-US" altLang="en-US" smtClean="0"/>
          </a:p>
        </p:txBody>
      </p:sp>
      <p:sp>
        <p:nvSpPr>
          <p:cNvPr id="59395" name="内容占位符 2"/>
          <p:cNvSpPr>
            <a:spLocks noGrp="1"/>
          </p:cNvSpPr>
          <p:nvPr>
            <p:ph type="body" sz="quarter" idx="10"/>
          </p:nvPr>
        </p:nvSpPr>
        <p:spPr/>
        <p:txBody>
          <a:bodyPr/>
          <a:lstStyle/>
          <a:p>
            <a:r>
              <a:rPr lang="zh-CN" altLang="en-US" sz="1800" dirty="0" smtClean="0"/>
              <a:t>当有新的用户（组）提出应用使用的申请时，企业管理员可通过添加应用授权方式将已发布应用授权给新的用户或用户组使用。</a:t>
            </a:r>
          </a:p>
        </p:txBody>
      </p:sp>
      <p:pic>
        <p:nvPicPr>
          <p:cNvPr id="593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38" y="2285206"/>
            <a:ext cx="7848112" cy="2862263"/>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9268" name="Picture 4"/>
          <p:cNvPicPr>
            <a:picLocks noChangeAspect="1" noChangeArrowheads="1"/>
          </p:cNvPicPr>
          <p:nvPr/>
        </p:nvPicPr>
        <p:blipFill>
          <a:blip r:embed="rId4"/>
          <a:srcRect/>
          <a:stretch>
            <a:fillRect/>
          </a:stretch>
        </p:blipFill>
        <p:spPr bwMode="auto">
          <a:xfrm>
            <a:off x="4643438" y="3792538"/>
            <a:ext cx="3960812" cy="2408237"/>
          </a:xfrm>
          <a:prstGeom prst="rect">
            <a:avLst/>
          </a:prstGeom>
          <a:noFill/>
          <a:ln w="9525" cap="flat" cmpd="sng" algn="ctr">
            <a:solidFill>
              <a:schemeClr val="bg1">
                <a:lumMod val="50000"/>
              </a:schemeClr>
            </a:solidFill>
            <a:prstDash val="solid"/>
            <a:miter lim="800000"/>
            <a:headEnd/>
            <a:tailEnd/>
          </a:ln>
        </p:spPr>
      </p:pic>
      <p:cxnSp>
        <p:nvCxnSpPr>
          <p:cNvPr id="59398" name="直接箭头连接符 8"/>
          <p:cNvCxnSpPr>
            <a:cxnSpLocks noChangeShapeType="1"/>
          </p:cNvCxnSpPr>
          <p:nvPr/>
        </p:nvCxnSpPr>
        <p:spPr bwMode="auto">
          <a:xfrm>
            <a:off x="3816350" y="4041775"/>
            <a:ext cx="935038" cy="466725"/>
          </a:xfrm>
          <a:prstGeom prst="straightConnector1">
            <a:avLst/>
          </a:prstGeom>
          <a:noFill/>
          <a:ln w="9525" algn="ctr">
            <a:solidFill>
              <a:srgbClr val="EE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8189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smtClean="0"/>
              <a:t>删除授权</a:t>
            </a:r>
            <a:endParaRPr lang="en-US" altLang="en-US" smtClean="0"/>
          </a:p>
        </p:txBody>
      </p:sp>
      <p:sp>
        <p:nvSpPr>
          <p:cNvPr id="65539" name="内容占位符 2"/>
          <p:cNvSpPr>
            <a:spLocks noGrp="1"/>
          </p:cNvSpPr>
          <p:nvPr>
            <p:ph type="body" sz="quarter" idx="10"/>
          </p:nvPr>
        </p:nvSpPr>
        <p:spPr/>
        <p:txBody>
          <a:bodyPr/>
          <a:lstStyle/>
          <a:p>
            <a:r>
              <a:rPr lang="zh-CN" altLang="en-US" sz="2000" dirty="0" smtClean="0"/>
              <a:t>当已授权使用应用的用户（组）因离职、转岗等原因，不再使用原归属范围内的应用时，企业管理员可通过删除应用授权方式清理掉过时的用户（组）。</a:t>
            </a:r>
          </a:p>
          <a:p>
            <a:endParaRPr lang="en-US" altLang="zh-CN" sz="2000" dirty="0" smtClean="0"/>
          </a:p>
        </p:txBody>
      </p:sp>
      <p:pic>
        <p:nvPicPr>
          <p:cNvPr id="144386" name="Picture 2"/>
          <p:cNvPicPr>
            <a:picLocks noChangeAspect="1" noChangeArrowheads="1"/>
          </p:cNvPicPr>
          <p:nvPr/>
        </p:nvPicPr>
        <p:blipFill>
          <a:blip r:embed="rId3"/>
          <a:srcRect/>
          <a:stretch>
            <a:fillRect/>
          </a:stretch>
        </p:blipFill>
        <p:spPr bwMode="auto">
          <a:xfrm>
            <a:off x="756138" y="2744788"/>
            <a:ext cx="7848112" cy="2732087"/>
          </a:xfrm>
          <a:prstGeom prst="rect">
            <a:avLst/>
          </a:prstGeom>
          <a:noFill/>
          <a:ln w="9525" cap="flat" cmpd="sng" algn="ctr">
            <a:solidFill>
              <a:schemeClr val="bg1">
                <a:lumMod val="50000"/>
              </a:schemeClr>
            </a:solidFill>
            <a:prstDash val="solid"/>
            <a:miter lim="800000"/>
            <a:headEnd/>
            <a:tailEnd/>
          </a:ln>
        </p:spPr>
      </p:pic>
      <p:pic>
        <p:nvPicPr>
          <p:cNvPr id="144387" name="Picture 3"/>
          <p:cNvPicPr>
            <a:picLocks noChangeAspect="1" noChangeArrowheads="1"/>
          </p:cNvPicPr>
          <p:nvPr/>
        </p:nvPicPr>
        <p:blipFill>
          <a:blip r:embed="rId4"/>
          <a:srcRect/>
          <a:stretch>
            <a:fillRect/>
          </a:stretch>
        </p:blipFill>
        <p:spPr bwMode="auto">
          <a:xfrm>
            <a:off x="3851275" y="4829175"/>
            <a:ext cx="3600450" cy="1371600"/>
          </a:xfrm>
          <a:prstGeom prst="rect">
            <a:avLst/>
          </a:prstGeom>
          <a:noFill/>
          <a:ln w="9525" cap="flat" cmpd="sng" algn="ctr">
            <a:solidFill>
              <a:schemeClr val="bg1">
                <a:lumMod val="50000"/>
              </a:schemeClr>
            </a:solidFill>
            <a:prstDash val="solid"/>
            <a:miter lim="800000"/>
            <a:headEnd/>
            <a:tailEnd/>
          </a:ln>
        </p:spPr>
      </p:pic>
      <p:cxnSp>
        <p:nvCxnSpPr>
          <p:cNvPr id="65542" name="直接箭头连接符 6"/>
          <p:cNvCxnSpPr>
            <a:cxnSpLocks noChangeShapeType="1"/>
          </p:cNvCxnSpPr>
          <p:nvPr/>
        </p:nvCxnSpPr>
        <p:spPr bwMode="auto">
          <a:xfrm>
            <a:off x="3382962" y="3968106"/>
            <a:ext cx="468313" cy="865188"/>
          </a:xfrm>
          <a:prstGeom prst="straightConnector1">
            <a:avLst/>
          </a:prstGeom>
          <a:noFill/>
          <a:ln w="9525" algn="ctr">
            <a:solidFill>
              <a:srgbClr val="EE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66390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禁用</a:t>
            </a:r>
            <a:r>
              <a:rPr lang="en-US" altLang="zh-CN" smtClean="0"/>
              <a:t>/</a:t>
            </a:r>
            <a:r>
              <a:rPr lang="zh-CN" altLang="en-US" smtClean="0"/>
              <a:t>启用单个应用</a:t>
            </a:r>
            <a:endParaRPr lang="en-US" altLang="en-US" smtClean="0"/>
          </a:p>
        </p:txBody>
      </p:sp>
      <p:pic>
        <p:nvPicPr>
          <p:cNvPr id="137217" name="Picture 1"/>
          <p:cNvPicPr>
            <a:picLocks noChangeAspect="1" noChangeArrowheads="1"/>
          </p:cNvPicPr>
          <p:nvPr/>
        </p:nvPicPr>
        <p:blipFill>
          <a:blip r:embed="rId3"/>
          <a:srcRect/>
          <a:stretch>
            <a:fillRect/>
          </a:stretch>
        </p:blipFill>
        <p:spPr bwMode="auto">
          <a:xfrm>
            <a:off x="756138" y="1376363"/>
            <a:ext cx="7848112" cy="3095625"/>
          </a:xfrm>
          <a:prstGeom prst="rect">
            <a:avLst/>
          </a:prstGeom>
          <a:noFill/>
          <a:ln w="9525" cap="flat" cmpd="sng" algn="ctr">
            <a:solidFill>
              <a:schemeClr val="bg1">
                <a:lumMod val="50000"/>
              </a:schemeClr>
            </a:solidFill>
            <a:prstDash val="solid"/>
            <a:miter lim="800000"/>
            <a:headEnd/>
            <a:tailEnd/>
          </a:ln>
        </p:spPr>
      </p:pic>
      <p:pic>
        <p:nvPicPr>
          <p:cNvPr id="137218" name="Picture 2"/>
          <p:cNvPicPr>
            <a:picLocks noChangeAspect="1" noChangeArrowheads="1"/>
          </p:cNvPicPr>
          <p:nvPr/>
        </p:nvPicPr>
        <p:blipFill>
          <a:blip r:embed="rId4"/>
          <a:srcRect/>
          <a:stretch>
            <a:fillRect/>
          </a:stretch>
        </p:blipFill>
        <p:spPr bwMode="auto">
          <a:xfrm>
            <a:off x="756138" y="4565650"/>
            <a:ext cx="7848112" cy="1635125"/>
          </a:xfrm>
          <a:prstGeom prst="rect">
            <a:avLst/>
          </a:prstGeom>
          <a:noFill/>
          <a:ln w="9525" cap="flat" cmpd="sng" algn="ctr">
            <a:solidFill>
              <a:schemeClr val="bg1">
                <a:lumMod val="50000"/>
              </a:schemeClr>
            </a:solidFill>
            <a:prstDash val="solid"/>
            <a:miter lim="800000"/>
            <a:headEnd/>
            <a:tailEnd/>
          </a:ln>
        </p:spPr>
      </p:pic>
    </p:spTree>
    <p:extLst>
      <p:ext uri="{BB962C8B-B14F-4D97-AF65-F5344CB8AC3E}">
        <p14:creationId xmlns:p14="http://schemas.microsoft.com/office/powerpoint/2010/main" val="121849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删除应用</a:t>
            </a:r>
            <a:endParaRPr lang="en-US" altLang="en-US" smtClean="0"/>
          </a:p>
        </p:txBody>
      </p:sp>
      <p:sp>
        <p:nvSpPr>
          <p:cNvPr id="63491" name="内容占位符 2"/>
          <p:cNvSpPr>
            <a:spLocks noGrp="1"/>
          </p:cNvSpPr>
          <p:nvPr>
            <p:ph type="body" sz="quarter" idx="10"/>
          </p:nvPr>
        </p:nvSpPr>
        <p:spPr/>
        <p:txBody>
          <a:bodyPr/>
          <a:lstStyle/>
          <a:p>
            <a:r>
              <a:rPr lang="zh-CN" altLang="en-US" smtClean="0"/>
              <a:t>删除应用前，请确保应用已闲置，同时建议企业管理员向终端用户发出清理应用的通告。</a:t>
            </a:r>
          </a:p>
        </p:txBody>
      </p:sp>
      <p:pic>
        <p:nvPicPr>
          <p:cNvPr id="6349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2420888"/>
            <a:ext cx="7885112" cy="3151237"/>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2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应用虚拟化的技术背景</a:t>
            </a:r>
            <a:endParaRPr lang="en-US" dirty="0"/>
          </a:p>
        </p:txBody>
      </p:sp>
      <p:grpSp>
        <p:nvGrpSpPr>
          <p:cNvPr id="40" name="组合 39"/>
          <p:cNvGrpSpPr/>
          <p:nvPr/>
        </p:nvGrpSpPr>
        <p:grpSpPr>
          <a:xfrm>
            <a:off x="755650" y="1448347"/>
            <a:ext cx="7848600" cy="4788941"/>
            <a:chOff x="478059" y="1027413"/>
            <a:chExt cx="11268562" cy="4976590"/>
          </a:xfrm>
        </p:grpSpPr>
        <p:sp>
          <p:nvSpPr>
            <p:cNvPr id="4" name="同侧圆角矩形 3"/>
            <p:cNvSpPr/>
            <p:nvPr/>
          </p:nvSpPr>
          <p:spPr bwMode="auto">
            <a:xfrm>
              <a:off x="478059" y="1556022"/>
              <a:ext cx="3672956" cy="4447981"/>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91427" tIns="45714" rIns="91427" bIns="45714" anchor="ctr"/>
            <a:lstStyle/>
            <a:p>
              <a:pPr algn="ctr" defTabSz="914270" eaLnBrk="0" fontAlgn="auto" hangingPunct="0">
                <a:spcBef>
                  <a:spcPts val="0"/>
                </a:spcBef>
                <a:spcAft>
                  <a:spcPts val="0"/>
                </a:spcAft>
                <a:buSzPct val="60000"/>
                <a:defRPr/>
              </a:pPr>
              <a:endParaRPr lang="en-US" altLang="zh-CN" kern="0" dirty="0">
                <a:solidFill>
                  <a:srgbClr val="5F5F5F"/>
                </a:solidFill>
                <a:latin typeface="+mn-lt"/>
                <a:ea typeface="+mn-ea"/>
                <a:cs typeface="Arial" pitchFamily="34" charset="0"/>
              </a:endParaRPr>
            </a:p>
          </p:txBody>
        </p:sp>
        <p:sp>
          <p:nvSpPr>
            <p:cNvPr id="5" name="AutoShape 44"/>
            <p:cNvSpPr>
              <a:spLocks noChangeArrowheads="1"/>
            </p:cNvSpPr>
            <p:nvPr/>
          </p:nvSpPr>
          <p:spPr bwMode="auto">
            <a:xfrm>
              <a:off x="482143" y="1027413"/>
              <a:ext cx="3672956" cy="537597"/>
            </a:xfrm>
            <a:prstGeom prst="round2SameRect">
              <a:avLst>
                <a:gd name="adj1" fmla="val 0"/>
                <a:gd name="adj2" fmla="val 0"/>
              </a:avLst>
            </a:prstGeom>
            <a:solidFill>
              <a:srgbClr val="B90000"/>
            </a:solidFill>
            <a:ln>
              <a:headEnd/>
              <a:tailEnd/>
            </a:ln>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22464" tIns="11232" rIns="22464" bIns="11232" anchor="ctr" anchorCtr="1">
              <a:noAutofit/>
            </a:bodyPr>
            <a:lstStyle/>
            <a:p>
              <a:pPr defTabSz="784114" eaLnBrk="0" hangingPunct="0">
                <a:buSzPct val="60000"/>
                <a:buNone/>
              </a:pPr>
              <a:r>
                <a:rPr lang="zh-CN" altLang="en-US" sz="1600" dirty="0" smtClean="0">
                  <a:solidFill>
                    <a:prstClr val="white"/>
                  </a:solidFill>
                  <a:cs typeface="Arial" pitchFamily="34" charset="0"/>
                </a:rPr>
                <a:t>安全监管的压力</a:t>
              </a:r>
              <a:endParaRPr lang="zh-CN" altLang="en-US" sz="1600" dirty="0">
                <a:solidFill>
                  <a:prstClr val="white"/>
                </a:solidFill>
                <a:cs typeface="Arial" pitchFamily="34" charset="0"/>
              </a:endParaRPr>
            </a:p>
          </p:txBody>
        </p:sp>
        <p:pic>
          <p:nvPicPr>
            <p:cNvPr id="6" name="图片 5" descr="Img201007290641_N.JPG"/>
            <p:cNvPicPr>
              <a:picLocks noChangeAspect="1"/>
            </p:cNvPicPr>
            <p:nvPr/>
          </p:nvPicPr>
          <p:blipFill>
            <a:blip r:embed="rId3" cstate="screen"/>
            <a:stretch>
              <a:fillRect/>
            </a:stretch>
          </p:blipFill>
          <p:spPr>
            <a:xfrm>
              <a:off x="880763" y="1629655"/>
              <a:ext cx="2777790" cy="2082800"/>
            </a:xfrm>
            <a:prstGeom prst="rect">
              <a:avLst/>
            </a:prstGeom>
          </p:spPr>
        </p:pic>
        <p:sp>
          <p:nvSpPr>
            <p:cNvPr id="7" name="同侧圆角矩形 6"/>
            <p:cNvSpPr/>
            <p:nvPr/>
          </p:nvSpPr>
          <p:spPr bwMode="auto">
            <a:xfrm>
              <a:off x="4275861" y="1560478"/>
              <a:ext cx="3672956" cy="4443525"/>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91427" tIns="45714" rIns="91427" bIns="45714" anchor="ctr"/>
            <a:lstStyle/>
            <a:p>
              <a:pPr algn="ctr" defTabSz="914270" eaLnBrk="0" fontAlgn="auto" hangingPunct="0">
                <a:spcBef>
                  <a:spcPts val="0"/>
                </a:spcBef>
                <a:spcAft>
                  <a:spcPts val="0"/>
                </a:spcAft>
                <a:buSzPct val="60000"/>
                <a:defRPr/>
              </a:pPr>
              <a:endParaRPr lang="en-US" altLang="zh-CN" kern="0" dirty="0">
                <a:solidFill>
                  <a:srgbClr val="5F5F5F"/>
                </a:solidFill>
                <a:latin typeface="+mn-lt"/>
                <a:ea typeface="+mn-ea"/>
                <a:cs typeface="Arial" pitchFamily="34" charset="0"/>
              </a:endParaRPr>
            </a:p>
          </p:txBody>
        </p:sp>
        <p:sp>
          <p:nvSpPr>
            <p:cNvPr id="8" name="AutoShape 44"/>
            <p:cNvSpPr>
              <a:spLocks noChangeArrowheads="1"/>
            </p:cNvSpPr>
            <p:nvPr/>
          </p:nvSpPr>
          <p:spPr bwMode="auto">
            <a:xfrm>
              <a:off x="4275861" y="1027413"/>
              <a:ext cx="3672956" cy="542135"/>
            </a:xfrm>
            <a:prstGeom prst="round2SameRect">
              <a:avLst>
                <a:gd name="adj1" fmla="val 0"/>
                <a:gd name="adj2" fmla="val 0"/>
              </a:avLst>
            </a:prstGeom>
            <a:solidFill>
              <a:srgbClr val="B90000"/>
            </a:solidFill>
            <a:ln>
              <a:headEnd/>
              <a:tailEnd/>
            </a:ln>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22464" tIns="11232" rIns="22464" bIns="11232" anchor="ctr" anchorCtr="1">
              <a:noAutofit/>
            </a:bodyPr>
            <a:lstStyle/>
            <a:p>
              <a:pPr defTabSz="784114" eaLnBrk="0" hangingPunct="0">
                <a:buSzPct val="60000"/>
                <a:buNone/>
              </a:pPr>
              <a:r>
                <a:rPr lang="zh-CN" altLang="en-US" sz="1600" dirty="0" smtClean="0">
                  <a:solidFill>
                    <a:prstClr val="white"/>
                  </a:solidFill>
                  <a:cs typeface="Arial" pitchFamily="34" charset="0"/>
                </a:rPr>
                <a:t>应用部署的复杂性</a:t>
              </a:r>
              <a:endParaRPr lang="zh-CN" altLang="en-US" sz="1600" dirty="0">
                <a:solidFill>
                  <a:prstClr val="white"/>
                </a:solidFill>
                <a:cs typeface="Arial" pitchFamily="34" charset="0"/>
              </a:endParaRPr>
            </a:p>
          </p:txBody>
        </p:sp>
        <p:sp>
          <p:nvSpPr>
            <p:cNvPr id="9" name="矩形 8"/>
            <p:cNvSpPr/>
            <p:nvPr/>
          </p:nvSpPr>
          <p:spPr>
            <a:xfrm>
              <a:off x="4292902" y="3712455"/>
              <a:ext cx="3275680" cy="1511245"/>
            </a:xfrm>
            <a:prstGeom prst="rect">
              <a:avLst/>
            </a:prstGeom>
          </p:spPr>
          <p:txBody>
            <a:bodyPr wrap="square" lIns="121935" tIns="60968" rIns="121935" bIns="60968">
              <a:spAutoFit/>
            </a:bodyPr>
            <a:lstStyle/>
            <a:p>
              <a:pPr marL="237096" indent="-237096">
                <a:spcBef>
                  <a:spcPts val="267"/>
                </a:spcBef>
                <a:buClr>
                  <a:schemeClr val="tx1">
                    <a:lumMod val="50000"/>
                    <a:lumOff val="50000"/>
                  </a:schemeClr>
                </a:buClr>
                <a:buSzPct val="70000"/>
                <a:buFont typeface="Wingdings" pitchFamily="2" charset="2"/>
                <a:buChar char="l"/>
              </a:pPr>
              <a:r>
                <a:rPr lang="zh-CN" altLang="en-US" sz="1400" dirty="0" smtClean="0">
                  <a:latin typeface="+mn-lt"/>
                  <a:ea typeface="+mn-ea"/>
                </a:rPr>
                <a:t>分布式应用部署的复杂性、成本上涨。</a:t>
              </a:r>
            </a:p>
            <a:p>
              <a:pPr marL="237096" indent="-237096">
                <a:spcBef>
                  <a:spcPts val="267"/>
                </a:spcBef>
                <a:buClr>
                  <a:schemeClr val="tx1">
                    <a:lumMod val="50000"/>
                    <a:lumOff val="50000"/>
                  </a:schemeClr>
                </a:buClr>
                <a:buSzPct val="70000"/>
                <a:buFont typeface="Wingdings" pitchFamily="2" charset="2"/>
                <a:buChar char="l"/>
              </a:pPr>
              <a:r>
                <a:rPr lang="en-US" altLang="zh-CN" sz="1400" dirty="0" smtClean="0">
                  <a:latin typeface="+mn-lt"/>
                  <a:ea typeface="+mn-ea"/>
                </a:rPr>
                <a:t>IT</a:t>
              </a:r>
              <a:r>
                <a:rPr lang="zh-CN" altLang="en-US" sz="1400" dirty="0" smtClean="0">
                  <a:latin typeface="+mn-lt"/>
                  <a:ea typeface="+mn-ea"/>
                </a:rPr>
                <a:t>人员需要不断努力确保对成百上千台设备的新应用版本进行持续更新和打补丁。</a:t>
              </a:r>
            </a:p>
          </p:txBody>
        </p:sp>
        <p:sp>
          <p:nvSpPr>
            <p:cNvPr id="10" name="同侧圆角矩形 9"/>
            <p:cNvSpPr/>
            <p:nvPr/>
          </p:nvSpPr>
          <p:spPr bwMode="auto">
            <a:xfrm>
              <a:off x="8069579" y="1593438"/>
              <a:ext cx="3672956" cy="4410565"/>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91427" tIns="45714" rIns="91427" bIns="45714" anchor="ctr"/>
            <a:lstStyle/>
            <a:p>
              <a:pPr algn="ctr" defTabSz="914270" eaLnBrk="0" fontAlgn="auto" hangingPunct="0">
                <a:spcBef>
                  <a:spcPts val="0"/>
                </a:spcBef>
                <a:spcAft>
                  <a:spcPts val="0"/>
                </a:spcAft>
                <a:buSzPct val="60000"/>
                <a:defRPr/>
              </a:pPr>
              <a:endParaRPr lang="en-US" altLang="zh-CN" kern="0" dirty="0">
                <a:solidFill>
                  <a:srgbClr val="5F5F5F"/>
                </a:solidFill>
                <a:latin typeface="+mn-lt"/>
                <a:ea typeface="+mn-ea"/>
                <a:cs typeface="Arial" pitchFamily="34" charset="0"/>
              </a:endParaRPr>
            </a:p>
          </p:txBody>
        </p:sp>
        <p:sp>
          <p:nvSpPr>
            <p:cNvPr id="11" name="AutoShape 44"/>
            <p:cNvSpPr>
              <a:spLocks noChangeArrowheads="1"/>
            </p:cNvSpPr>
            <p:nvPr/>
          </p:nvSpPr>
          <p:spPr bwMode="auto">
            <a:xfrm>
              <a:off x="8073665" y="1027414"/>
              <a:ext cx="3672956" cy="537597"/>
            </a:xfrm>
            <a:prstGeom prst="round2SameRect">
              <a:avLst>
                <a:gd name="adj1" fmla="val 0"/>
                <a:gd name="adj2" fmla="val 0"/>
              </a:avLst>
            </a:prstGeom>
            <a:solidFill>
              <a:srgbClr val="B90000"/>
            </a:solidFill>
            <a:ln>
              <a:headEnd/>
              <a:tailEnd/>
            </a:ln>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22464" tIns="11232" rIns="22464" bIns="11232" anchor="ctr" anchorCtr="1">
              <a:noAutofit/>
            </a:bodyPr>
            <a:lstStyle/>
            <a:p>
              <a:pPr defTabSz="784114" eaLnBrk="0" hangingPunct="0">
                <a:buSzPct val="60000"/>
                <a:buNone/>
              </a:pPr>
              <a:r>
                <a:rPr lang="zh-CN" altLang="en-US" sz="1600" dirty="0" smtClean="0">
                  <a:solidFill>
                    <a:prstClr val="white"/>
                  </a:solidFill>
                  <a:cs typeface="Arial" pitchFamily="34" charset="0"/>
                </a:rPr>
                <a:t>移动性需求、业务连续性</a:t>
              </a:r>
              <a:endParaRPr lang="zh-CN" altLang="en-US" sz="1600" dirty="0">
                <a:solidFill>
                  <a:prstClr val="white"/>
                </a:solidFill>
                <a:cs typeface="Arial" pitchFamily="34" charset="0"/>
              </a:endParaRPr>
            </a:p>
          </p:txBody>
        </p:sp>
        <p:sp>
          <p:nvSpPr>
            <p:cNvPr id="12" name="TextBox 11"/>
            <p:cNvSpPr txBox="1"/>
            <p:nvPr/>
          </p:nvSpPr>
          <p:spPr>
            <a:xfrm>
              <a:off x="8090984" y="3737802"/>
              <a:ext cx="3344366" cy="1775109"/>
            </a:xfrm>
            <a:prstGeom prst="rect">
              <a:avLst/>
            </a:prstGeom>
            <a:noFill/>
          </p:spPr>
          <p:txBody>
            <a:bodyPr wrap="square" lIns="121935" tIns="60968" rIns="121935" bIns="60968" rtlCol="0">
              <a:spAutoFit/>
            </a:bodyPr>
            <a:lstStyle/>
            <a:p>
              <a:pPr marL="237096" indent="-237096">
                <a:spcBef>
                  <a:spcPts val="267"/>
                </a:spcBef>
                <a:buClr>
                  <a:schemeClr val="tx1">
                    <a:lumMod val="50000"/>
                    <a:lumOff val="50000"/>
                  </a:schemeClr>
                </a:buClr>
                <a:buSzPct val="70000"/>
                <a:buFont typeface="Wingdings" pitchFamily="2" charset="2"/>
                <a:buChar char="l"/>
              </a:pPr>
              <a:r>
                <a:rPr lang="zh-CN" altLang="en-US" sz="1400" dirty="0" smtClean="0">
                  <a:latin typeface="+mn-lt"/>
                  <a:ea typeface="+mn-ea"/>
                </a:rPr>
                <a:t>互联网新趋势如智能手机普及。</a:t>
              </a:r>
              <a:endParaRPr lang="en-US" altLang="zh-CN" sz="1400" dirty="0" smtClean="0">
                <a:latin typeface="+mn-lt"/>
                <a:ea typeface="+mn-ea"/>
              </a:endParaRPr>
            </a:p>
            <a:p>
              <a:pPr marL="237096" indent="-237096">
                <a:spcBef>
                  <a:spcPts val="267"/>
                </a:spcBef>
                <a:buClr>
                  <a:schemeClr val="tx1">
                    <a:lumMod val="50000"/>
                    <a:lumOff val="50000"/>
                  </a:schemeClr>
                </a:buClr>
                <a:buSzPct val="70000"/>
                <a:buFont typeface="Wingdings" pitchFamily="2" charset="2"/>
                <a:buChar char="l"/>
              </a:pPr>
              <a:r>
                <a:rPr lang="zh-CN" altLang="en-US" sz="1400" dirty="0" smtClean="0">
                  <a:latin typeface="+mn-lt"/>
                  <a:ea typeface="+mn-ea"/>
                </a:rPr>
                <a:t>如何匹配员工移动终端办公的要求。</a:t>
              </a:r>
            </a:p>
            <a:p>
              <a:pPr marL="237096" indent="-237096">
                <a:spcBef>
                  <a:spcPts val="267"/>
                </a:spcBef>
                <a:buClr>
                  <a:schemeClr val="tx1">
                    <a:lumMod val="50000"/>
                    <a:lumOff val="50000"/>
                  </a:schemeClr>
                </a:buClr>
                <a:buSzPct val="70000"/>
                <a:buFont typeface="Wingdings" pitchFamily="2" charset="2"/>
                <a:buChar char="l"/>
              </a:pPr>
              <a:r>
                <a:rPr lang="zh-CN" altLang="en-US" sz="1400" dirty="0" smtClean="0">
                  <a:latin typeface="+mn-lt"/>
                  <a:ea typeface="+mn-ea"/>
                </a:rPr>
                <a:t>对于业务外包、业务连续性的新的要求，</a:t>
              </a:r>
              <a:r>
                <a:rPr lang="en-US" altLang="zh-CN" sz="1400" dirty="0" smtClean="0">
                  <a:latin typeface="+mn-lt"/>
                  <a:ea typeface="+mn-ea"/>
                </a:rPr>
                <a:t>IT</a:t>
              </a:r>
              <a:r>
                <a:rPr lang="zh-CN" altLang="en-US" sz="1400" dirty="0" smtClean="0">
                  <a:latin typeface="+mn-lt"/>
                  <a:ea typeface="+mn-ea"/>
                </a:rPr>
                <a:t>部门需要做出改变。</a:t>
              </a:r>
            </a:p>
          </p:txBody>
        </p:sp>
        <p:sp>
          <p:nvSpPr>
            <p:cNvPr id="13" name="矩形 12"/>
            <p:cNvSpPr/>
            <p:nvPr/>
          </p:nvSpPr>
          <p:spPr>
            <a:xfrm>
              <a:off x="478059" y="3743708"/>
              <a:ext cx="3270252" cy="2222880"/>
            </a:xfrm>
            <a:prstGeom prst="rect">
              <a:avLst/>
            </a:prstGeom>
          </p:spPr>
          <p:txBody>
            <a:bodyPr wrap="square" lIns="121935" tIns="60968" rIns="121935" bIns="60968">
              <a:spAutoFit/>
            </a:bodyPr>
            <a:lstStyle/>
            <a:p>
              <a:pPr marL="237096" indent="-237096">
                <a:spcBef>
                  <a:spcPts val="267"/>
                </a:spcBef>
                <a:buClr>
                  <a:schemeClr val="tx1">
                    <a:lumMod val="50000"/>
                    <a:lumOff val="50000"/>
                  </a:schemeClr>
                </a:buClr>
                <a:buSzPct val="70000"/>
                <a:buFont typeface="Wingdings" pitchFamily="2" charset="2"/>
                <a:buChar char="l"/>
              </a:pPr>
              <a:r>
                <a:rPr lang="en-US" altLang="zh-CN" sz="1400" dirty="0" smtClean="0">
                  <a:latin typeface="+mn-lt"/>
                  <a:ea typeface="+mn-ea"/>
                </a:rPr>
                <a:t>IT</a:t>
              </a:r>
              <a:r>
                <a:rPr lang="zh-CN" altLang="en-US" sz="1400" dirty="0" smtClean="0">
                  <a:latin typeface="+mn-lt"/>
                  <a:ea typeface="+mn-ea"/>
                </a:rPr>
                <a:t>控制和安全监管的压力增大</a:t>
              </a:r>
              <a:r>
                <a:rPr lang="zh-CN" altLang="en-US" sz="1400" dirty="0">
                  <a:latin typeface="+mn-lt"/>
                  <a:ea typeface="+mn-ea"/>
                </a:rPr>
                <a:t>。</a:t>
              </a:r>
              <a:endParaRPr lang="zh-CN" altLang="en-US" sz="1400" dirty="0" smtClean="0">
                <a:latin typeface="+mn-lt"/>
                <a:ea typeface="+mn-ea"/>
              </a:endParaRPr>
            </a:p>
            <a:p>
              <a:pPr marL="237096" indent="-237096">
                <a:spcBef>
                  <a:spcPts val="267"/>
                </a:spcBef>
                <a:buClr>
                  <a:schemeClr val="tx1">
                    <a:lumMod val="50000"/>
                    <a:lumOff val="50000"/>
                  </a:schemeClr>
                </a:buClr>
                <a:buSzPct val="70000"/>
                <a:buFont typeface="Wingdings" pitchFamily="2" charset="2"/>
                <a:buChar char="l"/>
              </a:pPr>
              <a:r>
                <a:rPr lang="zh-CN" altLang="en-US" sz="1400" dirty="0" smtClean="0">
                  <a:latin typeface="+mn-lt"/>
                  <a:ea typeface="+mn-ea"/>
                </a:rPr>
                <a:t>存储在用户设备上的应用和数据不仅不安全还可能产生冲突，导致设备速度缓慢甚至崩溃。</a:t>
              </a:r>
            </a:p>
            <a:p>
              <a:pPr marL="237096" indent="-237096">
                <a:spcBef>
                  <a:spcPts val="267"/>
                </a:spcBef>
                <a:buClr>
                  <a:schemeClr val="tx1">
                    <a:lumMod val="50000"/>
                    <a:lumOff val="50000"/>
                  </a:schemeClr>
                </a:buClr>
                <a:buSzPct val="70000"/>
                <a:buFont typeface="Wingdings" pitchFamily="2" charset="2"/>
                <a:buChar char="l"/>
              </a:pPr>
              <a:r>
                <a:rPr lang="zh-CN" altLang="en-US" sz="1400" dirty="0" smtClean="0">
                  <a:latin typeface="+mn-lt"/>
                  <a:ea typeface="+mn-ea"/>
                </a:rPr>
                <a:t>当前</a:t>
              </a:r>
              <a:r>
                <a:rPr lang="en-US" altLang="zh-CN" sz="1400" dirty="0" smtClean="0">
                  <a:latin typeface="+mn-lt"/>
                  <a:ea typeface="+mn-ea"/>
                </a:rPr>
                <a:t>IT</a:t>
              </a:r>
              <a:r>
                <a:rPr lang="zh-CN" altLang="en-US" sz="1400" dirty="0" smtClean="0">
                  <a:latin typeface="+mn-lt"/>
                  <a:ea typeface="+mn-ea"/>
                </a:rPr>
                <a:t>系统变得越来越多，数据安全监管的需求越来越迫切。</a:t>
              </a:r>
            </a:p>
          </p:txBody>
        </p:sp>
        <p:pic>
          <p:nvPicPr>
            <p:cNvPr id="14" name="图片 13" descr="Img201007290616_N.JPG"/>
            <p:cNvPicPr>
              <a:picLocks noChangeAspect="1"/>
            </p:cNvPicPr>
            <p:nvPr/>
          </p:nvPicPr>
          <p:blipFill>
            <a:blip r:embed="rId4" cstate="screen"/>
            <a:stretch>
              <a:fillRect/>
            </a:stretch>
          </p:blipFill>
          <p:spPr>
            <a:xfrm>
              <a:off x="4746554" y="1766416"/>
              <a:ext cx="2749893" cy="1825036"/>
            </a:xfrm>
            <a:prstGeom prst="rect">
              <a:avLst/>
            </a:prstGeom>
          </p:spPr>
        </p:pic>
        <p:grpSp>
          <p:nvGrpSpPr>
            <p:cNvPr id="15" name="组合 14"/>
            <p:cNvGrpSpPr/>
            <p:nvPr/>
          </p:nvGrpSpPr>
          <p:grpSpPr>
            <a:xfrm>
              <a:off x="8575896" y="1689093"/>
              <a:ext cx="2389792" cy="2025883"/>
              <a:chOff x="3774955" y="2085510"/>
              <a:chExt cx="1950671" cy="2346842"/>
            </a:xfrm>
          </p:grpSpPr>
          <p:sp>
            <p:nvSpPr>
              <p:cNvPr id="16" name="Freeform 106"/>
              <p:cNvSpPr/>
              <p:nvPr/>
            </p:nvSpPr>
            <p:spPr bwMode="auto">
              <a:xfrm>
                <a:off x="4121804" y="2153234"/>
                <a:ext cx="1320829" cy="2075890"/>
              </a:xfrm>
              <a:custGeom>
                <a:avLst/>
                <a:gdLst>
                  <a:gd name="connsiteX0" fmla="*/ 0 w 1869141"/>
                  <a:gd name="connsiteY0" fmla="*/ 225238 h 2746562"/>
                  <a:gd name="connsiteX1" fmla="*/ 1748118 w 1869141"/>
                  <a:gd name="connsiteY1" fmla="*/ 225238 h 2746562"/>
                  <a:gd name="connsiteX2" fmla="*/ 127747 w 1869141"/>
                  <a:gd name="connsiteY2" fmla="*/ 1576668 h 2746562"/>
                  <a:gd name="connsiteX3" fmla="*/ 1869141 w 1869141"/>
                  <a:gd name="connsiteY3" fmla="*/ 2746562 h 2746562"/>
                  <a:gd name="connsiteX0" fmla="*/ 47064 w 1761564"/>
                  <a:gd name="connsiteY0" fmla="*/ 118782 h 2767853"/>
                  <a:gd name="connsiteX1" fmla="*/ 1640541 w 1761564"/>
                  <a:gd name="connsiteY1" fmla="*/ 246529 h 2767853"/>
                  <a:gd name="connsiteX2" fmla="*/ 20170 w 1761564"/>
                  <a:gd name="connsiteY2" fmla="*/ 1597959 h 2767853"/>
                  <a:gd name="connsiteX3" fmla="*/ 1761564 w 1761564"/>
                  <a:gd name="connsiteY3" fmla="*/ 2767853 h 2767853"/>
                </a:gdLst>
                <a:ahLst/>
                <a:cxnLst>
                  <a:cxn ang="0">
                    <a:pos x="connsiteX0" y="connsiteY0"/>
                  </a:cxn>
                  <a:cxn ang="0">
                    <a:pos x="connsiteX1" y="connsiteY1"/>
                  </a:cxn>
                  <a:cxn ang="0">
                    <a:pos x="connsiteX2" y="connsiteY2"/>
                  </a:cxn>
                  <a:cxn ang="0">
                    <a:pos x="connsiteX3" y="connsiteY3"/>
                  </a:cxn>
                </a:cxnLst>
                <a:rect l="l" t="t" r="r" b="b"/>
                <a:pathLst>
                  <a:path w="1761564" h="2767853">
                    <a:moveTo>
                      <a:pt x="47064" y="118782"/>
                    </a:moveTo>
                    <a:cubicBezTo>
                      <a:pt x="910477" y="6163"/>
                      <a:pt x="1645023" y="0"/>
                      <a:pt x="1640541" y="246529"/>
                    </a:cubicBezTo>
                    <a:cubicBezTo>
                      <a:pt x="1636059" y="493058"/>
                      <a:pt x="0" y="1177738"/>
                      <a:pt x="20170" y="1597959"/>
                    </a:cubicBezTo>
                    <a:cubicBezTo>
                      <a:pt x="40340" y="2018180"/>
                      <a:pt x="900952" y="2393016"/>
                      <a:pt x="1761564" y="2767853"/>
                    </a:cubicBezTo>
                  </a:path>
                </a:pathLst>
              </a:custGeom>
              <a:noFill/>
              <a:ln w="19050" cap="flat" cmpd="sng" algn="ctr">
                <a:solidFill>
                  <a:srgbClr val="C00000"/>
                </a:solidFill>
                <a:prstDash val="sysDot"/>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17">
                  <a:buClr>
                    <a:srgbClr val="CC9900"/>
                  </a:buClr>
                  <a:buFont typeface="Wingdings" pitchFamily="2" charset="2"/>
                  <a:buChar char="n"/>
                </a:pPr>
                <a:endParaRPr lang="en-US" sz="1300" b="1" dirty="0" smtClean="0">
                  <a:latin typeface="+mn-lt"/>
                  <a:ea typeface="+mn-ea"/>
                  <a:cs typeface="Arial" pitchFamily="34" charset="0"/>
                </a:endParaRPr>
              </a:p>
            </p:txBody>
          </p:sp>
          <p:pic>
            <p:nvPicPr>
              <p:cNvPr id="17" name="Picture 58" descr="white woman at laptop.gs.jpg"/>
              <p:cNvPicPr>
                <a:picLocks noChangeAspect="1"/>
              </p:cNvPicPr>
              <p:nvPr/>
            </p:nvPicPr>
            <p:blipFill>
              <a:blip r:embed="rId5" cstate="screen"/>
              <a:stretch>
                <a:fillRect/>
              </a:stretch>
            </p:blipFill>
            <p:spPr>
              <a:xfrm>
                <a:off x="3774955" y="2085510"/>
                <a:ext cx="661605" cy="661778"/>
              </a:xfrm>
              <a:prstGeom prst="ellipse">
                <a:avLst/>
              </a:prstGeom>
              <a:ln w="12700">
                <a:solidFill>
                  <a:schemeClr val="bg1">
                    <a:lumMod val="65000"/>
                  </a:schemeClr>
                </a:solidFill>
              </a:ln>
            </p:spPr>
          </p:pic>
          <p:grpSp>
            <p:nvGrpSpPr>
              <p:cNvPr id="18" name="Group 59"/>
              <p:cNvGrpSpPr/>
              <p:nvPr/>
            </p:nvGrpSpPr>
            <p:grpSpPr>
              <a:xfrm>
                <a:off x="3853224" y="2976959"/>
                <a:ext cx="481792" cy="617817"/>
                <a:chOff x="5920396" y="1995545"/>
                <a:chExt cx="960802" cy="1231748"/>
              </a:xfrm>
            </p:grpSpPr>
            <p:sp>
              <p:nvSpPr>
                <p:cNvPr id="38" name="Rectangle 60"/>
                <p:cNvSpPr/>
                <p:nvPr/>
              </p:nvSpPr>
              <p:spPr bwMode="auto">
                <a:xfrm>
                  <a:off x="6005947" y="2079194"/>
                  <a:ext cx="786409" cy="1069385"/>
                </a:xfrm>
                <a:prstGeom prst="rect">
                  <a:avLst/>
                </a:pr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defTabSz="685617" eaLnBrk="0" hangingPunct="0"/>
                  <a:endParaRPr lang="en-US" dirty="0">
                    <a:solidFill>
                      <a:srgbClr val="000000"/>
                    </a:solidFill>
                    <a:latin typeface="+mn-lt"/>
                    <a:ea typeface="+mn-ea"/>
                    <a:cs typeface="Arial" pitchFamily="34" charset="0"/>
                  </a:endParaRPr>
                </a:p>
              </p:txBody>
            </p:sp>
            <p:pic>
              <p:nvPicPr>
                <p:cNvPr id="39" name="Picture 61" descr="ipad straight on view.jpg"/>
                <p:cNvPicPr>
                  <a:picLocks noChangeAspect="1"/>
                </p:cNvPicPr>
                <p:nvPr/>
              </p:nvPicPr>
              <p:blipFill>
                <a:blip r:embed="rId6" cstate="screen">
                  <a:clrChange>
                    <a:clrFrom>
                      <a:srgbClr val="FFFFFE"/>
                    </a:clrFrom>
                    <a:clrTo>
                      <a:srgbClr val="FFFFFE">
                        <a:alpha val="0"/>
                      </a:srgbClr>
                    </a:clrTo>
                  </a:clrChange>
                  <a:grayscl/>
                </a:blip>
                <a:stretch>
                  <a:fillRect/>
                </a:stretch>
              </p:blipFill>
              <p:spPr>
                <a:xfrm>
                  <a:off x="5920396" y="1995545"/>
                  <a:ext cx="960802" cy="1231748"/>
                </a:xfrm>
                <a:prstGeom prst="rect">
                  <a:avLst/>
                </a:prstGeom>
              </p:spPr>
            </p:pic>
          </p:grpSp>
          <p:pic>
            <p:nvPicPr>
              <p:cNvPr id="19" name="Picture 3" descr="C:\Users\Sue\AppData\Local\Microsoft\Windows\Temporary Internet Files\Low\Content.IE5\GN54EEW6\handset-apple-iphone4[2].png"/>
              <p:cNvPicPr>
                <a:picLocks noChangeAspect="1" noChangeArrowheads="1"/>
              </p:cNvPicPr>
              <p:nvPr/>
            </p:nvPicPr>
            <p:blipFill>
              <a:blip r:embed="rId7" cstate="screen">
                <a:duotone>
                  <a:prstClr val="black"/>
                  <a:schemeClr val="accent3">
                    <a:tint val="45000"/>
                    <a:satMod val="400000"/>
                  </a:schemeClr>
                </a:duotone>
              </a:blip>
              <a:srcRect/>
              <a:stretch>
                <a:fillRect/>
              </a:stretch>
            </p:blipFill>
            <p:spPr bwMode="auto">
              <a:xfrm>
                <a:off x="4635520" y="2630577"/>
                <a:ext cx="226954" cy="436686"/>
              </a:xfrm>
              <a:prstGeom prst="rect">
                <a:avLst/>
              </a:prstGeom>
              <a:noFill/>
              <a:ln w="9525">
                <a:noFill/>
                <a:miter lim="800000"/>
                <a:headEnd/>
                <a:tailEnd/>
              </a:ln>
            </p:spPr>
          </p:pic>
          <p:pic>
            <p:nvPicPr>
              <p:cNvPr id="20" name="Picture 77" descr="indian at laptop.gs.jpg"/>
              <p:cNvPicPr>
                <a:picLocks noChangeAspect="1"/>
              </p:cNvPicPr>
              <p:nvPr/>
            </p:nvPicPr>
            <p:blipFill>
              <a:blip r:embed="rId8" cstate="screen"/>
              <a:stretch>
                <a:fillRect/>
              </a:stretch>
            </p:blipFill>
            <p:spPr>
              <a:xfrm>
                <a:off x="5058233" y="2101802"/>
                <a:ext cx="661605" cy="661778"/>
              </a:xfrm>
              <a:prstGeom prst="ellipse">
                <a:avLst/>
              </a:prstGeom>
              <a:ln w="12700">
                <a:solidFill>
                  <a:schemeClr val="bg1">
                    <a:lumMod val="65000"/>
                  </a:schemeClr>
                </a:solidFill>
              </a:ln>
            </p:spPr>
          </p:pic>
          <p:pic>
            <p:nvPicPr>
              <p:cNvPr id="21" name="Picture 78" descr="car-c3.png"/>
              <p:cNvPicPr>
                <a:picLocks noChangeAspect="1"/>
              </p:cNvPicPr>
              <p:nvPr/>
            </p:nvPicPr>
            <p:blipFill>
              <a:blip r:embed="rId9" cstate="screen"/>
              <a:stretch>
                <a:fillRect/>
              </a:stretch>
            </p:blipFill>
            <p:spPr>
              <a:xfrm>
                <a:off x="5122683" y="4089158"/>
                <a:ext cx="602943" cy="343194"/>
              </a:xfrm>
              <a:prstGeom prst="rect">
                <a:avLst/>
              </a:prstGeom>
            </p:spPr>
          </p:pic>
          <p:grpSp>
            <p:nvGrpSpPr>
              <p:cNvPr id="22" name="Group 79"/>
              <p:cNvGrpSpPr/>
              <p:nvPr/>
            </p:nvGrpSpPr>
            <p:grpSpPr>
              <a:xfrm>
                <a:off x="4430492" y="3642548"/>
                <a:ext cx="617656" cy="481917"/>
                <a:chOff x="10307525" y="2534867"/>
                <a:chExt cx="823756" cy="642556"/>
              </a:xfrm>
            </p:grpSpPr>
            <p:sp>
              <p:nvSpPr>
                <p:cNvPr id="34" name="Rectangle 80"/>
                <p:cNvSpPr/>
                <p:nvPr/>
              </p:nvSpPr>
              <p:spPr bwMode="auto">
                <a:xfrm rot="16200000">
                  <a:off x="10458090" y="2499659"/>
                  <a:ext cx="525927" cy="715173"/>
                </a:xfrm>
                <a:prstGeom prst="rect">
                  <a:avLst/>
                </a:pr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rtlCol="0" anchor="ctr" anchorCtr="0" compatLnSpc="1">
                  <a:prstTxWarp prst="textNoShape">
                    <a:avLst/>
                  </a:prstTxWarp>
                </a:bodyPr>
                <a:lstStyle/>
                <a:p>
                  <a:pPr defTabSz="685617" eaLnBrk="0" hangingPunct="0"/>
                  <a:endParaRPr lang="en-US" dirty="0">
                    <a:solidFill>
                      <a:srgbClr val="000000"/>
                    </a:solidFill>
                    <a:latin typeface="+mn-lt"/>
                    <a:ea typeface="+mn-ea"/>
                    <a:cs typeface="Arial" pitchFamily="34" charset="0"/>
                  </a:endParaRPr>
                </a:p>
              </p:txBody>
            </p:sp>
            <p:pic>
              <p:nvPicPr>
                <p:cNvPr id="35" name="Picture 81" descr="ipad straight on view.jpg"/>
                <p:cNvPicPr>
                  <a:picLocks noChangeAspect="1"/>
                </p:cNvPicPr>
                <p:nvPr/>
              </p:nvPicPr>
              <p:blipFill>
                <a:blip r:embed="rId6" cstate="screen">
                  <a:clrChange>
                    <a:clrFrom>
                      <a:srgbClr val="FFFFFE"/>
                    </a:clrFrom>
                    <a:clrTo>
                      <a:srgbClr val="FFFFFE">
                        <a:alpha val="0"/>
                      </a:srgbClr>
                    </a:clrTo>
                  </a:clrChange>
                  <a:grayscl/>
                </a:blip>
                <a:stretch>
                  <a:fillRect/>
                </a:stretch>
              </p:blipFill>
              <p:spPr>
                <a:xfrm rot="16200000">
                  <a:off x="10398125" y="2444267"/>
                  <a:ext cx="642556" cy="823756"/>
                </a:xfrm>
                <a:prstGeom prst="rect">
                  <a:avLst/>
                </a:prstGeom>
              </p:spPr>
            </p:pic>
            <p:sp>
              <p:nvSpPr>
                <p:cNvPr id="36" name="Rectangle 82"/>
                <p:cNvSpPr/>
                <p:nvPr/>
              </p:nvSpPr>
              <p:spPr bwMode="auto">
                <a:xfrm>
                  <a:off x="10391199" y="2606315"/>
                  <a:ext cx="669073" cy="515304"/>
                </a:xfrm>
                <a:prstGeom prst="rect">
                  <a:avLst/>
                </a:prstGeom>
                <a:solidFill>
                  <a:schemeClr val="tx1">
                    <a:lumMod val="85000"/>
                    <a:lumOff val="15000"/>
                  </a:schemeClr>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685617">
                    <a:buClr>
                      <a:srgbClr val="CC9900"/>
                    </a:buClr>
                    <a:buFont typeface="Wingdings" pitchFamily="2" charset="2"/>
                    <a:buChar char="n"/>
                  </a:pPr>
                  <a:endParaRPr lang="en-US" sz="1300" dirty="0" smtClean="0">
                    <a:latin typeface="+mn-lt"/>
                    <a:ea typeface="+mn-ea"/>
                    <a:cs typeface="Arial" pitchFamily="34" charset="0"/>
                  </a:endParaRPr>
                </a:p>
              </p:txBody>
            </p:sp>
            <p:pic>
              <p:nvPicPr>
                <p:cNvPr id="37" name="Picture 83" descr="video conference.jpg"/>
                <p:cNvPicPr>
                  <a:picLocks noChangeAspect="1"/>
                </p:cNvPicPr>
                <p:nvPr/>
              </p:nvPicPr>
              <p:blipFill>
                <a:blip r:embed="rId10" cstate="screen">
                  <a:grayscl/>
                </a:blip>
                <a:stretch>
                  <a:fillRect/>
                </a:stretch>
              </p:blipFill>
              <p:spPr>
                <a:xfrm>
                  <a:off x="10397709" y="2623155"/>
                  <a:ext cx="638298" cy="472404"/>
                </a:xfrm>
                <a:prstGeom prst="rect">
                  <a:avLst/>
                </a:prstGeom>
              </p:spPr>
            </p:pic>
          </p:grpSp>
          <p:grpSp>
            <p:nvGrpSpPr>
              <p:cNvPr id="23" name="Group 337"/>
              <p:cNvGrpSpPr/>
              <p:nvPr/>
            </p:nvGrpSpPr>
            <p:grpSpPr>
              <a:xfrm>
                <a:off x="5269982" y="3817184"/>
                <a:ext cx="234961" cy="230306"/>
                <a:chOff x="10517627" y="196997"/>
                <a:chExt cx="624155" cy="611628"/>
              </a:xfrm>
            </p:grpSpPr>
            <p:pic>
              <p:nvPicPr>
                <p:cNvPr id="30" name="Picture 93" descr="WirelessAccessPoint.png"/>
                <p:cNvPicPr>
                  <a:picLocks noChangeAspect="1"/>
                </p:cNvPicPr>
                <p:nvPr/>
              </p:nvPicPr>
              <p:blipFill>
                <a:blip r:embed="rId11"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a:xfrm rot="16200000">
                  <a:off x="10338766" y="375858"/>
                  <a:ext cx="611628" cy="253906"/>
                </a:xfrm>
                <a:prstGeom prst="rect">
                  <a:avLst/>
                </a:prstGeom>
                <a:effectLst/>
              </p:spPr>
            </p:pic>
            <p:pic>
              <p:nvPicPr>
                <p:cNvPr id="31" name="Picture 94" descr="WirelessAccessPoint.png"/>
                <p:cNvPicPr>
                  <a:picLocks noChangeAspect="1"/>
                </p:cNvPicPr>
                <p:nvPr/>
              </p:nvPicPr>
              <p:blipFill>
                <a:blip r:embed="rId11"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a:xfrm rot="5400000" flipH="1">
                  <a:off x="10709015" y="375858"/>
                  <a:ext cx="611628" cy="253906"/>
                </a:xfrm>
                <a:prstGeom prst="rect">
                  <a:avLst/>
                </a:prstGeom>
                <a:effectLst/>
              </p:spPr>
            </p:pic>
            <p:sp>
              <p:nvSpPr>
                <p:cNvPr id="32" name="Rectangle 95"/>
                <p:cNvSpPr/>
                <p:nvPr/>
              </p:nvSpPr>
              <p:spPr bwMode="auto">
                <a:xfrm>
                  <a:off x="10801699" y="521713"/>
                  <a:ext cx="45719" cy="286101"/>
                </a:xfrm>
                <a:prstGeom prst="rect">
                  <a:avLst/>
                </a:prstGeom>
                <a:solidFill>
                  <a:srgbClr val="B37700"/>
                </a:solidFill>
                <a:ln>
                  <a:noFill/>
                </a:ln>
                <a:effectLst/>
                <a:scene3d>
                  <a:camera prst="orthographicFront"/>
                  <a:lightRig rig="threePt" dir="t"/>
                </a:scene3d>
                <a:sp3d>
                  <a:bevelT w="139700" prst="cross"/>
                </a:sp3d>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685617">
                    <a:buClr>
                      <a:srgbClr val="CC9900"/>
                    </a:buClr>
                    <a:buFont typeface="Wingdings" pitchFamily="2" charset="2"/>
                    <a:buChar char="n"/>
                  </a:pPr>
                  <a:endParaRPr lang="en-US" sz="1300" dirty="0" smtClean="0">
                    <a:latin typeface="+mn-lt"/>
                    <a:ea typeface="+mn-ea"/>
                    <a:cs typeface="Arial" pitchFamily="34" charset="0"/>
                  </a:endParaRPr>
                </a:p>
              </p:txBody>
            </p:sp>
            <p:sp>
              <p:nvSpPr>
                <p:cNvPr id="33" name="Oval 96"/>
                <p:cNvSpPr/>
                <p:nvPr/>
              </p:nvSpPr>
              <p:spPr bwMode="auto">
                <a:xfrm>
                  <a:off x="10753344" y="438912"/>
                  <a:ext cx="146304" cy="146304"/>
                </a:xfrm>
                <a:prstGeom prst="ellipse">
                  <a:avLst/>
                </a:prstGeom>
                <a:solidFill>
                  <a:schemeClr val="accent1">
                    <a:lumMod val="50000"/>
                  </a:schemeClr>
                </a:solidFill>
                <a:ln>
                  <a:noFill/>
                </a:ln>
                <a:effectLst>
                  <a:glow rad="228600">
                    <a:schemeClr val="accent1">
                      <a:satMod val="175000"/>
                      <a:alpha val="40000"/>
                    </a:schemeClr>
                  </a:glow>
                </a:effectLst>
                <a:scene3d>
                  <a:camera prst="orthographicFront"/>
                  <a:lightRig rig="threePt" dir="t"/>
                </a:scene3d>
                <a:sp3d>
                  <a:bevelT/>
                </a:sp3d>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685617">
                    <a:buClr>
                      <a:srgbClr val="CC9900"/>
                    </a:buClr>
                    <a:buFont typeface="Wingdings" pitchFamily="2" charset="2"/>
                    <a:buChar char="n"/>
                  </a:pPr>
                  <a:endParaRPr lang="en-US" sz="1300" dirty="0" smtClean="0">
                    <a:latin typeface="+mn-lt"/>
                    <a:ea typeface="+mn-ea"/>
                    <a:cs typeface="Arial" pitchFamily="34" charset="0"/>
                  </a:endParaRPr>
                </a:p>
              </p:txBody>
            </p:sp>
          </p:grpSp>
          <p:grpSp>
            <p:nvGrpSpPr>
              <p:cNvPr id="24" name="Group 337"/>
              <p:cNvGrpSpPr/>
              <p:nvPr/>
            </p:nvGrpSpPr>
            <p:grpSpPr>
              <a:xfrm>
                <a:off x="4354110" y="3283758"/>
                <a:ext cx="234961" cy="230306"/>
                <a:chOff x="10517627" y="196997"/>
                <a:chExt cx="624155" cy="611628"/>
              </a:xfrm>
            </p:grpSpPr>
            <p:pic>
              <p:nvPicPr>
                <p:cNvPr id="26" name="Picture 108" descr="WirelessAccessPoint.png"/>
                <p:cNvPicPr>
                  <a:picLocks noChangeAspect="1"/>
                </p:cNvPicPr>
                <p:nvPr/>
              </p:nvPicPr>
              <p:blipFill>
                <a:blip r:embed="rId11"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a:xfrm rot="16200000">
                  <a:off x="10338766" y="375858"/>
                  <a:ext cx="611628" cy="253906"/>
                </a:xfrm>
                <a:prstGeom prst="rect">
                  <a:avLst/>
                </a:prstGeom>
                <a:effectLst/>
              </p:spPr>
            </p:pic>
            <p:pic>
              <p:nvPicPr>
                <p:cNvPr id="27" name="Picture 109" descr="WirelessAccessPoint.png"/>
                <p:cNvPicPr>
                  <a:picLocks noChangeAspect="1"/>
                </p:cNvPicPr>
                <p:nvPr/>
              </p:nvPicPr>
              <p:blipFill>
                <a:blip r:embed="rId11"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a:xfrm rot="5400000" flipH="1">
                  <a:off x="10709015" y="375858"/>
                  <a:ext cx="611628" cy="253906"/>
                </a:xfrm>
                <a:prstGeom prst="rect">
                  <a:avLst/>
                </a:prstGeom>
                <a:effectLst/>
              </p:spPr>
            </p:pic>
            <p:sp>
              <p:nvSpPr>
                <p:cNvPr id="28" name="Rectangle 110"/>
                <p:cNvSpPr/>
                <p:nvPr/>
              </p:nvSpPr>
              <p:spPr bwMode="auto">
                <a:xfrm>
                  <a:off x="10801699" y="521713"/>
                  <a:ext cx="45719" cy="286101"/>
                </a:xfrm>
                <a:prstGeom prst="rect">
                  <a:avLst/>
                </a:prstGeom>
                <a:solidFill>
                  <a:srgbClr val="B37700"/>
                </a:solidFill>
                <a:ln>
                  <a:noFill/>
                </a:ln>
                <a:effectLst/>
                <a:scene3d>
                  <a:camera prst="orthographicFront"/>
                  <a:lightRig rig="threePt" dir="t"/>
                </a:scene3d>
                <a:sp3d>
                  <a:bevelT w="139700" prst="cross"/>
                </a:sp3d>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685617">
                    <a:buClr>
                      <a:srgbClr val="CC9900"/>
                    </a:buClr>
                    <a:buFont typeface="Wingdings" pitchFamily="2" charset="2"/>
                    <a:buChar char="n"/>
                  </a:pPr>
                  <a:endParaRPr lang="en-US" sz="1300" dirty="0" smtClean="0">
                    <a:latin typeface="+mn-lt"/>
                    <a:ea typeface="+mn-ea"/>
                    <a:cs typeface="Arial" pitchFamily="34" charset="0"/>
                  </a:endParaRPr>
                </a:p>
              </p:txBody>
            </p:sp>
            <p:sp>
              <p:nvSpPr>
                <p:cNvPr id="29" name="Oval 111"/>
                <p:cNvSpPr/>
                <p:nvPr/>
              </p:nvSpPr>
              <p:spPr bwMode="auto">
                <a:xfrm>
                  <a:off x="10753344" y="438912"/>
                  <a:ext cx="146304" cy="146304"/>
                </a:xfrm>
                <a:prstGeom prst="ellipse">
                  <a:avLst/>
                </a:prstGeom>
                <a:solidFill>
                  <a:schemeClr val="accent1">
                    <a:lumMod val="50000"/>
                  </a:schemeClr>
                </a:solidFill>
                <a:ln>
                  <a:noFill/>
                </a:ln>
                <a:effectLst>
                  <a:glow rad="228600">
                    <a:schemeClr val="accent1">
                      <a:satMod val="175000"/>
                      <a:alpha val="40000"/>
                    </a:schemeClr>
                  </a:glow>
                </a:effectLst>
                <a:scene3d>
                  <a:camera prst="orthographicFront"/>
                  <a:lightRig rig="threePt" dir="t"/>
                </a:scene3d>
                <a:sp3d>
                  <a:bevelT/>
                </a:sp3d>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685617">
                    <a:buClr>
                      <a:srgbClr val="CC9900"/>
                    </a:buClr>
                    <a:buFont typeface="Wingdings" pitchFamily="2" charset="2"/>
                    <a:buChar char="n"/>
                  </a:pPr>
                  <a:endParaRPr lang="en-US" sz="1300" dirty="0" smtClean="0">
                    <a:latin typeface="+mn-lt"/>
                    <a:ea typeface="+mn-ea"/>
                    <a:cs typeface="Arial" pitchFamily="34" charset="0"/>
                  </a:endParaRPr>
                </a:p>
              </p:txBody>
            </p:sp>
          </p:grpSp>
          <p:pic>
            <p:nvPicPr>
              <p:cNvPr id="25" name="Picture 73" descr="WirelessAccessPoint.png"/>
              <p:cNvPicPr>
                <a:picLocks noChangeAspect="1"/>
              </p:cNvPicPr>
              <p:nvPr/>
            </p:nvPicPr>
            <p:blipFill>
              <a:blip r:embed="rId1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a:xfrm>
                <a:off x="4504818" y="2090559"/>
                <a:ext cx="458602" cy="190430"/>
              </a:xfrm>
              <a:prstGeom prst="rect">
                <a:avLst/>
              </a:prstGeom>
              <a:effectLst/>
            </p:spPr>
          </p:pic>
        </p:grpSp>
      </p:grpSp>
    </p:spTree>
    <p:extLst>
      <p:ext uri="{BB962C8B-B14F-4D97-AF65-F5344CB8AC3E}">
        <p14:creationId xmlns:p14="http://schemas.microsoft.com/office/powerpoint/2010/main" val="3978439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4"/>
          <p:cNvSpPr>
            <a:spLocks noGrp="1" noChangeArrowheads="1"/>
          </p:cNvSpPr>
          <p:nvPr>
            <p:ph sz="quarter" idx="10"/>
          </p:nvPr>
        </p:nvSpPr>
        <p:spPr/>
        <p:txBody>
          <a:bodyPr/>
          <a:lstStyle/>
          <a:p>
            <a:r>
              <a:rPr lang="zh-CN" altLang="en-US" smtClean="0"/>
              <a:t>应用虚拟化的概念，方案架构以及适用场景</a:t>
            </a:r>
            <a:endParaRPr lang="en-US" altLang="zh-CN" smtClean="0"/>
          </a:p>
          <a:p>
            <a:r>
              <a:rPr lang="en-US" altLang="zh-CN" smtClean="0"/>
              <a:t>RDS Licnesing</a:t>
            </a:r>
            <a:r>
              <a:rPr lang="zh-CN" altLang="en-US" smtClean="0"/>
              <a:t>和</a:t>
            </a:r>
            <a:r>
              <a:rPr lang="en-US" altLang="zh-CN" smtClean="0"/>
              <a:t>APS</a:t>
            </a:r>
            <a:r>
              <a:rPr lang="zh-CN" altLang="en-US" smtClean="0"/>
              <a:t>服务器部署流程</a:t>
            </a:r>
            <a:endParaRPr lang="en-US" altLang="zh-CN" smtClean="0"/>
          </a:p>
          <a:p>
            <a:r>
              <a:rPr lang="zh-CN" altLang="en-US" smtClean="0"/>
              <a:t>应用发放流程</a:t>
            </a:r>
            <a:endParaRPr lang="en-US" altLang="zh-CN" smtClean="0"/>
          </a:p>
          <a:p>
            <a:r>
              <a:rPr lang="zh-CN" altLang="en-US" smtClean="0"/>
              <a:t>应用管理方法</a:t>
            </a:r>
            <a:endParaRPr lang="en-US" altLang="zh-CN" dirty="0" smtClean="0"/>
          </a:p>
        </p:txBody>
      </p:sp>
    </p:spTree>
    <p:extLst>
      <p:ext uri="{BB962C8B-B14F-4D97-AF65-F5344CB8AC3E}">
        <p14:creationId xmlns:p14="http://schemas.microsoft.com/office/powerpoint/2010/main" val="217970296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mtClean="0"/>
              <a:t>应用虚拟化和桌面虚拟化的区别是？（  ）</a:t>
            </a:r>
            <a:endParaRPr lang="en-US" altLang="zh-CN" smtClean="0"/>
          </a:p>
          <a:p>
            <a:pPr lvl="1"/>
            <a:r>
              <a:rPr lang="zh-CN" altLang="en-US" smtClean="0"/>
              <a:t>各自使用不同的桌面云软件</a:t>
            </a:r>
            <a:endParaRPr lang="en-US" altLang="zh-CN" smtClean="0"/>
          </a:p>
          <a:p>
            <a:pPr lvl="1"/>
            <a:r>
              <a:rPr lang="zh-CN" altLang="en-US" smtClean="0"/>
              <a:t>应用虚拟化只能提供应用给用户，桌面虚拟化只能提供桌面给用户</a:t>
            </a:r>
            <a:endParaRPr lang="en-US" altLang="zh-CN" smtClean="0"/>
          </a:p>
          <a:p>
            <a:pPr lvl="1"/>
            <a:r>
              <a:rPr lang="zh-CN" altLang="en-US" smtClean="0"/>
              <a:t>应用虚拟化依赖</a:t>
            </a:r>
            <a:r>
              <a:rPr lang="en-US" altLang="zh-CN" smtClean="0"/>
              <a:t>windows</a:t>
            </a:r>
            <a:r>
              <a:rPr lang="zh-CN" altLang="en-US" smtClean="0"/>
              <a:t>的远程桌面功能，而桌面虚拟化不依赖</a:t>
            </a:r>
            <a:endParaRPr lang="en-US" altLang="zh-CN" smtClean="0"/>
          </a:p>
          <a:p>
            <a:pPr lvl="1"/>
            <a:r>
              <a:rPr lang="zh-CN" altLang="en-US" smtClean="0"/>
              <a:t>通过</a:t>
            </a:r>
            <a:r>
              <a:rPr lang="en-US" altLang="zh-CN" smtClean="0"/>
              <a:t>WI</a:t>
            </a:r>
            <a:r>
              <a:rPr lang="zh-CN" altLang="en-US" smtClean="0"/>
              <a:t>登录桌面虚拟化，通过应用登录应用虚拟化</a:t>
            </a:r>
            <a:endParaRPr lang="en-US" altLang="zh-CN" smtClean="0"/>
          </a:p>
          <a:p>
            <a:r>
              <a:rPr lang="zh-CN" altLang="en-US" smtClean="0"/>
              <a:t>应用软件需要安装在（ ）服务器上。</a:t>
            </a:r>
            <a:endParaRPr lang="en-US" altLang="zh-CN" smtClean="0"/>
          </a:p>
          <a:p>
            <a:pPr lvl="1"/>
            <a:r>
              <a:rPr lang="en-US" altLang="zh-CN" smtClean="0"/>
              <a:t>ITA</a:t>
            </a:r>
          </a:p>
          <a:p>
            <a:pPr lvl="1"/>
            <a:r>
              <a:rPr lang="en-US" altLang="zh-CN" smtClean="0"/>
              <a:t>HDC</a:t>
            </a:r>
          </a:p>
          <a:p>
            <a:pPr lvl="1"/>
            <a:r>
              <a:rPr lang="en-US" altLang="zh-CN" smtClean="0"/>
              <a:t>RDS</a:t>
            </a:r>
          </a:p>
          <a:p>
            <a:pPr lvl="1"/>
            <a:r>
              <a:rPr lang="en-US" altLang="zh-CN" smtClean="0"/>
              <a:t>APS</a:t>
            </a:r>
            <a:br>
              <a:rPr lang="en-US" altLang="zh-CN" smtClean="0"/>
            </a:br>
            <a:endParaRPr lang="en-US" altLang="zh-CN" smtClean="0"/>
          </a:p>
          <a:p>
            <a:pPr lvl="1"/>
            <a:endParaRPr lang="en-US" altLang="zh-CN" smtClean="0"/>
          </a:p>
          <a:p>
            <a:pPr lvl="1"/>
            <a:endParaRPr lang="zh-CN" altLang="en-US" dirty="0"/>
          </a:p>
        </p:txBody>
      </p:sp>
    </p:spTree>
    <p:extLst>
      <p:ext uri="{BB962C8B-B14F-4D97-AF65-F5344CB8AC3E}">
        <p14:creationId xmlns:p14="http://schemas.microsoft.com/office/powerpoint/2010/main" val="957002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55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应用虚拟化优势</a:t>
            </a:r>
            <a:endParaRPr lang="en-US" dirty="0"/>
          </a:p>
        </p:txBody>
      </p:sp>
      <p:sp>
        <p:nvSpPr>
          <p:cNvPr id="3" name="文本占位符 2"/>
          <p:cNvSpPr>
            <a:spLocks noGrp="1"/>
          </p:cNvSpPr>
          <p:nvPr>
            <p:ph type="body" sz="quarter" idx="10"/>
          </p:nvPr>
        </p:nvSpPr>
        <p:spPr/>
        <p:txBody>
          <a:bodyPr/>
          <a:lstStyle/>
          <a:p>
            <a:r>
              <a:rPr lang="zh-CN" altLang="en-US" sz="1800" dirty="0" smtClean="0"/>
              <a:t>应用虚拟化是基于</a:t>
            </a:r>
            <a:r>
              <a:rPr lang="en-US" altLang="zh-CN" sz="1800" dirty="0" smtClean="0"/>
              <a:t>Window Server</a:t>
            </a:r>
            <a:r>
              <a:rPr lang="zh-CN" altLang="en-US" sz="1800" dirty="0" smtClean="0"/>
              <a:t>服务器集中管理和发布的共享应用和桌面。</a:t>
            </a:r>
          </a:p>
          <a:p>
            <a:r>
              <a:rPr lang="zh-CN" altLang="en-US" sz="1800" dirty="0" smtClean="0"/>
              <a:t>用户无需安装应用，即可获得跨终端的、更加安全的应用及桌面。</a:t>
            </a:r>
          </a:p>
          <a:p>
            <a:endParaRPr lang="en-US" sz="1800" dirty="0"/>
          </a:p>
        </p:txBody>
      </p:sp>
      <p:grpSp>
        <p:nvGrpSpPr>
          <p:cNvPr id="90" name="组合 89"/>
          <p:cNvGrpSpPr/>
          <p:nvPr/>
        </p:nvGrpSpPr>
        <p:grpSpPr>
          <a:xfrm>
            <a:off x="1128913" y="2492896"/>
            <a:ext cx="7295516" cy="3744416"/>
            <a:chOff x="1128912" y="2025848"/>
            <a:chExt cx="7475337" cy="4211464"/>
          </a:xfrm>
        </p:grpSpPr>
        <p:pic>
          <p:nvPicPr>
            <p:cNvPr id="4" name="Picture 6" descr="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50134" y="2025848"/>
              <a:ext cx="2183019" cy="1397771"/>
            </a:xfrm>
            <a:prstGeom prst="rect">
              <a:avLst/>
            </a:prstGeom>
            <a:noFill/>
            <a:ln w="9525">
              <a:noFill/>
              <a:miter lim="800000"/>
              <a:headEnd/>
              <a:tailEnd/>
            </a:ln>
          </p:spPr>
        </p:pic>
        <p:cxnSp>
          <p:nvCxnSpPr>
            <p:cNvPr id="5" name="直接连接符 805"/>
            <p:cNvCxnSpPr>
              <a:stCxn id="14" idx="3"/>
            </p:cNvCxnSpPr>
            <p:nvPr/>
          </p:nvCxnSpPr>
          <p:spPr bwMode="auto">
            <a:xfrm flipV="1">
              <a:off x="2464418" y="3057723"/>
              <a:ext cx="986181" cy="1439718"/>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6" name="直接连接符 807"/>
            <p:cNvCxnSpPr/>
            <p:nvPr/>
          </p:nvCxnSpPr>
          <p:spPr bwMode="auto">
            <a:xfrm flipV="1">
              <a:off x="3743285" y="3191469"/>
              <a:ext cx="208050" cy="2595072"/>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7" name="直接连接符 809"/>
            <p:cNvCxnSpPr/>
            <p:nvPr/>
          </p:nvCxnSpPr>
          <p:spPr bwMode="auto">
            <a:xfrm flipH="1" flipV="1">
              <a:off x="4158940" y="3191470"/>
              <a:ext cx="356316" cy="2694401"/>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cxnSp>
          <p:nvCxnSpPr>
            <p:cNvPr id="8" name="直接连接符 807"/>
            <p:cNvCxnSpPr/>
            <p:nvPr/>
          </p:nvCxnSpPr>
          <p:spPr bwMode="auto">
            <a:xfrm flipV="1">
              <a:off x="2811299" y="3095223"/>
              <a:ext cx="874652" cy="2691318"/>
            </a:xfrm>
            <a:prstGeom prst="line">
              <a:avLst/>
            </a:prstGeom>
            <a:noFill/>
            <a:ln w="25400" cap="flat" cmpd="sng" algn="ctr">
              <a:solidFill>
                <a:srgbClr val="BBE0E3"/>
              </a:solidFill>
              <a:prstDash val="solid"/>
              <a:headEnd type="none" w="med" len="med"/>
              <a:tailEnd type="none" w="med" len="med"/>
            </a:ln>
            <a:effectLst>
              <a:outerShdw blurRad="40000" dist="20000" dir="5400000" rotWithShape="0">
                <a:srgbClr val="000000">
                  <a:alpha val="38000"/>
                </a:srgbClr>
              </a:outerShdw>
            </a:effectLst>
          </p:spPr>
        </p:cxnSp>
        <p:grpSp>
          <p:nvGrpSpPr>
            <p:cNvPr id="9" name="组合 90"/>
            <p:cNvGrpSpPr/>
            <p:nvPr/>
          </p:nvGrpSpPr>
          <p:grpSpPr>
            <a:xfrm>
              <a:off x="1128912" y="3643932"/>
              <a:ext cx="1335506" cy="1707019"/>
              <a:chOff x="5962386" y="935996"/>
              <a:chExt cx="3657916" cy="3811906"/>
            </a:xfrm>
          </p:grpSpPr>
          <p:grpSp>
            <p:nvGrpSpPr>
              <p:cNvPr id="10" name="Group 29"/>
              <p:cNvGrpSpPr>
                <a:grpSpLocks/>
              </p:cNvGrpSpPr>
              <p:nvPr/>
            </p:nvGrpSpPr>
            <p:grpSpPr bwMode="auto">
              <a:xfrm>
                <a:off x="5962386" y="935996"/>
                <a:ext cx="3657916" cy="3811906"/>
                <a:chOff x="7486448" y="5043055"/>
                <a:chExt cx="3655611" cy="3177169"/>
              </a:xfrm>
            </p:grpSpPr>
            <p:pic>
              <p:nvPicPr>
                <p:cNvPr id="14" name="LCD"/>
                <p:cNvPicPr>
                  <a:picLocks noChangeAspect="1" noChangeArrowheads="1"/>
                </p:cNvPicPr>
                <p:nvPr/>
              </p:nvPicPr>
              <p:blipFill>
                <a:blip r:embed="rId4" cstate="email">
                  <a:clrChange>
                    <a:clrFrom>
                      <a:srgbClr val="002054"/>
                    </a:clrFrom>
                    <a:clrTo>
                      <a:srgbClr val="002054">
                        <a:alpha val="0"/>
                      </a:srgbClr>
                    </a:clrTo>
                  </a:clrChange>
                  <a:extLst>
                    <a:ext uri="{28A0092B-C50C-407E-A947-70E740481C1C}">
                      <a14:useLocalDpi xmlns:a14="http://schemas.microsoft.com/office/drawing/2010/main"/>
                    </a:ext>
                  </a:extLst>
                </a:blip>
                <a:srcRect/>
                <a:stretch>
                  <a:fillRect/>
                </a:stretch>
              </p:blipFill>
              <p:spPr bwMode="auto">
                <a:xfrm>
                  <a:off x="7486448" y="5043055"/>
                  <a:ext cx="3655611" cy="3177169"/>
                </a:xfrm>
                <a:prstGeom prst="rect">
                  <a:avLst/>
                </a:prstGeom>
                <a:noFill/>
                <a:ln w="9525">
                  <a:noFill/>
                  <a:miter lim="800000"/>
                  <a:headEnd/>
                  <a:tailEnd/>
                </a:ln>
              </p:spPr>
            </p:pic>
            <p:sp>
              <p:nvSpPr>
                <p:cNvPr id="15" name="Rectangle 28"/>
                <p:cNvSpPr/>
                <p:nvPr/>
              </p:nvSpPr>
              <p:spPr>
                <a:xfrm>
                  <a:off x="7703911" y="5154200"/>
                  <a:ext cx="3227034" cy="20228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mn-ea"/>
                  </a:endParaRPr>
                </a:p>
              </p:txBody>
            </p:sp>
          </p:grpSp>
          <p:pic>
            <p:nvPicPr>
              <p:cNvPr id="11" name="LCD Desktop" descr="monitor.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198634" y="1082480"/>
                <a:ext cx="3255349" cy="2432191"/>
              </a:xfrm>
              <a:prstGeom prst="rect">
                <a:avLst/>
              </a:prstGeom>
              <a:effectLst>
                <a:innerShdw blurRad="114300">
                  <a:prstClr val="black"/>
                </a:innerShdw>
              </a:effectLst>
            </p:spPr>
          </p:pic>
          <p:pic>
            <p:nvPicPr>
              <p:cNvPr id="12" name="Picture 37" descr="power point screen.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05459" y="1208414"/>
                <a:ext cx="1939346" cy="1815464"/>
              </a:xfrm>
              <a:prstGeom prst="rect">
                <a:avLst/>
              </a:prstGeom>
              <a:noFill/>
              <a:ln w="9525">
                <a:noFill/>
                <a:miter lim="800000"/>
                <a:headEnd/>
                <a:tailEnd/>
              </a:ln>
            </p:spPr>
          </p:pic>
          <p:pic>
            <p:nvPicPr>
              <p:cNvPr id="13"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196435" y="1640848"/>
                <a:ext cx="1748749" cy="1514476"/>
              </a:xfrm>
              <a:prstGeom prst="rect">
                <a:avLst/>
              </a:prstGeom>
              <a:noFill/>
              <a:ln w="9525">
                <a:noFill/>
                <a:miter lim="800000"/>
                <a:headEnd/>
                <a:tailEnd/>
              </a:ln>
            </p:spPr>
          </p:pic>
        </p:grpSp>
        <p:grpSp>
          <p:nvGrpSpPr>
            <p:cNvPr id="16" name="组合 91"/>
            <p:cNvGrpSpPr/>
            <p:nvPr/>
          </p:nvGrpSpPr>
          <p:grpSpPr>
            <a:xfrm>
              <a:off x="2425148" y="5190887"/>
              <a:ext cx="659899" cy="974417"/>
              <a:chOff x="6454539" y="4582255"/>
              <a:chExt cx="1394148" cy="1662978"/>
            </a:xfrm>
          </p:grpSpPr>
          <p:pic>
            <p:nvPicPr>
              <p:cNvPr id="17" name="Laptop"/>
              <p:cNvPicPr>
                <a:picLocks noChangeAspect="1" noChangeArrowheads="1"/>
              </p:cNvPicPr>
              <p:nvPr/>
            </p:nvPicPr>
            <p:blipFill>
              <a:blip r:embed="rId8" cstate="email">
                <a:clrChange>
                  <a:clrFrom>
                    <a:srgbClr val="002054"/>
                  </a:clrFrom>
                  <a:clrTo>
                    <a:srgbClr val="002054">
                      <a:alpha val="0"/>
                    </a:srgbClr>
                  </a:clrTo>
                </a:clrChange>
                <a:extLst>
                  <a:ext uri="{28A0092B-C50C-407E-A947-70E740481C1C}">
                    <a14:useLocalDpi xmlns:a14="http://schemas.microsoft.com/office/drawing/2010/main"/>
                  </a:ext>
                </a:extLst>
              </a:blip>
              <a:srcRect/>
              <a:stretch>
                <a:fillRect/>
              </a:stretch>
            </p:blipFill>
            <p:spPr bwMode="auto">
              <a:xfrm>
                <a:off x="6454539" y="4582255"/>
                <a:ext cx="1394148" cy="1662978"/>
              </a:xfrm>
              <a:prstGeom prst="rect">
                <a:avLst/>
              </a:prstGeom>
              <a:noFill/>
              <a:ln w="9525">
                <a:noFill/>
                <a:miter lim="800000"/>
                <a:headEnd/>
                <a:tailEnd/>
              </a:ln>
            </p:spPr>
          </p:pic>
          <p:pic>
            <p:nvPicPr>
              <p:cNvPr id="18" name="LCD Desktop" descr="monitor.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59002" y="4681585"/>
                <a:ext cx="1170950" cy="875087"/>
              </a:xfrm>
              <a:prstGeom prst="rect">
                <a:avLst/>
              </a:prstGeom>
              <a:effectLst>
                <a:innerShdw blurRad="114300">
                  <a:prstClr val="black"/>
                </a:innerShdw>
              </a:effectLst>
            </p:spPr>
          </p:pic>
          <p:pic>
            <p:nvPicPr>
              <p:cNvPr id="19" name="Picture 31" descr="power point screen.jpg"/>
              <p:cNvPicPr>
                <a:picLocks noChangeAspect="1"/>
              </p:cNvPicPr>
              <p:nvPr/>
            </p:nvPicPr>
            <p:blipFill>
              <a:blip r:embed="rId10" cstate="print"/>
              <a:srcRect/>
              <a:stretch>
                <a:fillRect/>
              </a:stretch>
            </p:blipFill>
            <p:spPr bwMode="auto">
              <a:xfrm>
                <a:off x="6574023" y="4708332"/>
                <a:ext cx="541818" cy="507206"/>
              </a:xfrm>
              <a:prstGeom prst="rect">
                <a:avLst/>
              </a:prstGeom>
              <a:noFill/>
              <a:ln w="9525">
                <a:noFill/>
                <a:miter lim="800000"/>
                <a:headEnd/>
                <a:tailEnd/>
              </a:ln>
            </p:spPr>
          </p:pic>
          <p:pic>
            <p:nvPicPr>
              <p:cNvPr id="20" name="Picture 6"/>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64993" y="4840736"/>
                <a:ext cx="569640" cy="493457"/>
              </a:xfrm>
              <a:prstGeom prst="rect">
                <a:avLst/>
              </a:prstGeom>
              <a:noFill/>
              <a:ln w="9525">
                <a:noFill/>
                <a:miter lim="800000"/>
                <a:headEnd/>
                <a:tailEnd/>
              </a:ln>
            </p:spPr>
          </p:pic>
        </p:grpSp>
        <p:pic>
          <p:nvPicPr>
            <p:cNvPr id="21" name="Picture 2"/>
            <p:cNvPicPr>
              <a:picLocks noChangeAspect="1" noChangeArrowheads="1"/>
            </p:cNvPicPr>
            <p:nvPr/>
          </p:nvPicPr>
          <p:blipFill>
            <a:blip r:embed="rId12" cstate="print"/>
            <a:srcRect/>
            <a:stretch>
              <a:fillRect/>
            </a:stretch>
          </p:blipFill>
          <p:spPr bwMode="auto">
            <a:xfrm>
              <a:off x="3492265" y="5231330"/>
              <a:ext cx="367137" cy="872815"/>
            </a:xfrm>
            <a:prstGeom prst="rect">
              <a:avLst/>
            </a:prstGeom>
            <a:noFill/>
            <a:ln w="9525">
              <a:noFill/>
              <a:miter lim="800000"/>
              <a:headEnd/>
              <a:tailEnd/>
            </a:ln>
          </p:spPr>
        </p:pic>
        <p:pic>
          <p:nvPicPr>
            <p:cNvPr id="22" name="Picture 3" descr="C:\Users\c00266283\Pictures\512x512.png"/>
            <p:cNvPicPr>
              <a:picLocks noChangeAspect="1" noChangeArrowheads="1"/>
            </p:cNvPicPr>
            <p:nvPr/>
          </p:nvPicPr>
          <p:blipFill>
            <a:blip r:embed="rId13" cstate="print"/>
            <a:srcRect/>
            <a:stretch>
              <a:fillRect/>
            </a:stretch>
          </p:blipFill>
          <p:spPr bwMode="auto">
            <a:xfrm>
              <a:off x="4192669" y="5197131"/>
              <a:ext cx="637014" cy="968173"/>
            </a:xfrm>
            <a:prstGeom prst="rect">
              <a:avLst/>
            </a:prstGeom>
            <a:noFill/>
          </p:spPr>
        </p:pic>
        <p:grpSp>
          <p:nvGrpSpPr>
            <p:cNvPr id="23" name="组合 87"/>
            <p:cNvGrpSpPr/>
            <p:nvPr/>
          </p:nvGrpSpPr>
          <p:grpSpPr>
            <a:xfrm>
              <a:off x="4277573" y="2518160"/>
              <a:ext cx="655462" cy="354363"/>
              <a:chOff x="5514296" y="1581594"/>
              <a:chExt cx="439738" cy="273050"/>
            </a:xfrm>
          </p:grpSpPr>
          <p:sp>
            <p:nvSpPr>
              <p:cNvPr id="24" name="Freeform 437"/>
              <p:cNvSpPr>
                <a:spLocks/>
              </p:cNvSpPr>
              <p:nvPr/>
            </p:nvSpPr>
            <p:spPr bwMode="auto">
              <a:xfrm>
                <a:off x="5711146" y="1643507"/>
                <a:ext cx="104775" cy="112713"/>
              </a:xfrm>
              <a:custGeom>
                <a:avLst/>
                <a:gdLst>
                  <a:gd name="T0" fmla="*/ 34 w 66"/>
                  <a:gd name="T1" fmla="*/ 18 h 71"/>
                  <a:gd name="T2" fmla="*/ 34 w 66"/>
                  <a:gd name="T3" fmla="*/ 18 h 71"/>
                  <a:gd name="T4" fmla="*/ 28 w 66"/>
                  <a:gd name="T5" fmla="*/ 17 h 71"/>
                  <a:gd name="T6" fmla="*/ 28 w 66"/>
                  <a:gd name="T7" fmla="*/ 0 h 71"/>
                  <a:gd name="T8" fmla="*/ 0 w 66"/>
                  <a:gd name="T9" fmla="*/ 27 h 71"/>
                  <a:gd name="T10" fmla="*/ 28 w 66"/>
                  <a:gd name="T11" fmla="*/ 54 h 71"/>
                  <a:gd name="T12" fmla="*/ 28 w 66"/>
                  <a:gd name="T13" fmla="*/ 36 h 71"/>
                  <a:gd name="T14" fmla="*/ 28 w 66"/>
                  <a:gd name="T15" fmla="*/ 36 h 71"/>
                  <a:gd name="T16" fmla="*/ 34 w 66"/>
                  <a:gd name="T17" fmla="*/ 37 h 71"/>
                  <a:gd name="T18" fmla="*/ 41 w 66"/>
                  <a:gd name="T19" fmla="*/ 40 h 71"/>
                  <a:gd name="T20" fmla="*/ 46 w 66"/>
                  <a:gd name="T21" fmla="*/ 42 h 71"/>
                  <a:gd name="T22" fmla="*/ 50 w 66"/>
                  <a:gd name="T23" fmla="*/ 44 h 71"/>
                  <a:gd name="T24" fmla="*/ 52 w 66"/>
                  <a:gd name="T25" fmla="*/ 48 h 71"/>
                  <a:gd name="T26" fmla="*/ 54 w 66"/>
                  <a:gd name="T27" fmla="*/ 52 h 71"/>
                  <a:gd name="T28" fmla="*/ 55 w 66"/>
                  <a:gd name="T29" fmla="*/ 56 h 71"/>
                  <a:gd name="T30" fmla="*/ 54 w 66"/>
                  <a:gd name="T31" fmla="*/ 60 h 71"/>
                  <a:gd name="T32" fmla="*/ 54 w 66"/>
                  <a:gd name="T33" fmla="*/ 60 h 71"/>
                  <a:gd name="T34" fmla="*/ 52 w 66"/>
                  <a:gd name="T35" fmla="*/ 63 h 71"/>
                  <a:gd name="T36" fmla="*/ 50 w 66"/>
                  <a:gd name="T37" fmla="*/ 67 h 71"/>
                  <a:gd name="T38" fmla="*/ 47 w 66"/>
                  <a:gd name="T39" fmla="*/ 69 h 71"/>
                  <a:gd name="T40" fmla="*/ 43 w 66"/>
                  <a:gd name="T41" fmla="*/ 71 h 71"/>
                  <a:gd name="T42" fmla="*/ 43 w 66"/>
                  <a:gd name="T43" fmla="*/ 71 h 71"/>
                  <a:gd name="T44" fmla="*/ 51 w 66"/>
                  <a:gd name="T45" fmla="*/ 69 h 71"/>
                  <a:gd name="T46" fmla="*/ 57 w 66"/>
                  <a:gd name="T47" fmla="*/ 66 h 71"/>
                  <a:gd name="T48" fmla="*/ 61 w 66"/>
                  <a:gd name="T49" fmla="*/ 61 h 71"/>
                  <a:gd name="T50" fmla="*/ 65 w 66"/>
                  <a:gd name="T51" fmla="*/ 56 h 71"/>
                  <a:gd name="T52" fmla="*/ 65 w 66"/>
                  <a:gd name="T53" fmla="*/ 56 h 71"/>
                  <a:gd name="T54" fmla="*/ 66 w 66"/>
                  <a:gd name="T55" fmla="*/ 50 h 71"/>
                  <a:gd name="T56" fmla="*/ 65 w 66"/>
                  <a:gd name="T57" fmla="*/ 44 h 71"/>
                  <a:gd name="T58" fmla="*/ 63 w 66"/>
                  <a:gd name="T59" fmla="*/ 39 h 71"/>
                  <a:gd name="T60" fmla="*/ 59 w 66"/>
                  <a:gd name="T61" fmla="*/ 34 h 71"/>
                  <a:gd name="T62" fmla="*/ 55 w 66"/>
                  <a:gd name="T63" fmla="*/ 28 h 71"/>
                  <a:gd name="T64" fmla="*/ 49 w 66"/>
                  <a:gd name="T65" fmla="*/ 25 h 71"/>
                  <a:gd name="T66" fmla="*/ 42 w 66"/>
                  <a:gd name="T67" fmla="*/ 22 h 71"/>
                  <a:gd name="T68" fmla="*/ 34 w 66"/>
                  <a:gd name="T69" fmla="*/ 18 h 71"/>
                  <a:gd name="T70" fmla="*/ 34 w 66"/>
                  <a:gd name="T71"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71">
                    <a:moveTo>
                      <a:pt x="34" y="18"/>
                    </a:moveTo>
                    <a:lnTo>
                      <a:pt x="34" y="18"/>
                    </a:lnTo>
                    <a:lnTo>
                      <a:pt x="28" y="17"/>
                    </a:lnTo>
                    <a:lnTo>
                      <a:pt x="28" y="0"/>
                    </a:lnTo>
                    <a:lnTo>
                      <a:pt x="0" y="27"/>
                    </a:lnTo>
                    <a:lnTo>
                      <a:pt x="28" y="54"/>
                    </a:lnTo>
                    <a:lnTo>
                      <a:pt x="28" y="36"/>
                    </a:lnTo>
                    <a:lnTo>
                      <a:pt x="28" y="36"/>
                    </a:lnTo>
                    <a:lnTo>
                      <a:pt x="34" y="37"/>
                    </a:lnTo>
                    <a:lnTo>
                      <a:pt x="41" y="40"/>
                    </a:lnTo>
                    <a:lnTo>
                      <a:pt x="46" y="42"/>
                    </a:lnTo>
                    <a:lnTo>
                      <a:pt x="50" y="44"/>
                    </a:lnTo>
                    <a:lnTo>
                      <a:pt x="52" y="48"/>
                    </a:lnTo>
                    <a:lnTo>
                      <a:pt x="54" y="52"/>
                    </a:lnTo>
                    <a:lnTo>
                      <a:pt x="55" y="56"/>
                    </a:lnTo>
                    <a:lnTo>
                      <a:pt x="54" y="60"/>
                    </a:lnTo>
                    <a:lnTo>
                      <a:pt x="54" y="60"/>
                    </a:lnTo>
                    <a:lnTo>
                      <a:pt x="52" y="63"/>
                    </a:lnTo>
                    <a:lnTo>
                      <a:pt x="50" y="67"/>
                    </a:lnTo>
                    <a:lnTo>
                      <a:pt x="47" y="69"/>
                    </a:lnTo>
                    <a:lnTo>
                      <a:pt x="43" y="71"/>
                    </a:lnTo>
                    <a:lnTo>
                      <a:pt x="43" y="71"/>
                    </a:lnTo>
                    <a:lnTo>
                      <a:pt x="51" y="69"/>
                    </a:lnTo>
                    <a:lnTo>
                      <a:pt x="57" y="66"/>
                    </a:lnTo>
                    <a:lnTo>
                      <a:pt x="61" y="61"/>
                    </a:lnTo>
                    <a:lnTo>
                      <a:pt x="65" y="56"/>
                    </a:lnTo>
                    <a:lnTo>
                      <a:pt x="65" y="56"/>
                    </a:lnTo>
                    <a:lnTo>
                      <a:pt x="66" y="50"/>
                    </a:lnTo>
                    <a:lnTo>
                      <a:pt x="65" y="44"/>
                    </a:lnTo>
                    <a:lnTo>
                      <a:pt x="63" y="39"/>
                    </a:lnTo>
                    <a:lnTo>
                      <a:pt x="59" y="34"/>
                    </a:lnTo>
                    <a:lnTo>
                      <a:pt x="55" y="28"/>
                    </a:lnTo>
                    <a:lnTo>
                      <a:pt x="49" y="25"/>
                    </a:lnTo>
                    <a:lnTo>
                      <a:pt x="42" y="22"/>
                    </a:lnTo>
                    <a:lnTo>
                      <a:pt x="34" y="18"/>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25" name="Freeform 438"/>
              <p:cNvSpPr>
                <a:spLocks/>
              </p:cNvSpPr>
              <p:nvPr/>
            </p:nvSpPr>
            <p:spPr bwMode="auto">
              <a:xfrm>
                <a:off x="5646059" y="1710182"/>
                <a:ext cx="103188" cy="114300"/>
              </a:xfrm>
              <a:custGeom>
                <a:avLst/>
                <a:gdLst>
                  <a:gd name="T0" fmla="*/ 31 w 65"/>
                  <a:gd name="T1" fmla="*/ 53 h 72"/>
                  <a:gd name="T2" fmla="*/ 31 w 65"/>
                  <a:gd name="T3" fmla="*/ 53 h 72"/>
                  <a:gd name="T4" fmla="*/ 38 w 65"/>
                  <a:gd name="T5" fmla="*/ 55 h 72"/>
                  <a:gd name="T6" fmla="*/ 38 w 65"/>
                  <a:gd name="T7" fmla="*/ 72 h 72"/>
                  <a:gd name="T8" fmla="*/ 65 w 65"/>
                  <a:gd name="T9" fmla="*/ 45 h 72"/>
                  <a:gd name="T10" fmla="*/ 38 w 65"/>
                  <a:gd name="T11" fmla="*/ 18 h 72"/>
                  <a:gd name="T12" fmla="*/ 38 w 65"/>
                  <a:gd name="T13" fmla="*/ 35 h 72"/>
                  <a:gd name="T14" fmla="*/ 38 w 65"/>
                  <a:gd name="T15" fmla="*/ 35 h 72"/>
                  <a:gd name="T16" fmla="*/ 31 w 65"/>
                  <a:gd name="T17" fmla="*/ 34 h 72"/>
                  <a:gd name="T18" fmla="*/ 24 w 65"/>
                  <a:gd name="T19" fmla="*/ 33 h 72"/>
                  <a:gd name="T20" fmla="*/ 20 w 65"/>
                  <a:gd name="T21" fmla="*/ 31 h 72"/>
                  <a:gd name="T22" fmla="*/ 15 w 65"/>
                  <a:gd name="T23" fmla="*/ 27 h 72"/>
                  <a:gd name="T24" fmla="*/ 13 w 65"/>
                  <a:gd name="T25" fmla="*/ 24 h 72"/>
                  <a:gd name="T26" fmla="*/ 12 w 65"/>
                  <a:gd name="T27" fmla="*/ 20 h 72"/>
                  <a:gd name="T28" fmla="*/ 11 w 65"/>
                  <a:gd name="T29" fmla="*/ 16 h 72"/>
                  <a:gd name="T30" fmla="*/ 12 w 65"/>
                  <a:gd name="T31" fmla="*/ 11 h 72"/>
                  <a:gd name="T32" fmla="*/ 12 w 65"/>
                  <a:gd name="T33" fmla="*/ 11 h 72"/>
                  <a:gd name="T34" fmla="*/ 13 w 65"/>
                  <a:gd name="T35" fmla="*/ 8 h 72"/>
                  <a:gd name="T36" fmla="*/ 15 w 65"/>
                  <a:gd name="T37" fmla="*/ 5 h 72"/>
                  <a:gd name="T38" fmla="*/ 19 w 65"/>
                  <a:gd name="T39" fmla="*/ 2 h 72"/>
                  <a:gd name="T40" fmla="*/ 22 w 65"/>
                  <a:gd name="T41" fmla="*/ 0 h 72"/>
                  <a:gd name="T42" fmla="*/ 22 w 65"/>
                  <a:gd name="T43" fmla="*/ 0 h 72"/>
                  <a:gd name="T44" fmla="*/ 14 w 65"/>
                  <a:gd name="T45" fmla="*/ 2 h 72"/>
                  <a:gd name="T46" fmla="*/ 9 w 65"/>
                  <a:gd name="T47" fmla="*/ 6 h 72"/>
                  <a:gd name="T48" fmla="*/ 4 w 65"/>
                  <a:gd name="T49" fmla="*/ 11 h 72"/>
                  <a:gd name="T50" fmla="*/ 1 w 65"/>
                  <a:gd name="T51" fmla="*/ 17 h 72"/>
                  <a:gd name="T52" fmla="*/ 1 w 65"/>
                  <a:gd name="T53" fmla="*/ 17 h 72"/>
                  <a:gd name="T54" fmla="*/ 0 w 65"/>
                  <a:gd name="T55" fmla="*/ 23 h 72"/>
                  <a:gd name="T56" fmla="*/ 1 w 65"/>
                  <a:gd name="T57" fmla="*/ 28 h 72"/>
                  <a:gd name="T58" fmla="*/ 3 w 65"/>
                  <a:gd name="T59" fmla="*/ 33 h 72"/>
                  <a:gd name="T60" fmla="*/ 6 w 65"/>
                  <a:gd name="T61" fmla="*/ 38 h 72"/>
                  <a:gd name="T62" fmla="*/ 11 w 65"/>
                  <a:gd name="T63" fmla="*/ 43 h 72"/>
                  <a:gd name="T64" fmla="*/ 16 w 65"/>
                  <a:gd name="T65" fmla="*/ 48 h 72"/>
                  <a:gd name="T66" fmla="*/ 23 w 65"/>
                  <a:gd name="T67" fmla="*/ 51 h 72"/>
                  <a:gd name="T68" fmla="*/ 31 w 65"/>
                  <a:gd name="T69" fmla="*/ 53 h 72"/>
                  <a:gd name="T70" fmla="*/ 31 w 65"/>
                  <a:gd name="T7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31" y="53"/>
                    </a:moveTo>
                    <a:lnTo>
                      <a:pt x="31" y="53"/>
                    </a:lnTo>
                    <a:lnTo>
                      <a:pt x="38" y="55"/>
                    </a:lnTo>
                    <a:lnTo>
                      <a:pt x="38" y="72"/>
                    </a:lnTo>
                    <a:lnTo>
                      <a:pt x="65" y="45"/>
                    </a:lnTo>
                    <a:lnTo>
                      <a:pt x="38" y="18"/>
                    </a:lnTo>
                    <a:lnTo>
                      <a:pt x="38" y="35"/>
                    </a:lnTo>
                    <a:lnTo>
                      <a:pt x="38" y="35"/>
                    </a:lnTo>
                    <a:lnTo>
                      <a:pt x="31" y="34"/>
                    </a:lnTo>
                    <a:lnTo>
                      <a:pt x="24" y="33"/>
                    </a:lnTo>
                    <a:lnTo>
                      <a:pt x="20" y="31"/>
                    </a:lnTo>
                    <a:lnTo>
                      <a:pt x="15" y="27"/>
                    </a:lnTo>
                    <a:lnTo>
                      <a:pt x="13" y="24"/>
                    </a:lnTo>
                    <a:lnTo>
                      <a:pt x="12" y="20"/>
                    </a:lnTo>
                    <a:lnTo>
                      <a:pt x="11" y="16"/>
                    </a:lnTo>
                    <a:lnTo>
                      <a:pt x="12" y="11"/>
                    </a:lnTo>
                    <a:lnTo>
                      <a:pt x="12" y="11"/>
                    </a:lnTo>
                    <a:lnTo>
                      <a:pt x="13" y="8"/>
                    </a:lnTo>
                    <a:lnTo>
                      <a:pt x="15" y="5"/>
                    </a:lnTo>
                    <a:lnTo>
                      <a:pt x="19" y="2"/>
                    </a:lnTo>
                    <a:lnTo>
                      <a:pt x="22" y="0"/>
                    </a:lnTo>
                    <a:lnTo>
                      <a:pt x="22" y="0"/>
                    </a:lnTo>
                    <a:lnTo>
                      <a:pt x="14" y="2"/>
                    </a:lnTo>
                    <a:lnTo>
                      <a:pt x="9" y="6"/>
                    </a:lnTo>
                    <a:lnTo>
                      <a:pt x="4" y="11"/>
                    </a:lnTo>
                    <a:lnTo>
                      <a:pt x="1" y="17"/>
                    </a:lnTo>
                    <a:lnTo>
                      <a:pt x="1" y="17"/>
                    </a:lnTo>
                    <a:lnTo>
                      <a:pt x="0" y="23"/>
                    </a:lnTo>
                    <a:lnTo>
                      <a:pt x="1" y="28"/>
                    </a:lnTo>
                    <a:lnTo>
                      <a:pt x="3" y="33"/>
                    </a:lnTo>
                    <a:lnTo>
                      <a:pt x="6" y="38"/>
                    </a:lnTo>
                    <a:lnTo>
                      <a:pt x="11" y="43"/>
                    </a:lnTo>
                    <a:lnTo>
                      <a:pt x="16" y="48"/>
                    </a:lnTo>
                    <a:lnTo>
                      <a:pt x="23" y="51"/>
                    </a:lnTo>
                    <a:lnTo>
                      <a:pt x="31" y="53"/>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26" name="Freeform 439"/>
              <p:cNvSpPr>
                <a:spLocks/>
              </p:cNvSpPr>
              <p:nvPr/>
            </p:nvSpPr>
            <p:spPr bwMode="auto">
              <a:xfrm>
                <a:off x="5703209" y="1581594"/>
                <a:ext cx="250825" cy="265113"/>
              </a:xfrm>
              <a:custGeom>
                <a:avLst/>
                <a:gdLst>
                  <a:gd name="T0" fmla="*/ 98 w 158"/>
                  <a:gd name="T1" fmla="*/ 48 h 167"/>
                  <a:gd name="T2" fmla="*/ 96 w 158"/>
                  <a:gd name="T3" fmla="*/ 48 h 167"/>
                  <a:gd name="T4" fmla="*/ 85 w 158"/>
                  <a:gd name="T5" fmla="*/ 29 h 167"/>
                  <a:gd name="T6" fmla="*/ 68 w 158"/>
                  <a:gd name="T7" fmla="*/ 13 h 167"/>
                  <a:gd name="T8" fmla="*/ 47 w 158"/>
                  <a:gd name="T9" fmla="*/ 4 h 167"/>
                  <a:gd name="T10" fmla="*/ 25 w 158"/>
                  <a:gd name="T11" fmla="*/ 0 h 167"/>
                  <a:gd name="T12" fmla="*/ 12 w 158"/>
                  <a:gd name="T13" fmla="*/ 1 h 167"/>
                  <a:gd name="T14" fmla="*/ 0 w 158"/>
                  <a:gd name="T15" fmla="*/ 4 h 167"/>
                  <a:gd name="T16" fmla="*/ 9 w 158"/>
                  <a:gd name="T17" fmla="*/ 4 h 167"/>
                  <a:gd name="T18" fmla="*/ 33 w 158"/>
                  <a:gd name="T19" fmla="*/ 7 h 167"/>
                  <a:gd name="T20" fmla="*/ 53 w 158"/>
                  <a:gd name="T21" fmla="*/ 16 h 167"/>
                  <a:gd name="T22" fmla="*/ 69 w 158"/>
                  <a:gd name="T23" fmla="*/ 32 h 167"/>
                  <a:gd name="T24" fmla="*/ 80 w 158"/>
                  <a:gd name="T25" fmla="*/ 52 h 167"/>
                  <a:gd name="T26" fmla="*/ 83 w 158"/>
                  <a:gd name="T27" fmla="*/ 52 h 167"/>
                  <a:gd name="T28" fmla="*/ 95 w 158"/>
                  <a:gd name="T29" fmla="*/ 53 h 167"/>
                  <a:gd name="T30" fmla="*/ 116 w 158"/>
                  <a:gd name="T31" fmla="*/ 62 h 167"/>
                  <a:gd name="T32" fmla="*/ 133 w 158"/>
                  <a:gd name="T33" fmla="*/ 78 h 167"/>
                  <a:gd name="T34" fmla="*/ 142 w 158"/>
                  <a:gd name="T35" fmla="*/ 99 h 167"/>
                  <a:gd name="T36" fmla="*/ 143 w 158"/>
                  <a:gd name="T37" fmla="*/ 112 h 167"/>
                  <a:gd name="T38" fmla="*/ 140 w 158"/>
                  <a:gd name="T39" fmla="*/ 130 h 167"/>
                  <a:gd name="T40" fmla="*/ 132 w 158"/>
                  <a:gd name="T41" fmla="*/ 145 h 167"/>
                  <a:gd name="T42" fmla="*/ 120 w 158"/>
                  <a:gd name="T43" fmla="*/ 159 h 167"/>
                  <a:gd name="T44" fmla="*/ 105 w 158"/>
                  <a:gd name="T45" fmla="*/ 167 h 167"/>
                  <a:gd name="T46" fmla="*/ 115 w 158"/>
                  <a:gd name="T47" fmla="*/ 165 h 167"/>
                  <a:gd name="T48" fmla="*/ 136 w 158"/>
                  <a:gd name="T49" fmla="*/ 156 h 167"/>
                  <a:gd name="T50" fmla="*/ 149 w 158"/>
                  <a:gd name="T51" fmla="*/ 140 h 167"/>
                  <a:gd name="T52" fmla="*/ 157 w 158"/>
                  <a:gd name="T53" fmla="*/ 119 h 167"/>
                  <a:gd name="T54" fmla="*/ 158 w 158"/>
                  <a:gd name="T55" fmla="*/ 108 h 167"/>
                  <a:gd name="T56" fmla="*/ 154 w 158"/>
                  <a:gd name="T57" fmla="*/ 84 h 167"/>
                  <a:gd name="T58" fmla="*/ 141 w 158"/>
                  <a:gd name="T59" fmla="*/ 65 h 167"/>
                  <a:gd name="T60" fmla="*/ 122 w 158"/>
                  <a:gd name="T61" fmla="*/ 53 h 167"/>
                  <a:gd name="T62" fmla="*/ 98 w 158"/>
                  <a:gd name="T63"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67">
                    <a:moveTo>
                      <a:pt x="98" y="48"/>
                    </a:moveTo>
                    <a:lnTo>
                      <a:pt x="98" y="48"/>
                    </a:lnTo>
                    <a:lnTo>
                      <a:pt x="96" y="48"/>
                    </a:lnTo>
                    <a:lnTo>
                      <a:pt x="96" y="48"/>
                    </a:lnTo>
                    <a:lnTo>
                      <a:pt x="90" y="38"/>
                    </a:lnTo>
                    <a:lnTo>
                      <a:pt x="85" y="29"/>
                    </a:lnTo>
                    <a:lnTo>
                      <a:pt x="77" y="20"/>
                    </a:lnTo>
                    <a:lnTo>
                      <a:pt x="68" y="13"/>
                    </a:lnTo>
                    <a:lnTo>
                      <a:pt x="59" y="7"/>
                    </a:lnTo>
                    <a:lnTo>
                      <a:pt x="47" y="4"/>
                    </a:lnTo>
                    <a:lnTo>
                      <a:pt x="36" y="1"/>
                    </a:lnTo>
                    <a:lnTo>
                      <a:pt x="25" y="0"/>
                    </a:lnTo>
                    <a:lnTo>
                      <a:pt x="25" y="0"/>
                    </a:lnTo>
                    <a:lnTo>
                      <a:pt x="12" y="1"/>
                    </a:lnTo>
                    <a:lnTo>
                      <a:pt x="0" y="4"/>
                    </a:lnTo>
                    <a:lnTo>
                      <a:pt x="0" y="4"/>
                    </a:lnTo>
                    <a:lnTo>
                      <a:pt x="9" y="4"/>
                    </a:lnTo>
                    <a:lnTo>
                      <a:pt x="9" y="4"/>
                    </a:lnTo>
                    <a:lnTo>
                      <a:pt x="21" y="4"/>
                    </a:lnTo>
                    <a:lnTo>
                      <a:pt x="33" y="7"/>
                    </a:lnTo>
                    <a:lnTo>
                      <a:pt x="43" y="11"/>
                    </a:lnTo>
                    <a:lnTo>
                      <a:pt x="53" y="16"/>
                    </a:lnTo>
                    <a:lnTo>
                      <a:pt x="61" y="24"/>
                    </a:lnTo>
                    <a:lnTo>
                      <a:pt x="69" y="32"/>
                    </a:lnTo>
                    <a:lnTo>
                      <a:pt x="76" y="41"/>
                    </a:lnTo>
                    <a:lnTo>
                      <a:pt x="80" y="52"/>
                    </a:lnTo>
                    <a:lnTo>
                      <a:pt x="80" y="52"/>
                    </a:lnTo>
                    <a:lnTo>
                      <a:pt x="83" y="52"/>
                    </a:lnTo>
                    <a:lnTo>
                      <a:pt x="83" y="52"/>
                    </a:lnTo>
                    <a:lnTo>
                      <a:pt x="95" y="53"/>
                    </a:lnTo>
                    <a:lnTo>
                      <a:pt x="106" y="56"/>
                    </a:lnTo>
                    <a:lnTo>
                      <a:pt x="116" y="62"/>
                    </a:lnTo>
                    <a:lnTo>
                      <a:pt x="125" y="69"/>
                    </a:lnTo>
                    <a:lnTo>
                      <a:pt x="133" y="78"/>
                    </a:lnTo>
                    <a:lnTo>
                      <a:pt x="139" y="88"/>
                    </a:lnTo>
                    <a:lnTo>
                      <a:pt x="142" y="99"/>
                    </a:lnTo>
                    <a:lnTo>
                      <a:pt x="143" y="112"/>
                    </a:lnTo>
                    <a:lnTo>
                      <a:pt x="143" y="112"/>
                    </a:lnTo>
                    <a:lnTo>
                      <a:pt x="142" y="121"/>
                    </a:lnTo>
                    <a:lnTo>
                      <a:pt x="140" y="130"/>
                    </a:lnTo>
                    <a:lnTo>
                      <a:pt x="137" y="138"/>
                    </a:lnTo>
                    <a:lnTo>
                      <a:pt x="132" y="145"/>
                    </a:lnTo>
                    <a:lnTo>
                      <a:pt x="126" y="152"/>
                    </a:lnTo>
                    <a:lnTo>
                      <a:pt x="120" y="159"/>
                    </a:lnTo>
                    <a:lnTo>
                      <a:pt x="113" y="164"/>
                    </a:lnTo>
                    <a:lnTo>
                      <a:pt x="105" y="167"/>
                    </a:lnTo>
                    <a:lnTo>
                      <a:pt x="105" y="167"/>
                    </a:lnTo>
                    <a:lnTo>
                      <a:pt x="115" y="165"/>
                    </a:lnTo>
                    <a:lnTo>
                      <a:pt x="125" y="161"/>
                    </a:lnTo>
                    <a:lnTo>
                      <a:pt x="136" y="156"/>
                    </a:lnTo>
                    <a:lnTo>
                      <a:pt x="143" y="148"/>
                    </a:lnTo>
                    <a:lnTo>
                      <a:pt x="149" y="140"/>
                    </a:lnTo>
                    <a:lnTo>
                      <a:pt x="155" y="130"/>
                    </a:lnTo>
                    <a:lnTo>
                      <a:pt x="157" y="119"/>
                    </a:lnTo>
                    <a:lnTo>
                      <a:pt x="158" y="108"/>
                    </a:lnTo>
                    <a:lnTo>
                      <a:pt x="158" y="108"/>
                    </a:lnTo>
                    <a:lnTo>
                      <a:pt x="157" y="96"/>
                    </a:lnTo>
                    <a:lnTo>
                      <a:pt x="154" y="84"/>
                    </a:lnTo>
                    <a:lnTo>
                      <a:pt x="148" y="74"/>
                    </a:lnTo>
                    <a:lnTo>
                      <a:pt x="141" y="65"/>
                    </a:lnTo>
                    <a:lnTo>
                      <a:pt x="132" y="58"/>
                    </a:lnTo>
                    <a:lnTo>
                      <a:pt x="122" y="53"/>
                    </a:lnTo>
                    <a:lnTo>
                      <a:pt x="111" y="49"/>
                    </a:lnTo>
                    <a:lnTo>
                      <a:pt x="98" y="48"/>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27" name="Freeform 440"/>
              <p:cNvSpPr>
                <a:spLocks/>
              </p:cNvSpPr>
              <p:nvPr/>
            </p:nvSpPr>
            <p:spPr bwMode="auto">
              <a:xfrm>
                <a:off x="5514296" y="1587944"/>
                <a:ext cx="339725" cy="266700"/>
              </a:xfrm>
              <a:custGeom>
                <a:avLst/>
                <a:gdLst>
                  <a:gd name="T0" fmla="*/ 208 w 214"/>
                  <a:gd name="T1" fmla="*/ 164 h 168"/>
                  <a:gd name="T2" fmla="*/ 66 w 214"/>
                  <a:gd name="T3" fmla="*/ 164 h 168"/>
                  <a:gd name="T4" fmla="*/ 66 w 214"/>
                  <a:gd name="T5" fmla="*/ 164 h 168"/>
                  <a:gd name="T6" fmla="*/ 55 w 214"/>
                  <a:gd name="T7" fmla="*/ 163 h 168"/>
                  <a:gd name="T8" fmla="*/ 46 w 214"/>
                  <a:gd name="T9" fmla="*/ 160 h 168"/>
                  <a:gd name="T10" fmla="*/ 37 w 214"/>
                  <a:gd name="T11" fmla="*/ 155 h 168"/>
                  <a:gd name="T12" fmla="*/ 30 w 214"/>
                  <a:gd name="T13" fmla="*/ 149 h 168"/>
                  <a:gd name="T14" fmla="*/ 24 w 214"/>
                  <a:gd name="T15" fmla="*/ 141 h 168"/>
                  <a:gd name="T16" fmla="*/ 19 w 214"/>
                  <a:gd name="T17" fmla="*/ 134 h 168"/>
                  <a:gd name="T18" fmla="*/ 17 w 214"/>
                  <a:gd name="T19" fmla="*/ 123 h 168"/>
                  <a:gd name="T20" fmla="*/ 16 w 214"/>
                  <a:gd name="T21" fmla="*/ 113 h 168"/>
                  <a:gd name="T22" fmla="*/ 16 w 214"/>
                  <a:gd name="T23" fmla="*/ 113 h 168"/>
                  <a:gd name="T24" fmla="*/ 17 w 214"/>
                  <a:gd name="T25" fmla="*/ 104 h 168"/>
                  <a:gd name="T26" fmla="*/ 19 w 214"/>
                  <a:gd name="T27" fmla="*/ 96 h 168"/>
                  <a:gd name="T28" fmla="*/ 23 w 214"/>
                  <a:gd name="T29" fmla="*/ 88 h 168"/>
                  <a:gd name="T30" fmla="*/ 27 w 214"/>
                  <a:gd name="T31" fmla="*/ 82 h 168"/>
                  <a:gd name="T32" fmla="*/ 34 w 214"/>
                  <a:gd name="T33" fmla="*/ 75 h 168"/>
                  <a:gd name="T34" fmla="*/ 41 w 214"/>
                  <a:gd name="T35" fmla="*/ 70 h 168"/>
                  <a:gd name="T36" fmla="*/ 49 w 214"/>
                  <a:gd name="T37" fmla="*/ 67 h 168"/>
                  <a:gd name="T38" fmla="*/ 58 w 214"/>
                  <a:gd name="T39" fmla="*/ 65 h 168"/>
                  <a:gd name="T40" fmla="*/ 58 w 214"/>
                  <a:gd name="T41" fmla="*/ 65 h 168"/>
                  <a:gd name="T42" fmla="*/ 59 w 214"/>
                  <a:gd name="T43" fmla="*/ 53 h 168"/>
                  <a:gd name="T44" fmla="*/ 63 w 214"/>
                  <a:gd name="T45" fmla="*/ 43 h 168"/>
                  <a:gd name="T46" fmla="*/ 68 w 214"/>
                  <a:gd name="T47" fmla="*/ 34 h 168"/>
                  <a:gd name="T48" fmla="*/ 73 w 214"/>
                  <a:gd name="T49" fmla="*/ 25 h 168"/>
                  <a:gd name="T50" fmla="*/ 81 w 214"/>
                  <a:gd name="T51" fmla="*/ 17 h 168"/>
                  <a:gd name="T52" fmla="*/ 89 w 214"/>
                  <a:gd name="T53" fmla="*/ 10 h 168"/>
                  <a:gd name="T54" fmla="*/ 98 w 214"/>
                  <a:gd name="T55" fmla="*/ 5 h 168"/>
                  <a:gd name="T56" fmla="*/ 109 w 214"/>
                  <a:gd name="T57" fmla="*/ 0 h 168"/>
                  <a:gd name="T58" fmla="*/ 109 w 214"/>
                  <a:gd name="T59" fmla="*/ 0 h 168"/>
                  <a:gd name="T60" fmla="*/ 96 w 214"/>
                  <a:gd name="T61" fmla="*/ 3 h 168"/>
                  <a:gd name="T62" fmla="*/ 84 w 214"/>
                  <a:gd name="T63" fmla="*/ 8 h 168"/>
                  <a:gd name="T64" fmla="*/ 73 w 214"/>
                  <a:gd name="T65" fmla="*/ 15 h 168"/>
                  <a:gd name="T66" fmla="*/ 63 w 214"/>
                  <a:gd name="T67" fmla="*/ 23 h 168"/>
                  <a:gd name="T68" fmla="*/ 55 w 214"/>
                  <a:gd name="T69" fmla="*/ 33 h 168"/>
                  <a:gd name="T70" fmla="*/ 49 w 214"/>
                  <a:gd name="T71" fmla="*/ 43 h 168"/>
                  <a:gd name="T72" fmla="*/ 44 w 214"/>
                  <a:gd name="T73" fmla="*/ 55 h 168"/>
                  <a:gd name="T74" fmla="*/ 42 w 214"/>
                  <a:gd name="T75" fmla="*/ 68 h 168"/>
                  <a:gd name="T76" fmla="*/ 42 w 214"/>
                  <a:gd name="T77" fmla="*/ 68 h 168"/>
                  <a:gd name="T78" fmla="*/ 33 w 214"/>
                  <a:gd name="T79" fmla="*/ 70 h 168"/>
                  <a:gd name="T80" fmla="*/ 25 w 214"/>
                  <a:gd name="T81" fmla="*/ 74 h 168"/>
                  <a:gd name="T82" fmla="*/ 18 w 214"/>
                  <a:gd name="T83" fmla="*/ 79 h 168"/>
                  <a:gd name="T84" fmla="*/ 12 w 214"/>
                  <a:gd name="T85" fmla="*/ 85 h 168"/>
                  <a:gd name="T86" fmla="*/ 7 w 214"/>
                  <a:gd name="T87" fmla="*/ 92 h 168"/>
                  <a:gd name="T88" fmla="*/ 3 w 214"/>
                  <a:gd name="T89" fmla="*/ 100 h 168"/>
                  <a:gd name="T90" fmla="*/ 1 w 214"/>
                  <a:gd name="T91" fmla="*/ 109 h 168"/>
                  <a:gd name="T92" fmla="*/ 0 w 214"/>
                  <a:gd name="T93" fmla="*/ 118 h 168"/>
                  <a:gd name="T94" fmla="*/ 0 w 214"/>
                  <a:gd name="T95" fmla="*/ 118 h 168"/>
                  <a:gd name="T96" fmla="*/ 1 w 214"/>
                  <a:gd name="T97" fmla="*/ 128 h 168"/>
                  <a:gd name="T98" fmla="*/ 4 w 214"/>
                  <a:gd name="T99" fmla="*/ 137 h 168"/>
                  <a:gd name="T100" fmla="*/ 9 w 214"/>
                  <a:gd name="T101" fmla="*/ 145 h 168"/>
                  <a:gd name="T102" fmla="*/ 15 w 214"/>
                  <a:gd name="T103" fmla="*/ 153 h 168"/>
                  <a:gd name="T104" fmla="*/ 23 w 214"/>
                  <a:gd name="T105" fmla="*/ 158 h 168"/>
                  <a:gd name="T106" fmla="*/ 30 w 214"/>
                  <a:gd name="T107" fmla="*/ 163 h 168"/>
                  <a:gd name="T108" fmla="*/ 40 w 214"/>
                  <a:gd name="T109" fmla="*/ 166 h 168"/>
                  <a:gd name="T110" fmla="*/ 50 w 214"/>
                  <a:gd name="T111" fmla="*/ 168 h 168"/>
                  <a:gd name="T112" fmla="*/ 192 w 214"/>
                  <a:gd name="T113" fmla="*/ 168 h 168"/>
                  <a:gd name="T114" fmla="*/ 192 w 214"/>
                  <a:gd name="T115" fmla="*/ 168 h 168"/>
                  <a:gd name="T116" fmla="*/ 204 w 214"/>
                  <a:gd name="T117" fmla="*/ 166 h 168"/>
                  <a:gd name="T118" fmla="*/ 214 w 214"/>
                  <a:gd name="T119" fmla="*/ 163 h 168"/>
                  <a:gd name="T120" fmla="*/ 214 w 214"/>
                  <a:gd name="T121" fmla="*/ 163 h 168"/>
                  <a:gd name="T122" fmla="*/ 208 w 214"/>
                  <a:gd name="T123" fmla="*/ 164 h 168"/>
                  <a:gd name="T124" fmla="*/ 208 w 214"/>
                  <a:gd name="T125"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68">
                    <a:moveTo>
                      <a:pt x="208" y="164"/>
                    </a:moveTo>
                    <a:lnTo>
                      <a:pt x="66" y="164"/>
                    </a:lnTo>
                    <a:lnTo>
                      <a:pt x="66" y="164"/>
                    </a:lnTo>
                    <a:lnTo>
                      <a:pt x="55" y="163"/>
                    </a:lnTo>
                    <a:lnTo>
                      <a:pt x="46" y="160"/>
                    </a:lnTo>
                    <a:lnTo>
                      <a:pt x="37" y="155"/>
                    </a:lnTo>
                    <a:lnTo>
                      <a:pt x="30" y="149"/>
                    </a:lnTo>
                    <a:lnTo>
                      <a:pt x="24" y="141"/>
                    </a:lnTo>
                    <a:lnTo>
                      <a:pt x="19" y="134"/>
                    </a:lnTo>
                    <a:lnTo>
                      <a:pt x="17" y="123"/>
                    </a:lnTo>
                    <a:lnTo>
                      <a:pt x="16" y="113"/>
                    </a:lnTo>
                    <a:lnTo>
                      <a:pt x="16" y="113"/>
                    </a:lnTo>
                    <a:lnTo>
                      <a:pt x="17" y="104"/>
                    </a:lnTo>
                    <a:lnTo>
                      <a:pt x="19" y="96"/>
                    </a:lnTo>
                    <a:lnTo>
                      <a:pt x="23" y="88"/>
                    </a:lnTo>
                    <a:lnTo>
                      <a:pt x="27" y="82"/>
                    </a:lnTo>
                    <a:lnTo>
                      <a:pt x="34" y="75"/>
                    </a:lnTo>
                    <a:lnTo>
                      <a:pt x="41" y="70"/>
                    </a:lnTo>
                    <a:lnTo>
                      <a:pt x="49" y="67"/>
                    </a:lnTo>
                    <a:lnTo>
                      <a:pt x="58" y="65"/>
                    </a:lnTo>
                    <a:lnTo>
                      <a:pt x="58" y="65"/>
                    </a:lnTo>
                    <a:lnTo>
                      <a:pt x="59" y="53"/>
                    </a:lnTo>
                    <a:lnTo>
                      <a:pt x="63" y="43"/>
                    </a:lnTo>
                    <a:lnTo>
                      <a:pt x="68" y="34"/>
                    </a:lnTo>
                    <a:lnTo>
                      <a:pt x="73" y="25"/>
                    </a:lnTo>
                    <a:lnTo>
                      <a:pt x="81" y="17"/>
                    </a:lnTo>
                    <a:lnTo>
                      <a:pt x="89" y="10"/>
                    </a:lnTo>
                    <a:lnTo>
                      <a:pt x="98" y="5"/>
                    </a:lnTo>
                    <a:lnTo>
                      <a:pt x="109" y="0"/>
                    </a:lnTo>
                    <a:lnTo>
                      <a:pt x="109" y="0"/>
                    </a:lnTo>
                    <a:lnTo>
                      <a:pt x="96" y="3"/>
                    </a:lnTo>
                    <a:lnTo>
                      <a:pt x="84" y="8"/>
                    </a:lnTo>
                    <a:lnTo>
                      <a:pt x="73" y="15"/>
                    </a:lnTo>
                    <a:lnTo>
                      <a:pt x="63" y="23"/>
                    </a:lnTo>
                    <a:lnTo>
                      <a:pt x="55" y="33"/>
                    </a:lnTo>
                    <a:lnTo>
                      <a:pt x="49" y="43"/>
                    </a:lnTo>
                    <a:lnTo>
                      <a:pt x="44" y="55"/>
                    </a:lnTo>
                    <a:lnTo>
                      <a:pt x="42" y="68"/>
                    </a:lnTo>
                    <a:lnTo>
                      <a:pt x="42" y="68"/>
                    </a:lnTo>
                    <a:lnTo>
                      <a:pt x="33" y="70"/>
                    </a:lnTo>
                    <a:lnTo>
                      <a:pt x="25" y="74"/>
                    </a:lnTo>
                    <a:lnTo>
                      <a:pt x="18" y="79"/>
                    </a:lnTo>
                    <a:lnTo>
                      <a:pt x="12" y="85"/>
                    </a:lnTo>
                    <a:lnTo>
                      <a:pt x="7" y="92"/>
                    </a:lnTo>
                    <a:lnTo>
                      <a:pt x="3" y="100"/>
                    </a:lnTo>
                    <a:lnTo>
                      <a:pt x="1" y="109"/>
                    </a:lnTo>
                    <a:lnTo>
                      <a:pt x="0" y="118"/>
                    </a:lnTo>
                    <a:lnTo>
                      <a:pt x="0" y="118"/>
                    </a:lnTo>
                    <a:lnTo>
                      <a:pt x="1" y="128"/>
                    </a:lnTo>
                    <a:lnTo>
                      <a:pt x="4" y="137"/>
                    </a:lnTo>
                    <a:lnTo>
                      <a:pt x="9" y="145"/>
                    </a:lnTo>
                    <a:lnTo>
                      <a:pt x="15" y="153"/>
                    </a:lnTo>
                    <a:lnTo>
                      <a:pt x="23" y="158"/>
                    </a:lnTo>
                    <a:lnTo>
                      <a:pt x="30" y="163"/>
                    </a:lnTo>
                    <a:lnTo>
                      <a:pt x="40" y="166"/>
                    </a:lnTo>
                    <a:lnTo>
                      <a:pt x="50" y="168"/>
                    </a:lnTo>
                    <a:lnTo>
                      <a:pt x="192" y="168"/>
                    </a:lnTo>
                    <a:lnTo>
                      <a:pt x="192" y="168"/>
                    </a:lnTo>
                    <a:lnTo>
                      <a:pt x="204" y="166"/>
                    </a:lnTo>
                    <a:lnTo>
                      <a:pt x="214" y="163"/>
                    </a:lnTo>
                    <a:lnTo>
                      <a:pt x="214" y="163"/>
                    </a:lnTo>
                    <a:lnTo>
                      <a:pt x="208" y="164"/>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grpSp>
        <p:grpSp>
          <p:nvGrpSpPr>
            <p:cNvPr id="28" name="组合 105"/>
            <p:cNvGrpSpPr/>
            <p:nvPr/>
          </p:nvGrpSpPr>
          <p:grpSpPr>
            <a:xfrm>
              <a:off x="4236640" y="2888406"/>
              <a:ext cx="755964" cy="425897"/>
              <a:chOff x="5279599" y="1967871"/>
              <a:chExt cx="2361715" cy="1448012"/>
            </a:xfrm>
          </p:grpSpPr>
          <p:pic>
            <p:nvPicPr>
              <p:cNvPr id="29" name="Picture 8"/>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5279599" y="1967871"/>
                <a:ext cx="2361715" cy="1448012"/>
              </a:xfrm>
              <a:prstGeom prst="rect">
                <a:avLst/>
              </a:prstGeom>
              <a:noFill/>
              <a:ln w="9525">
                <a:noFill/>
                <a:miter lim="800000"/>
                <a:headEnd/>
                <a:tailEnd/>
              </a:ln>
              <a:effectLst/>
            </p:spPr>
          </p:pic>
          <p:pic>
            <p:nvPicPr>
              <p:cNvPr id="30" name="Picture 25" descr="xcel"/>
              <p:cNvPicPr>
                <a:picLocks noChangeAspect="1" noChangeArrowheads="1"/>
              </p:cNvPicPr>
              <p:nvPr/>
            </p:nvPicPr>
            <p:blipFill>
              <a:blip r:embed="rId15" cstate="print"/>
              <a:srcRect/>
              <a:stretch>
                <a:fillRect/>
              </a:stretch>
            </p:blipFill>
            <p:spPr bwMode="auto">
              <a:xfrm>
                <a:off x="5734137" y="2878061"/>
                <a:ext cx="374846" cy="451486"/>
              </a:xfrm>
              <a:prstGeom prst="rect">
                <a:avLst/>
              </a:prstGeom>
              <a:noFill/>
              <a:ln w="9525">
                <a:noFill/>
                <a:miter lim="800000"/>
                <a:headEnd/>
                <a:tailEnd/>
              </a:ln>
            </p:spPr>
          </p:pic>
          <p:pic>
            <p:nvPicPr>
              <p:cNvPr id="31" name="Picture 27" descr="power"/>
              <p:cNvPicPr>
                <a:picLocks noChangeAspect="1" noChangeArrowheads="1"/>
              </p:cNvPicPr>
              <p:nvPr/>
            </p:nvPicPr>
            <p:blipFill>
              <a:blip r:embed="rId16" cstate="print"/>
              <a:srcRect/>
              <a:stretch>
                <a:fillRect/>
              </a:stretch>
            </p:blipFill>
            <p:spPr bwMode="auto">
              <a:xfrm>
                <a:off x="6164575" y="2878061"/>
                <a:ext cx="378022" cy="451486"/>
              </a:xfrm>
              <a:prstGeom prst="rect">
                <a:avLst/>
              </a:prstGeom>
              <a:noFill/>
              <a:ln w="9525">
                <a:noFill/>
                <a:miter lim="800000"/>
                <a:headEnd/>
                <a:tailEnd/>
              </a:ln>
            </p:spPr>
          </p:pic>
          <p:pic>
            <p:nvPicPr>
              <p:cNvPr id="32" name="Picture 28" descr="word"/>
              <p:cNvPicPr>
                <a:picLocks noChangeAspect="1" noChangeArrowheads="1"/>
              </p:cNvPicPr>
              <p:nvPr/>
            </p:nvPicPr>
            <p:blipFill>
              <a:blip r:embed="rId17" cstate="print"/>
              <a:srcRect/>
              <a:stretch>
                <a:fillRect/>
              </a:stretch>
            </p:blipFill>
            <p:spPr bwMode="auto">
              <a:xfrm>
                <a:off x="6596601" y="2866631"/>
                <a:ext cx="378022" cy="451486"/>
              </a:xfrm>
              <a:prstGeom prst="rect">
                <a:avLst/>
              </a:prstGeom>
              <a:noFill/>
              <a:ln w="9525">
                <a:noFill/>
                <a:miter lim="800000"/>
                <a:headEnd/>
                <a:tailEnd/>
              </a:ln>
            </p:spPr>
          </p:pic>
          <p:pic>
            <p:nvPicPr>
              <p:cNvPr id="33" name="Picture 25" descr="xcel"/>
              <p:cNvPicPr>
                <a:picLocks noChangeAspect="1" noChangeArrowheads="1"/>
              </p:cNvPicPr>
              <p:nvPr/>
            </p:nvPicPr>
            <p:blipFill>
              <a:blip r:embed="rId15" cstate="print"/>
              <a:srcRect/>
              <a:stretch>
                <a:fillRect/>
              </a:stretch>
            </p:blipFill>
            <p:spPr bwMode="auto">
              <a:xfrm>
                <a:off x="5746841" y="2272271"/>
                <a:ext cx="374846" cy="451486"/>
              </a:xfrm>
              <a:prstGeom prst="rect">
                <a:avLst/>
              </a:prstGeom>
              <a:noFill/>
              <a:ln w="9525">
                <a:noFill/>
                <a:miter lim="800000"/>
                <a:headEnd/>
                <a:tailEnd/>
              </a:ln>
            </p:spPr>
          </p:pic>
          <p:pic>
            <p:nvPicPr>
              <p:cNvPr id="34" name="Picture 3"/>
              <p:cNvPicPr>
                <a:picLocks noChangeAspect="1" noChangeArrowheads="1"/>
              </p:cNvPicPr>
              <p:nvPr/>
            </p:nvPicPr>
            <p:blipFill>
              <a:blip r:embed="rId18" cstate="print"/>
              <a:srcRect/>
              <a:stretch>
                <a:fillRect/>
              </a:stretch>
            </p:blipFill>
            <p:spPr bwMode="auto">
              <a:xfrm>
                <a:off x="6137279" y="2267557"/>
                <a:ext cx="555914" cy="485774"/>
              </a:xfrm>
              <a:prstGeom prst="rect">
                <a:avLst/>
              </a:prstGeom>
              <a:noFill/>
              <a:ln w="9525">
                <a:noFill/>
                <a:miter lim="800000"/>
                <a:headEnd/>
                <a:tailEnd/>
              </a:ln>
            </p:spPr>
          </p:pic>
          <p:pic>
            <p:nvPicPr>
              <p:cNvPr id="35" name="Picture 28" descr="word"/>
              <p:cNvPicPr>
                <a:picLocks noChangeAspect="1" noChangeArrowheads="1"/>
              </p:cNvPicPr>
              <p:nvPr/>
            </p:nvPicPr>
            <p:blipFill>
              <a:blip r:embed="rId17" cstate="print"/>
              <a:srcRect/>
              <a:stretch>
                <a:fillRect/>
              </a:stretch>
            </p:blipFill>
            <p:spPr bwMode="auto">
              <a:xfrm>
                <a:off x="6693193" y="2301845"/>
                <a:ext cx="378022" cy="451486"/>
              </a:xfrm>
              <a:prstGeom prst="rect">
                <a:avLst/>
              </a:prstGeom>
              <a:noFill/>
              <a:ln w="9525">
                <a:noFill/>
                <a:miter lim="800000"/>
                <a:headEnd/>
                <a:tailEnd/>
              </a:ln>
            </p:spPr>
          </p:pic>
        </p:grpSp>
        <p:grpSp>
          <p:nvGrpSpPr>
            <p:cNvPr id="36" name="组合 107"/>
            <p:cNvGrpSpPr/>
            <p:nvPr/>
          </p:nvGrpSpPr>
          <p:grpSpPr>
            <a:xfrm>
              <a:off x="3778069" y="2462516"/>
              <a:ext cx="397171" cy="607471"/>
              <a:chOff x="4762348" y="1305476"/>
              <a:chExt cx="529699" cy="607471"/>
            </a:xfrm>
          </p:grpSpPr>
          <p:grpSp>
            <p:nvGrpSpPr>
              <p:cNvPr id="37" name="组合 87"/>
              <p:cNvGrpSpPr/>
              <p:nvPr/>
            </p:nvGrpSpPr>
            <p:grpSpPr>
              <a:xfrm>
                <a:off x="4762348" y="1305476"/>
                <a:ext cx="517251" cy="354363"/>
                <a:chOff x="5514296" y="1581594"/>
                <a:chExt cx="439738" cy="273050"/>
              </a:xfrm>
            </p:grpSpPr>
            <p:sp>
              <p:nvSpPr>
                <p:cNvPr id="46" name="Freeform 437"/>
                <p:cNvSpPr>
                  <a:spLocks/>
                </p:cNvSpPr>
                <p:nvPr/>
              </p:nvSpPr>
              <p:spPr bwMode="auto">
                <a:xfrm>
                  <a:off x="5711146" y="1643507"/>
                  <a:ext cx="104775" cy="112713"/>
                </a:xfrm>
                <a:custGeom>
                  <a:avLst/>
                  <a:gdLst>
                    <a:gd name="T0" fmla="*/ 34 w 66"/>
                    <a:gd name="T1" fmla="*/ 18 h 71"/>
                    <a:gd name="T2" fmla="*/ 34 w 66"/>
                    <a:gd name="T3" fmla="*/ 18 h 71"/>
                    <a:gd name="T4" fmla="*/ 28 w 66"/>
                    <a:gd name="T5" fmla="*/ 17 h 71"/>
                    <a:gd name="T6" fmla="*/ 28 w 66"/>
                    <a:gd name="T7" fmla="*/ 0 h 71"/>
                    <a:gd name="T8" fmla="*/ 0 w 66"/>
                    <a:gd name="T9" fmla="*/ 27 h 71"/>
                    <a:gd name="T10" fmla="*/ 28 w 66"/>
                    <a:gd name="T11" fmla="*/ 54 h 71"/>
                    <a:gd name="T12" fmla="*/ 28 w 66"/>
                    <a:gd name="T13" fmla="*/ 36 h 71"/>
                    <a:gd name="T14" fmla="*/ 28 w 66"/>
                    <a:gd name="T15" fmla="*/ 36 h 71"/>
                    <a:gd name="T16" fmla="*/ 34 w 66"/>
                    <a:gd name="T17" fmla="*/ 37 h 71"/>
                    <a:gd name="T18" fmla="*/ 41 w 66"/>
                    <a:gd name="T19" fmla="*/ 40 h 71"/>
                    <a:gd name="T20" fmla="*/ 46 w 66"/>
                    <a:gd name="T21" fmla="*/ 42 h 71"/>
                    <a:gd name="T22" fmla="*/ 50 w 66"/>
                    <a:gd name="T23" fmla="*/ 44 h 71"/>
                    <a:gd name="T24" fmla="*/ 52 w 66"/>
                    <a:gd name="T25" fmla="*/ 48 h 71"/>
                    <a:gd name="T26" fmla="*/ 54 w 66"/>
                    <a:gd name="T27" fmla="*/ 52 h 71"/>
                    <a:gd name="T28" fmla="*/ 55 w 66"/>
                    <a:gd name="T29" fmla="*/ 56 h 71"/>
                    <a:gd name="T30" fmla="*/ 54 w 66"/>
                    <a:gd name="T31" fmla="*/ 60 h 71"/>
                    <a:gd name="T32" fmla="*/ 54 w 66"/>
                    <a:gd name="T33" fmla="*/ 60 h 71"/>
                    <a:gd name="T34" fmla="*/ 52 w 66"/>
                    <a:gd name="T35" fmla="*/ 63 h 71"/>
                    <a:gd name="T36" fmla="*/ 50 w 66"/>
                    <a:gd name="T37" fmla="*/ 67 h 71"/>
                    <a:gd name="T38" fmla="*/ 47 w 66"/>
                    <a:gd name="T39" fmla="*/ 69 h 71"/>
                    <a:gd name="T40" fmla="*/ 43 w 66"/>
                    <a:gd name="T41" fmla="*/ 71 h 71"/>
                    <a:gd name="T42" fmla="*/ 43 w 66"/>
                    <a:gd name="T43" fmla="*/ 71 h 71"/>
                    <a:gd name="T44" fmla="*/ 51 w 66"/>
                    <a:gd name="T45" fmla="*/ 69 h 71"/>
                    <a:gd name="T46" fmla="*/ 57 w 66"/>
                    <a:gd name="T47" fmla="*/ 66 h 71"/>
                    <a:gd name="T48" fmla="*/ 61 w 66"/>
                    <a:gd name="T49" fmla="*/ 61 h 71"/>
                    <a:gd name="T50" fmla="*/ 65 w 66"/>
                    <a:gd name="T51" fmla="*/ 56 h 71"/>
                    <a:gd name="T52" fmla="*/ 65 w 66"/>
                    <a:gd name="T53" fmla="*/ 56 h 71"/>
                    <a:gd name="T54" fmla="*/ 66 w 66"/>
                    <a:gd name="T55" fmla="*/ 50 h 71"/>
                    <a:gd name="T56" fmla="*/ 65 w 66"/>
                    <a:gd name="T57" fmla="*/ 44 h 71"/>
                    <a:gd name="T58" fmla="*/ 63 w 66"/>
                    <a:gd name="T59" fmla="*/ 39 h 71"/>
                    <a:gd name="T60" fmla="*/ 59 w 66"/>
                    <a:gd name="T61" fmla="*/ 34 h 71"/>
                    <a:gd name="T62" fmla="*/ 55 w 66"/>
                    <a:gd name="T63" fmla="*/ 28 h 71"/>
                    <a:gd name="T64" fmla="*/ 49 w 66"/>
                    <a:gd name="T65" fmla="*/ 25 h 71"/>
                    <a:gd name="T66" fmla="*/ 42 w 66"/>
                    <a:gd name="T67" fmla="*/ 22 h 71"/>
                    <a:gd name="T68" fmla="*/ 34 w 66"/>
                    <a:gd name="T69" fmla="*/ 18 h 71"/>
                    <a:gd name="T70" fmla="*/ 34 w 66"/>
                    <a:gd name="T71"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71">
                      <a:moveTo>
                        <a:pt x="34" y="18"/>
                      </a:moveTo>
                      <a:lnTo>
                        <a:pt x="34" y="18"/>
                      </a:lnTo>
                      <a:lnTo>
                        <a:pt x="28" y="17"/>
                      </a:lnTo>
                      <a:lnTo>
                        <a:pt x="28" y="0"/>
                      </a:lnTo>
                      <a:lnTo>
                        <a:pt x="0" y="27"/>
                      </a:lnTo>
                      <a:lnTo>
                        <a:pt x="28" y="54"/>
                      </a:lnTo>
                      <a:lnTo>
                        <a:pt x="28" y="36"/>
                      </a:lnTo>
                      <a:lnTo>
                        <a:pt x="28" y="36"/>
                      </a:lnTo>
                      <a:lnTo>
                        <a:pt x="34" y="37"/>
                      </a:lnTo>
                      <a:lnTo>
                        <a:pt x="41" y="40"/>
                      </a:lnTo>
                      <a:lnTo>
                        <a:pt x="46" y="42"/>
                      </a:lnTo>
                      <a:lnTo>
                        <a:pt x="50" y="44"/>
                      </a:lnTo>
                      <a:lnTo>
                        <a:pt x="52" y="48"/>
                      </a:lnTo>
                      <a:lnTo>
                        <a:pt x="54" y="52"/>
                      </a:lnTo>
                      <a:lnTo>
                        <a:pt x="55" y="56"/>
                      </a:lnTo>
                      <a:lnTo>
                        <a:pt x="54" y="60"/>
                      </a:lnTo>
                      <a:lnTo>
                        <a:pt x="54" y="60"/>
                      </a:lnTo>
                      <a:lnTo>
                        <a:pt x="52" y="63"/>
                      </a:lnTo>
                      <a:lnTo>
                        <a:pt x="50" y="67"/>
                      </a:lnTo>
                      <a:lnTo>
                        <a:pt x="47" y="69"/>
                      </a:lnTo>
                      <a:lnTo>
                        <a:pt x="43" y="71"/>
                      </a:lnTo>
                      <a:lnTo>
                        <a:pt x="43" y="71"/>
                      </a:lnTo>
                      <a:lnTo>
                        <a:pt x="51" y="69"/>
                      </a:lnTo>
                      <a:lnTo>
                        <a:pt x="57" y="66"/>
                      </a:lnTo>
                      <a:lnTo>
                        <a:pt x="61" y="61"/>
                      </a:lnTo>
                      <a:lnTo>
                        <a:pt x="65" y="56"/>
                      </a:lnTo>
                      <a:lnTo>
                        <a:pt x="65" y="56"/>
                      </a:lnTo>
                      <a:lnTo>
                        <a:pt x="66" y="50"/>
                      </a:lnTo>
                      <a:lnTo>
                        <a:pt x="65" y="44"/>
                      </a:lnTo>
                      <a:lnTo>
                        <a:pt x="63" y="39"/>
                      </a:lnTo>
                      <a:lnTo>
                        <a:pt x="59" y="34"/>
                      </a:lnTo>
                      <a:lnTo>
                        <a:pt x="55" y="28"/>
                      </a:lnTo>
                      <a:lnTo>
                        <a:pt x="49" y="25"/>
                      </a:lnTo>
                      <a:lnTo>
                        <a:pt x="42" y="22"/>
                      </a:lnTo>
                      <a:lnTo>
                        <a:pt x="34" y="18"/>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47" name="Freeform 438"/>
                <p:cNvSpPr>
                  <a:spLocks/>
                </p:cNvSpPr>
                <p:nvPr/>
              </p:nvSpPr>
              <p:spPr bwMode="auto">
                <a:xfrm>
                  <a:off x="5646059" y="1710182"/>
                  <a:ext cx="103188" cy="114300"/>
                </a:xfrm>
                <a:custGeom>
                  <a:avLst/>
                  <a:gdLst>
                    <a:gd name="T0" fmla="*/ 31 w 65"/>
                    <a:gd name="T1" fmla="*/ 53 h 72"/>
                    <a:gd name="T2" fmla="*/ 31 w 65"/>
                    <a:gd name="T3" fmla="*/ 53 h 72"/>
                    <a:gd name="T4" fmla="*/ 38 w 65"/>
                    <a:gd name="T5" fmla="*/ 55 h 72"/>
                    <a:gd name="T6" fmla="*/ 38 w 65"/>
                    <a:gd name="T7" fmla="*/ 72 h 72"/>
                    <a:gd name="T8" fmla="*/ 65 w 65"/>
                    <a:gd name="T9" fmla="*/ 45 h 72"/>
                    <a:gd name="T10" fmla="*/ 38 w 65"/>
                    <a:gd name="T11" fmla="*/ 18 h 72"/>
                    <a:gd name="T12" fmla="*/ 38 w 65"/>
                    <a:gd name="T13" fmla="*/ 35 h 72"/>
                    <a:gd name="T14" fmla="*/ 38 w 65"/>
                    <a:gd name="T15" fmla="*/ 35 h 72"/>
                    <a:gd name="T16" fmla="*/ 31 w 65"/>
                    <a:gd name="T17" fmla="*/ 34 h 72"/>
                    <a:gd name="T18" fmla="*/ 24 w 65"/>
                    <a:gd name="T19" fmla="*/ 33 h 72"/>
                    <a:gd name="T20" fmla="*/ 20 w 65"/>
                    <a:gd name="T21" fmla="*/ 31 h 72"/>
                    <a:gd name="T22" fmla="*/ 15 w 65"/>
                    <a:gd name="T23" fmla="*/ 27 h 72"/>
                    <a:gd name="T24" fmla="*/ 13 w 65"/>
                    <a:gd name="T25" fmla="*/ 24 h 72"/>
                    <a:gd name="T26" fmla="*/ 12 w 65"/>
                    <a:gd name="T27" fmla="*/ 20 h 72"/>
                    <a:gd name="T28" fmla="*/ 11 w 65"/>
                    <a:gd name="T29" fmla="*/ 16 h 72"/>
                    <a:gd name="T30" fmla="*/ 12 w 65"/>
                    <a:gd name="T31" fmla="*/ 11 h 72"/>
                    <a:gd name="T32" fmla="*/ 12 w 65"/>
                    <a:gd name="T33" fmla="*/ 11 h 72"/>
                    <a:gd name="T34" fmla="*/ 13 w 65"/>
                    <a:gd name="T35" fmla="*/ 8 h 72"/>
                    <a:gd name="T36" fmla="*/ 15 w 65"/>
                    <a:gd name="T37" fmla="*/ 5 h 72"/>
                    <a:gd name="T38" fmla="*/ 19 w 65"/>
                    <a:gd name="T39" fmla="*/ 2 h 72"/>
                    <a:gd name="T40" fmla="*/ 22 w 65"/>
                    <a:gd name="T41" fmla="*/ 0 h 72"/>
                    <a:gd name="T42" fmla="*/ 22 w 65"/>
                    <a:gd name="T43" fmla="*/ 0 h 72"/>
                    <a:gd name="T44" fmla="*/ 14 w 65"/>
                    <a:gd name="T45" fmla="*/ 2 h 72"/>
                    <a:gd name="T46" fmla="*/ 9 w 65"/>
                    <a:gd name="T47" fmla="*/ 6 h 72"/>
                    <a:gd name="T48" fmla="*/ 4 w 65"/>
                    <a:gd name="T49" fmla="*/ 11 h 72"/>
                    <a:gd name="T50" fmla="*/ 1 w 65"/>
                    <a:gd name="T51" fmla="*/ 17 h 72"/>
                    <a:gd name="T52" fmla="*/ 1 w 65"/>
                    <a:gd name="T53" fmla="*/ 17 h 72"/>
                    <a:gd name="T54" fmla="*/ 0 w 65"/>
                    <a:gd name="T55" fmla="*/ 23 h 72"/>
                    <a:gd name="T56" fmla="*/ 1 w 65"/>
                    <a:gd name="T57" fmla="*/ 28 h 72"/>
                    <a:gd name="T58" fmla="*/ 3 w 65"/>
                    <a:gd name="T59" fmla="*/ 33 h 72"/>
                    <a:gd name="T60" fmla="*/ 6 w 65"/>
                    <a:gd name="T61" fmla="*/ 38 h 72"/>
                    <a:gd name="T62" fmla="*/ 11 w 65"/>
                    <a:gd name="T63" fmla="*/ 43 h 72"/>
                    <a:gd name="T64" fmla="*/ 16 w 65"/>
                    <a:gd name="T65" fmla="*/ 48 h 72"/>
                    <a:gd name="T66" fmla="*/ 23 w 65"/>
                    <a:gd name="T67" fmla="*/ 51 h 72"/>
                    <a:gd name="T68" fmla="*/ 31 w 65"/>
                    <a:gd name="T69" fmla="*/ 53 h 72"/>
                    <a:gd name="T70" fmla="*/ 31 w 65"/>
                    <a:gd name="T7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31" y="53"/>
                      </a:moveTo>
                      <a:lnTo>
                        <a:pt x="31" y="53"/>
                      </a:lnTo>
                      <a:lnTo>
                        <a:pt x="38" y="55"/>
                      </a:lnTo>
                      <a:lnTo>
                        <a:pt x="38" y="72"/>
                      </a:lnTo>
                      <a:lnTo>
                        <a:pt x="65" y="45"/>
                      </a:lnTo>
                      <a:lnTo>
                        <a:pt x="38" y="18"/>
                      </a:lnTo>
                      <a:lnTo>
                        <a:pt x="38" y="35"/>
                      </a:lnTo>
                      <a:lnTo>
                        <a:pt x="38" y="35"/>
                      </a:lnTo>
                      <a:lnTo>
                        <a:pt x="31" y="34"/>
                      </a:lnTo>
                      <a:lnTo>
                        <a:pt x="24" y="33"/>
                      </a:lnTo>
                      <a:lnTo>
                        <a:pt x="20" y="31"/>
                      </a:lnTo>
                      <a:lnTo>
                        <a:pt x="15" y="27"/>
                      </a:lnTo>
                      <a:lnTo>
                        <a:pt x="13" y="24"/>
                      </a:lnTo>
                      <a:lnTo>
                        <a:pt x="12" y="20"/>
                      </a:lnTo>
                      <a:lnTo>
                        <a:pt x="11" y="16"/>
                      </a:lnTo>
                      <a:lnTo>
                        <a:pt x="12" y="11"/>
                      </a:lnTo>
                      <a:lnTo>
                        <a:pt x="12" y="11"/>
                      </a:lnTo>
                      <a:lnTo>
                        <a:pt x="13" y="8"/>
                      </a:lnTo>
                      <a:lnTo>
                        <a:pt x="15" y="5"/>
                      </a:lnTo>
                      <a:lnTo>
                        <a:pt x="19" y="2"/>
                      </a:lnTo>
                      <a:lnTo>
                        <a:pt x="22" y="0"/>
                      </a:lnTo>
                      <a:lnTo>
                        <a:pt x="22" y="0"/>
                      </a:lnTo>
                      <a:lnTo>
                        <a:pt x="14" y="2"/>
                      </a:lnTo>
                      <a:lnTo>
                        <a:pt x="9" y="6"/>
                      </a:lnTo>
                      <a:lnTo>
                        <a:pt x="4" y="11"/>
                      </a:lnTo>
                      <a:lnTo>
                        <a:pt x="1" y="17"/>
                      </a:lnTo>
                      <a:lnTo>
                        <a:pt x="1" y="17"/>
                      </a:lnTo>
                      <a:lnTo>
                        <a:pt x="0" y="23"/>
                      </a:lnTo>
                      <a:lnTo>
                        <a:pt x="1" y="28"/>
                      </a:lnTo>
                      <a:lnTo>
                        <a:pt x="3" y="33"/>
                      </a:lnTo>
                      <a:lnTo>
                        <a:pt x="6" y="38"/>
                      </a:lnTo>
                      <a:lnTo>
                        <a:pt x="11" y="43"/>
                      </a:lnTo>
                      <a:lnTo>
                        <a:pt x="16" y="48"/>
                      </a:lnTo>
                      <a:lnTo>
                        <a:pt x="23" y="51"/>
                      </a:lnTo>
                      <a:lnTo>
                        <a:pt x="31" y="53"/>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48" name="Freeform 439"/>
                <p:cNvSpPr>
                  <a:spLocks/>
                </p:cNvSpPr>
                <p:nvPr/>
              </p:nvSpPr>
              <p:spPr bwMode="auto">
                <a:xfrm>
                  <a:off x="5703209" y="1581594"/>
                  <a:ext cx="250825" cy="265113"/>
                </a:xfrm>
                <a:custGeom>
                  <a:avLst/>
                  <a:gdLst>
                    <a:gd name="T0" fmla="*/ 98 w 158"/>
                    <a:gd name="T1" fmla="*/ 48 h 167"/>
                    <a:gd name="T2" fmla="*/ 96 w 158"/>
                    <a:gd name="T3" fmla="*/ 48 h 167"/>
                    <a:gd name="T4" fmla="*/ 85 w 158"/>
                    <a:gd name="T5" fmla="*/ 29 h 167"/>
                    <a:gd name="T6" fmla="*/ 68 w 158"/>
                    <a:gd name="T7" fmla="*/ 13 h 167"/>
                    <a:gd name="T8" fmla="*/ 47 w 158"/>
                    <a:gd name="T9" fmla="*/ 4 h 167"/>
                    <a:gd name="T10" fmla="*/ 25 w 158"/>
                    <a:gd name="T11" fmla="*/ 0 h 167"/>
                    <a:gd name="T12" fmla="*/ 12 w 158"/>
                    <a:gd name="T13" fmla="*/ 1 h 167"/>
                    <a:gd name="T14" fmla="*/ 0 w 158"/>
                    <a:gd name="T15" fmla="*/ 4 h 167"/>
                    <a:gd name="T16" fmla="*/ 9 w 158"/>
                    <a:gd name="T17" fmla="*/ 4 h 167"/>
                    <a:gd name="T18" fmla="*/ 33 w 158"/>
                    <a:gd name="T19" fmla="*/ 7 h 167"/>
                    <a:gd name="T20" fmla="*/ 53 w 158"/>
                    <a:gd name="T21" fmla="*/ 16 h 167"/>
                    <a:gd name="T22" fmla="*/ 69 w 158"/>
                    <a:gd name="T23" fmla="*/ 32 h 167"/>
                    <a:gd name="T24" fmla="*/ 80 w 158"/>
                    <a:gd name="T25" fmla="*/ 52 h 167"/>
                    <a:gd name="T26" fmla="*/ 83 w 158"/>
                    <a:gd name="T27" fmla="*/ 52 h 167"/>
                    <a:gd name="T28" fmla="*/ 95 w 158"/>
                    <a:gd name="T29" fmla="*/ 53 h 167"/>
                    <a:gd name="T30" fmla="*/ 116 w 158"/>
                    <a:gd name="T31" fmla="*/ 62 h 167"/>
                    <a:gd name="T32" fmla="*/ 133 w 158"/>
                    <a:gd name="T33" fmla="*/ 78 h 167"/>
                    <a:gd name="T34" fmla="*/ 142 w 158"/>
                    <a:gd name="T35" fmla="*/ 99 h 167"/>
                    <a:gd name="T36" fmla="*/ 143 w 158"/>
                    <a:gd name="T37" fmla="*/ 112 h 167"/>
                    <a:gd name="T38" fmla="*/ 140 w 158"/>
                    <a:gd name="T39" fmla="*/ 130 h 167"/>
                    <a:gd name="T40" fmla="*/ 132 w 158"/>
                    <a:gd name="T41" fmla="*/ 145 h 167"/>
                    <a:gd name="T42" fmla="*/ 120 w 158"/>
                    <a:gd name="T43" fmla="*/ 159 h 167"/>
                    <a:gd name="T44" fmla="*/ 105 w 158"/>
                    <a:gd name="T45" fmla="*/ 167 h 167"/>
                    <a:gd name="T46" fmla="*/ 115 w 158"/>
                    <a:gd name="T47" fmla="*/ 165 h 167"/>
                    <a:gd name="T48" fmla="*/ 136 w 158"/>
                    <a:gd name="T49" fmla="*/ 156 h 167"/>
                    <a:gd name="T50" fmla="*/ 149 w 158"/>
                    <a:gd name="T51" fmla="*/ 140 h 167"/>
                    <a:gd name="T52" fmla="*/ 157 w 158"/>
                    <a:gd name="T53" fmla="*/ 119 h 167"/>
                    <a:gd name="T54" fmla="*/ 158 w 158"/>
                    <a:gd name="T55" fmla="*/ 108 h 167"/>
                    <a:gd name="T56" fmla="*/ 154 w 158"/>
                    <a:gd name="T57" fmla="*/ 84 h 167"/>
                    <a:gd name="T58" fmla="*/ 141 w 158"/>
                    <a:gd name="T59" fmla="*/ 65 h 167"/>
                    <a:gd name="T60" fmla="*/ 122 w 158"/>
                    <a:gd name="T61" fmla="*/ 53 h 167"/>
                    <a:gd name="T62" fmla="*/ 98 w 158"/>
                    <a:gd name="T63"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67">
                      <a:moveTo>
                        <a:pt x="98" y="48"/>
                      </a:moveTo>
                      <a:lnTo>
                        <a:pt x="98" y="48"/>
                      </a:lnTo>
                      <a:lnTo>
                        <a:pt x="96" y="48"/>
                      </a:lnTo>
                      <a:lnTo>
                        <a:pt x="96" y="48"/>
                      </a:lnTo>
                      <a:lnTo>
                        <a:pt x="90" y="38"/>
                      </a:lnTo>
                      <a:lnTo>
                        <a:pt x="85" y="29"/>
                      </a:lnTo>
                      <a:lnTo>
                        <a:pt x="77" y="20"/>
                      </a:lnTo>
                      <a:lnTo>
                        <a:pt x="68" y="13"/>
                      </a:lnTo>
                      <a:lnTo>
                        <a:pt x="59" y="7"/>
                      </a:lnTo>
                      <a:lnTo>
                        <a:pt x="47" y="4"/>
                      </a:lnTo>
                      <a:lnTo>
                        <a:pt x="36" y="1"/>
                      </a:lnTo>
                      <a:lnTo>
                        <a:pt x="25" y="0"/>
                      </a:lnTo>
                      <a:lnTo>
                        <a:pt x="25" y="0"/>
                      </a:lnTo>
                      <a:lnTo>
                        <a:pt x="12" y="1"/>
                      </a:lnTo>
                      <a:lnTo>
                        <a:pt x="0" y="4"/>
                      </a:lnTo>
                      <a:lnTo>
                        <a:pt x="0" y="4"/>
                      </a:lnTo>
                      <a:lnTo>
                        <a:pt x="9" y="4"/>
                      </a:lnTo>
                      <a:lnTo>
                        <a:pt x="9" y="4"/>
                      </a:lnTo>
                      <a:lnTo>
                        <a:pt x="21" y="4"/>
                      </a:lnTo>
                      <a:lnTo>
                        <a:pt x="33" y="7"/>
                      </a:lnTo>
                      <a:lnTo>
                        <a:pt x="43" y="11"/>
                      </a:lnTo>
                      <a:lnTo>
                        <a:pt x="53" y="16"/>
                      </a:lnTo>
                      <a:lnTo>
                        <a:pt x="61" y="24"/>
                      </a:lnTo>
                      <a:lnTo>
                        <a:pt x="69" y="32"/>
                      </a:lnTo>
                      <a:lnTo>
                        <a:pt x="76" y="41"/>
                      </a:lnTo>
                      <a:lnTo>
                        <a:pt x="80" y="52"/>
                      </a:lnTo>
                      <a:lnTo>
                        <a:pt x="80" y="52"/>
                      </a:lnTo>
                      <a:lnTo>
                        <a:pt x="83" y="52"/>
                      </a:lnTo>
                      <a:lnTo>
                        <a:pt x="83" y="52"/>
                      </a:lnTo>
                      <a:lnTo>
                        <a:pt x="95" y="53"/>
                      </a:lnTo>
                      <a:lnTo>
                        <a:pt x="106" y="56"/>
                      </a:lnTo>
                      <a:lnTo>
                        <a:pt x="116" y="62"/>
                      </a:lnTo>
                      <a:lnTo>
                        <a:pt x="125" y="69"/>
                      </a:lnTo>
                      <a:lnTo>
                        <a:pt x="133" y="78"/>
                      </a:lnTo>
                      <a:lnTo>
                        <a:pt x="139" y="88"/>
                      </a:lnTo>
                      <a:lnTo>
                        <a:pt x="142" y="99"/>
                      </a:lnTo>
                      <a:lnTo>
                        <a:pt x="143" y="112"/>
                      </a:lnTo>
                      <a:lnTo>
                        <a:pt x="143" y="112"/>
                      </a:lnTo>
                      <a:lnTo>
                        <a:pt x="142" y="121"/>
                      </a:lnTo>
                      <a:lnTo>
                        <a:pt x="140" y="130"/>
                      </a:lnTo>
                      <a:lnTo>
                        <a:pt x="137" y="138"/>
                      </a:lnTo>
                      <a:lnTo>
                        <a:pt x="132" y="145"/>
                      </a:lnTo>
                      <a:lnTo>
                        <a:pt x="126" y="152"/>
                      </a:lnTo>
                      <a:lnTo>
                        <a:pt x="120" y="159"/>
                      </a:lnTo>
                      <a:lnTo>
                        <a:pt x="113" y="164"/>
                      </a:lnTo>
                      <a:lnTo>
                        <a:pt x="105" y="167"/>
                      </a:lnTo>
                      <a:lnTo>
                        <a:pt x="105" y="167"/>
                      </a:lnTo>
                      <a:lnTo>
                        <a:pt x="115" y="165"/>
                      </a:lnTo>
                      <a:lnTo>
                        <a:pt x="125" y="161"/>
                      </a:lnTo>
                      <a:lnTo>
                        <a:pt x="136" y="156"/>
                      </a:lnTo>
                      <a:lnTo>
                        <a:pt x="143" y="148"/>
                      </a:lnTo>
                      <a:lnTo>
                        <a:pt x="149" y="140"/>
                      </a:lnTo>
                      <a:lnTo>
                        <a:pt x="155" y="130"/>
                      </a:lnTo>
                      <a:lnTo>
                        <a:pt x="157" y="119"/>
                      </a:lnTo>
                      <a:lnTo>
                        <a:pt x="158" y="108"/>
                      </a:lnTo>
                      <a:lnTo>
                        <a:pt x="158" y="108"/>
                      </a:lnTo>
                      <a:lnTo>
                        <a:pt x="157" y="96"/>
                      </a:lnTo>
                      <a:lnTo>
                        <a:pt x="154" y="84"/>
                      </a:lnTo>
                      <a:lnTo>
                        <a:pt x="148" y="74"/>
                      </a:lnTo>
                      <a:lnTo>
                        <a:pt x="141" y="65"/>
                      </a:lnTo>
                      <a:lnTo>
                        <a:pt x="132" y="58"/>
                      </a:lnTo>
                      <a:lnTo>
                        <a:pt x="122" y="53"/>
                      </a:lnTo>
                      <a:lnTo>
                        <a:pt x="111" y="49"/>
                      </a:lnTo>
                      <a:lnTo>
                        <a:pt x="98" y="48"/>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49" name="Freeform 440"/>
                <p:cNvSpPr>
                  <a:spLocks/>
                </p:cNvSpPr>
                <p:nvPr/>
              </p:nvSpPr>
              <p:spPr bwMode="auto">
                <a:xfrm>
                  <a:off x="5514296" y="1587944"/>
                  <a:ext cx="339725" cy="266700"/>
                </a:xfrm>
                <a:custGeom>
                  <a:avLst/>
                  <a:gdLst>
                    <a:gd name="T0" fmla="*/ 208 w 214"/>
                    <a:gd name="T1" fmla="*/ 164 h 168"/>
                    <a:gd name="T2" fmla="*/ 66 w 214"/>
                    <a:gd name="T3" fmla="*/ 164 h 168"/>
                    <a:gd name="T4" fmla="*/ 66 w 214"/>
                    <a:gd name="T5" fmla="*/ 164 h 168"/>
                    <a:gd name="T6" fmla="*/ 55 w 214"/>
                    <a:gd name="T7" fmla="*/ 163 h 168"/>
                    <a:gd name="T8" fmla="*/ 46 w 214"/>
                    <a:gd name="T9" fmla="*/ 160 h 168"/>
                    <a:gd name="T10" fmla="*/ 37 w 214"/>
                    <a:gd name="T11" fmla="*/ 155 h 168"/>
                    <a:gd name="T12" fmla="*/ 30 w 214"/>
                    <a:gd name="T13" fmla="*/ 149 h 168"/>
                    <a:gd name="T14" fmla="*/ 24 w 214"/>
                    <a:gd name="T15" fmla="*/ 141 h 168"/>
                    <a:gd name="T16" fmla="*/ 19 w 214"/>
                    <a:gd name="T17" fmla="*/ 134 h 168"/>
                    <a:gd name="T18" fmla="*/ 17 w 214"/>
                    <a:gd name="T19" fmla="*/ 123 h 168"/>
                    <a:gd name="T20" fmla="*/ 16 w 214"/>
                    <a:gd name="T21" fmla="*/ 113 h 168"/>
                    <a:gd name="T22" fmla="*/ 16 w 214"/>
                    <a:gd name="T23" fmla="*/ 113 h 168"/>
                    <a:gd name="T24" fmla="*/ 17 w 214"/>
                    <a:gd name="T25" fmla="*/ 104 h 168"/>
                    <a:gd name="T26" fmla="*/ 19 w 214"/>
                    <a:gd name="T27" fmla="*/ 96 h 168"/>
                    <a:gd name="T28" fmla="*/ 23 w 214"/>
                    <a:gd name="T29" fmla="*/ 88 h 168"/>
                    <a:gd name="T30" fmla="*/ 27 w 214"/>
                    <a:gd name="T31" fmla="*/ 82 h 168"/>
                    <a:gd name="T32" fmla="*/ 34 w 214"/>
                    <a:gd name="T33" fmla="*/ 75 h 168"/>
                    <a:gd name="T34" fmla="*/ 41 w 214"/>
                    <a:gd name="T35" fmla="*/ 70 h 168"/>
                    <a:gd name="T36" fmla="*/ 49 w 214"/>
                    <a:gd name="T37" fmla="*/ 67 h 168"/>
                    <a:gd name="T38" fmla="*/ 58 w 214"/>
                    <a:gd name="T39" fmla="*/ 65 h 168"/>
                    <a:gd name="T40" fmla="*/ 58 w 214"/>
                    <a:gd name="T41" fmla="*/ 65 h 168"/>
                    <a:gd name="T42" fmla="*/ 59 w 214"/>
                    <a:gd name="T43" fmla="*/ 53 h 168"/>
                    <a:gd name="T44" fmla="*/ 63 w 214"/>
                    <a:gd name="T45" fmla="*/ 43 h 168"/>
                    <a:gd name="T46" fmla="*/ 68 w 214"/>
                    <a:gd name="T47" fmla="*/ 34 h 168"/>
                    <a:gd name="T48" fmla="*/ 73 w 214"/>
                    <a:gd name="T49" fmla="*/ 25 h 168"/>
                    <a:gd name="T50" fmla="*/ 81 w 214"/>
                    <a:gd name="T51" fmla="*/ 17 h 168"/>
                    <a:gd name="T52" fmla="*/ 89 w 214"/>
                    <a:gd name="T53" fmla="*/ 10 h 168"/>
                    <a:gd name="T54" fmla="*/ 98 w 214"/>
                    <a:gd name="T55" fmla="*/ 5 h 168"/>
                    <a:gd name="T56" fmla="*/ 109 w 214"/>
                    <a:gd name="T57" fmla="*/ 0 h 168"/>
                    <a:gd name="T58" fmla="*/ 109 w 214"/>
                    <a:gd name="T59" fmla="*/ 0 h 168"/>
                    <a:gd name="T60" fmla="*/ 96 w 214"/>
                    <a:gd name="T61" fmla="*/ 3 h 168"/>
                    <a:gd name="T62" fmla="*/ 84 w 214"/>
                    <a:gd name="T63" fmla="*/ 8 h 168"/>
                    <a:gd name="T64" fmla="*/ 73 w 214"/>
                    <a:gd name="T65" fmla="*/ 15 h 168"/>
                    <a:gd name="T66" fmla="*/ 63 w 214"/>
                    <a:gd name="T67" fmla="*/ 23 h 168"/>
                    <a:gd name="T68" fmla="*/ 55 w 214"/>
                    <a:gd name="T69" fmla="*/ 33 h 168"/>
                    <a:gd name="T70" fmla="*/ 49 w 214"/>
                    <a:gd name="T71" fmla="*/ 43 h 168"/>
                    <a:gd name="T72" fmla="*/ 44 w 214"/>
                    <a:gd name="T73" fmla="*/ 55 h 168"/>
                    <a:gd name="T74" fmla="*/ 42 w 214"/>
                    <a:gd name="T75" fmla="*/ 68 h 168"/>
                    <a:gd name="T76" fmla="*/ 42 w 214"/>
                    <a:gd name="T77" fmla="*/ 68 h 168"/>
                    <a:gd name="T78" fmla="*/ 33 w 214"/>
                    <a:gd name="T79" fmla="*/ 70 h 168"/>
                    <a:gd name="T80" fmla="*/ 25 w 214"/>
                    <a:gd name="T81" fmla="*/ 74 h 168"/>
                    <a:gd name="T82" fmla="*/ 18 w 214"/>
                    <a:gd name="T83" fmla="*/ 79 h 168"/>
                    <a:gd name="T84" fmla="*/ 12 w 214"/>
                    <a:gd name="T85" fmla="*/ 85 h 168"/>
                    <a:gd name="T86" fmla="*/ 7 w 214"/>
                    <a:gd name="T87" fmla="*/ 92 h 168"/>
                    <a:gd name="T88" fmla="*/ 3 w 214"/>
                    <a:gd name="T89" fmla="*/ 100 h 168"/>
                    <a:gd name="T90" fmla="*/ 1 w 214"/>
                    <a:gd name="T91" fmla="*/ 109 h 168"/>
                    <a:gd name="T92" fmla="*/ 0 w 214"/>
                    <a:gd name="T93" fmla="*/ 118 h 168"/>
                    <a:gd name="T94" fmla="*/ 0 w 214"/>
                    <a:gd name="T95" fmla="*/ 118 h 168"/>
                    <a:gd name="T96" fmla="*/ 1 w 214"/>
                    <a:gd name="T97" fmla="*/ 128 h 168"/>
                    <a:gd name="T98" fmla="*/ 4 w 214"/>
                    <a:gd name="T99" fmla="*/ 137 h 168"/>
                    <a:gd name="T100" fmla="*/ 9 w 214"/>
                    <a:gd name="T101" fmla="*/ 145 h 168"/>
                    <a:gd name="T102" fmla="*/ 15 w 214"/>
                    <a:gd name="T103" fmla="*/ 153 h 168"/>
                    <a:gd name="T104" fmla="*/ 23 w 214"/>
                    <a:gd name="T105" fmla="*/ 158 h 168"/>
                    <a:gd name="T106" fmla="*/ 30 w 214"/>
                    <a:gd name="T107" fmla="*/ 163 h 168"/>
                    <a:gd name="T108" fmla="*/ 40 w 214"/>
                    <a:gd name="T109" fmla="*/ 166 h 168"/>
                    <a:gd name="T110" fmla="*/ 50 w 214"/>
                    <a:gd name="T111" fmla="*/ 168 h 168"/>
                    <a:gd name="T112" fmla="*/ 192 w 214"/>
                    <a:gd name="T113" fmla="*/ 168 h 168"/>
                    <a:gd name="T114" fmla="*/ 192 w 214"/>
                    <a:gd name="T115" fmla="*/ 168 h 168"/>
                    <a:gd name="T116" fmla="*/ 204 w 214"/>
                    <a:gd name="T117" fmla="*/ 166 h 168"/>
                    <a:gd name="T118" fmla="*/ 214 w 214"/>
                    <a:gd name="T119" fmla="*/ 163 h 168"/>
                    <a:gd name="T120" fmla="*/ 214 w 214"/>
                    <a:gd name="T121" fmla="*/ 163 h 168"/>
                    <a:gd name="T122" fmla="*/ 208 w 214"/>
                    <a:gd name="T123" fmla="*/ 164 h 168"/>
                    <a:gd name="T124" fmla="*/ 208 w 214"/>
                    <a:gd name="T125"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68">
                      <a:moveTo>
                        <a:pt x="208" y="164"/>
                      </a:moveTo>
                      <a:lnTo>
                        <a:pt x="66" y="164"/>
                      </a:lnTo>
                      <a:lnTo>
                        <a:pt x="66" y="164"/>
                      </a:lnTo>
                      <a:lnTo>
                        <a:pt x="55" y="163"/>
                      </a:lnTo>
                      <a:lnTo>
                        <a:pt x="46" y="160"/>
                      </a:lnTo>
                      <a:lnTo>
                        <a:pt x="37" y="155"/>
                      </a:lnTo>
                      <a:lnTo>
                        <a:pt x="30" y="149"/>
                      </a:lnTo>
                      <a:lnTo>
                        <a:pt x="24" y="141"/>
                      </a:lnTo>
                      <a:lnTo>
                        <a:pt x="19" y="134"/>
                      </a:lnTo>
                      <a:lnTo>
                        <a:pt x="17" y="123"/>
                      </a:lnTo>
                      <a:lnTo>
                        <a:pt x="16" y="113"/>
                      </a:lnTo>
                      <a:lnTo>
                        <a:pt x="16" y="113"/>
                      </a:lnTo>
                      <a:lnTo>
                        <a:pt x="17" y="104"/>
                      </a:lnTo>
                      <a:lnTo>
                        <a:pt x="19" y="96"/>
                      </a:lnTo>
                      <a:lnTo>
                        <a:pt x="23" y="88"/>
                      </a:lnTo>
                      <a:lnTo>
                        <a:pt x="27" y="82"/>
                      </a:lnTo>
                      <a:lnTo>
                        <a:pt x="34" y="75"/>
                      </a:lnTo>
                      <a:lnTo>
                        <a:pt x="41" y="70"/>
                      </a:lnTo>
                      <a:lnTo>
                        <a:pt x="49" y="67"/>
                      </a:lnTo>
                      <a:lnTo>
                        <a:pt x="58" y="65"/>
                      </a:lnTo>
                      <a:lnTo>
                        <a:pt x="58" y="65"/>
                      </a:lnTo>
                      <a:lnTo>
                        <a:pt x="59" y="53"/>
                      </a:lnTo>
                      <a:lnTo>
                        <a:pt x="63" y="43"/>
                      </a:lnTo>
                      <a:lnTo>
                        <a:pt x="68" y="34"/>
                      </a:lnTo>
                      <a:lnTo>
                        <a:pt x="73" y="25"/>
                      </a:lnTo>
                      <a:lnTo>
                        <a:pt x="81" y="17"/>
                      </a:lnTo>
                      <a:lnTo>
                        <a:pt x="89" y="10"/>
                      </a:lnTo>
                      <a:lnTo>
                        <a:pt x="98" y="5"/>
                      </a:lnTo>
                      <a:lnTo>
                        <a:pt x="109" y="0"/>
                      </a:lnTo>
                      <a:lnTo>
                        <a:pt x="109" y="0"/>
                      </a:lnTo>
                      <a:lnTo>
                        <a:pt x="96" y="3"/>
                      </a:lnTo>
                      <a:lnTo>
                        <a:pt x="84" y="8"/>
                      </a:lnTo>
                      <a:lnTo>
                        <a:pt x="73" y="15"/>
                      </a:lnTo>
                      <a:lnTo>
                        <a:pt x="63" y="23"/>
                      </a:lnTo>
                      <a:lnTo>
                        <a:pt x="55" y="33"/>
                      </a:lnTo>
                      <a:lnTo>
                        <a:pt x="49" y="43"/>
                      </a:lnTo>
                      <a:lnTo>
                        <a:pt x="44" y="55"/>
                      </a:lnTo>
                      <a:lnTo>
                        <a:pt x="42" y="68"/>
                      </a:lnTo>
                      <a:lnTo>
                        <a:pt x="42" y="68"/>
                      </a:lnTo>
                      <a:lnTo>
                        <a:pt x="33" y="70"/>
                      </a:lnTo>
                      <a:lnTo>
                        <a:pt x="25" y="74"/>
                      </a:lnTo>
                      <a:lnTo>
                        <a:pt x="18" y="79"/>
                      </a:lnTo>
                      <a:lnTo>
                        <a:pt x="12" y="85"/>
                      </a:lnTo>
                      <a:lnTo>
                        <a:pt x="7" y="92"/>
                      </a:lnTo>
                      <a:lnTo>
                        <a:pt x="3" y="100"/>
                      </a:lnTo>
                      <a:lnTo>
                        <a:pt x="1" y="109"/>
                      </a:lnTo>
                      <a:lnTo>
                        <a:pt x="0" y="118"/>
                      </a:lnTo>
                      <a:lnTo>
                        <a:pt x="0" y="118"/>
                      </a:lnTo>
                      <a:lnTo>
                        <a:pt x="1" y="128"/>
                      </a:lnTo>
                      <a:lnTo>
                        <a:pt x="4" y="137"/>
                      </a:lnTo>
                      <a:lnTo>
                        <a:pt x="9" y="145"/>
                      </a:lnTo>
                      <a:lnTo>
                        <a:pt x="15" y="153"/>
                      </a:lnTo>
                      <a:lnTo>
                        <a:pt x="23" y="158"/>
                      </a:lnTo>
                      <a:lnTo>
                        <a:pt x="30" y="163"/>
                      </a:lnTo>
                      <a:lnTo>
                        <a:pt x="40" y="166"/>
                      </a:lnTo>
                      <a:lnTo>
                        <a:pt x="50" y="168"/>
                      </a:lnTo>
                      <a:lnTo>
                        <a:pt x="192" y="168"/>
                      </a:lnTo>
                      <a:lnTo>
                        <a:pt x="192" y="168"/>
                      </a:lnTo>
                      <a:lnTo>
                        <a:pt x="204" y="166"/>
                      </a:lnTo>
                      <a:lnTo>
                        <a:pt x="214" y="163"/>
                      </a:lnTo>
                      <a:lnTo>
                        <a:pt x="214" y="163"/>
                      </a:lnTo>
                      <a:lnTo>
                        <a:pt x="208" y="164"/>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grpSp>
          <p:grpSp>
            <p:nvGrpSpPr>
              <p:cNvPr id="38" name="组合 105"/>
              <p:cNvGrpSpPr/>
              <p:nvPr/>
            </p:nvGrpSpPr>
            <p:grpSpPr>
              <a:xfrm>
                <a:off x="4762348" y="1703018"/>
                <a:ext cx="529699" cy="209929"/>
                <a:chOff x="5279599" y="1967871"/>
                <a:chExt cx="2361715" cy="1448012"/>
              </a:xfrm>
            </p:grpSpPr>
            <p:pic>
              <p:nvPicPr>
                <p:cNvPr id="39" name="Picture 8"/>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5279599" y="1967871"/>
                  <a:ext cx="2361715" cy="1448012"/>
                </a:xfrm>
                <a:prstGeom prst="rect">
                  <a:avLst/>
                </a:prstGeom>
                <a:noFill/>
                <a:ln w="9525">
                  <a:noFill/>
                  <a:miter lim="800000"/>
                  <a:headEnd/>
                  <a:tailEnd/>
                </a:ln>
                <a:effectLst/>
              </p:spPr>
            </p:pic>
            <p:pic>
              <p:nvPicPr>
                <p:cNvPr id="40" name="Picture 25" descr="xcel"/>
                <p:cNvPicPr>
                  <a:picLocks noChangeAspect="1" noChangeArrowheads="1"/>
                </p:cNvPicPr>
                <p:nvPr/>
              </p:nvPicPr>
              <p:blipFill>
                <a:blip r:embed="rId15" cstate="print"/>
                <a:srcRect/>
                <a:stretch>
                  <a:fillRect/>
                </a:stretch>
              </p:blipFill>
              <p:spPr bwMode="auto">
                <a:xfrm>
                  <a:off x="5734137" y="2878061"/>
                  <a:ext cx="374846" cy="451486"/>
                </a:xfrm>
                <a:prstGeom prst="rect">
                  <a:avLst/>
                </a:prstGeom>
                <a:noFill/>
                <a:ln w="9525">
                  <a:noFill/>
                  <a:miter lim="800000"/>
                  <a:headEnd/>
                  <a:tailEnd/>
                </a:ln>
              </p:spPr>
            </p:pic>
            <p:pic>
              <p:nvPicPr>
                <p:cNvPr id="41" name="Picture 27" descr="power"/>
                <p:cNvPicPr>
                  <a:picLocks noChangeAspect="1" noChangeArrowheads="1"/>
                </p:cNvPicPr>
                <p:nvPr/>
              </p:nvPicPr>
              <p:blipFill>
                <a:blip r:embed="rId16" cstate="print"/>
                <a:srcRect/>
                <a:stretch>
                  <a:fillRect/>
                </a:stretch>
              </p:blipFill>
              <p:spPr bwMode="auto">
                <a:xfrm>
                  <a:off x="6164575" y="2878061"/>
                  <a:ext cx="378022" cy="451486"/>
                </a:xfrm>
                <a:prstGeom prst="rect">
                  <a:avLst/>
                </a:prstGeom>
                <a:noFill/>
                <a:ln w="9525">
                  <a:noFill/>
                  <a:miter lim="800000"/>
                  <a:headEnd/>
                  <a:tailEnd/>
                </a:ln>
              </p:spPr>
            </p:pic>
            <p:pic>
              <p:nvPicPr>
                <p:cNvPr id="42" name="Picture 28" descr="word"/>
                <p:cNvPicPr>
                  <a:picLocks noChangeAspect="1" noChangeArrowheads="1"/>
                </p:cNvPicPr>
                <p:nvPr/>
              </p:nvPicPr>
              <p:blipFill>
                <a:blip r:embed="rId17" cstate="print"/>
                <a:srcRect/>
                <a:stretch>
                  <a:fillRect/>
                </a:stretch>
              </p:blipFill>
              <p:spPr bwMode="auto">
                <a:xfrm>
                  <a:off x="6596601" y="2866631"/>
                  <a:ext cx="378022" cy="451486"/>
                </a:xfrm>
                <a:prstGeom prst="rect">
                  <a:avLst/>
                </a:prstGeom>
                <a:noFill/>
                <a:ln w="9525">
                  <a:noFill/>
                  <a:miter lim="800000"/>
                  <a:headEnd/>
                  <a:tailEnd/>
                </a:ln>
              </p:spPr>
            </p:pic>
            <p:pic>
              <p:nvPicPr>
                <p:cNvPr id="43" name="Picture 25" descr="xcel"/>
                <p:cNvPicPr>
                  <a:picLocks noChangeAspect="1" noChangeArrowheads="1"/>
                </p:cNvPicPr>
                <p:nvPr/>
              </p:nvPicPr>
              <p:blipFill>
                <a:blip r:embed="rId15" cstate="print"/>
                <a:srcRect/>
                <a:stretch>
                  <a:fillRect/>
                </a:stretch>
              </p:blipFill>
              <p:spPr bwMode="auto">
                <a:xfrm>
                  <a:off x="5746841" y="2272271"/>
                  <a:ext cx="374846" cy="451486"/>
                </a:xfrm>
                <a:prstGeom prst="rect">
                  <a:avLst/>
                </a:prstGeom>
                <a:noFill/>
                <a:ln w="9525">
                  <a:noFill/>
                  <a:miter lim="800000"/>
                  <a:headEnd/>
                  <a:tailEnd/>
                </a:ln>
              </p:spPr>
            </p:pic>
            <p:pic>
              <p:nvPicPr>
                <p:cNvPr id="44" name="Picture 3"/>
                <p:cNvPicPr>
                  <a:picLocks noChangeAspect="1" noChangeArrowheads="1"/>
                </p:cNvPicPr>
                <p:nvPr/>
              </p:nvPicPr>
              <p:blipFill>
                <a:blip r:embed="rId18" cstate="print"/>
                <a:srcRect/>
                <a:stretch>
                  <a:fillRect/>
                </a:stretch>
              </p:blipFill>
              <p:spPr bwMode="auto">
                <a:xfrm>
                  <a:off x="6137279" y="2267557"/>
                  <a:ext cx="555914" cy="485774"/>
                </a:xfrm>
                <a:prstGeom prst="rect">
                  <a:avLst/>
                </a:prstGeom>
                <a:noFill/>
                <a:ln w="9525">
                  <a:noFill/>
                  <a:miter lim="800000"/>
                  <a:headEnd/>
                  <a:tailEnd/>
                </a:ln>
              </p:spPr>
            </p:pic>
            <p:pic>
              <p:nvPicPr>
                <p:cNvPr id="45" name="Picture 28" descr="word"/>
                <p:cNvPicPr>
                  <a:picLocks noChangeAspect="1" noChangeArrowheads="1"/>
                </p:cNvPicPr>
                <p:nvPr/>
              </p:nvPicPr>
              <p:blipFill>
                <a:blip r:embed="rId17" cstate="print"/>
                <a:srcRect/>
                <a:stretch>
                  <a:fillRect/>
                </a:stretch>
              </p:blipFill>
              <p:spPr bwMode="auto">
                <a:xfrm>
                  <a:off x="6693193" y="2301845"/>
                  <a:ext cx="378022" cy="451486"/>
                </a:xfrm>
                <a:prstGeom prst="rect">
                  <a:avLst/>
                </a:prstGeom>
                <a:noFill/>
                <a:ln w="9525">
                  <a:noFill/>
                  <a:miter lim="800000"/>
                  <a:headEnd/>
                  <a:tailEnd/>
                </a:ln>
              </p:spPr>
            </p:pic>
          </p:grpSp>
        </p:grpSp>
        <p:grpSp>
          <p:nvGrpSpPr>
            <p:cNvPr id="50" name="组合 121"/>
            <p:cNvGrpSpPr/>
            <p:nvPr/>
          </p:nvGrpSpPr>
          <p:grpSpPr>
            <a:xfrm>
              <a:off x="3325648" y="2340210"/>
              <a:ext cx="397171" cy="607471"/>
              <a:chOff x="4762348" y="1305476"/>
              <a:chExt cx="529699" cy="607471"/>
            </a:xfrm>
          </p:grpSpPr>
          <p:grpSp>
            <p:nvGrpSpPr>
              <p:cNvPr id="51" name="组合 87"/>
              <p:cNvGrpSpPr/>
              <p:nvPr/>
            </p:nvGrpSpPr>
            <p:grpSpPr>
              <a:xfrm>
                <a:off x="4762348" y="1305476"/>
                <a:ext cx="517251" cy="354363"/>
                <a:chOff x="5514296" y="1581594"/>
                <a:chExt cx="439738" cy="273050"/>
              </a:xfrm>
            </p:grpSpPr>
            <p:sp>
              <p:nvSpPr>
                <p:cNvPr id="60" name="Freeform 437"/>
                <p:cNvSpPr>
                  <a:spLocks/>
                </p:cNvSpPr>
                <p:nvPr/>
              </p:nvSpPr>
              <p:spPr bwMode="auto">
                <a:xfrm>
                  <a:off x="5711146" y="1643507"/>
                  <a:ext cx="104775" cy="112713"/>
                </a:xfrm>
                <a:custGeom>
                  <a:avLst/>
                  <a:gdLst>
                    <a:gd name="T0" fmla="*/ 34 w 66"/>
                    <a:gd name="T1" fmla="*/ 18 h 71"/>
                    <a:gd name="T2" fmla="*/ 34 w 66"/>
                    <a:gd name="T3" fmla="*/ 18 h 71"/>
                    <a:gd name="T4" fmla="*/ 28 w 66"/>
                    <a:gd name="T5" fmla="*/ 17 h 71"/>
                    <a:gd name="T6" fmla="*/ 28 w 66"/>
                    <a:gd name="T7" fmla="*/ 0 h 71"/>
                    <a:gd name="T8" fmla="*/ 0 w 66"/>
                    <a:gd name="T9" fmla="*/ 27 h 71"/>
                    <a:gd name="T10" fmla="*/ 28 w 66"/>
                    <a:gd name="T11" fmla="*/ 54 h 71"/>
                    <a:gd name="T12" fmla="*/ 28 w 66"/>
                    <a:gd name="T13" fmla="*/ 36 h 71"/>
                    <a:gd name="T14" fmla="*/ 28 w 66"/>
                    <a:gd name="T15" fmla="*/ 36 h 71"/>
                    <a:gd name="T16" fmla="*/ 34 w 66"/>
                    <a:gd name="T17" fmla="*/ 37 h 71"/>
                    <a:gd name="T18" fmla="*/ 41 w 66"/>
                    <a:gd name="T19" fmla="*/ 40 h 71"/>
                    <a:gd name="T20" fmla="*/ 46 w 66"/>
                    <a:gd name="T21" fmla="*/ 42 h 71"/>
                    <a:gd name="T22" fmla="*/ 50 w 66"/>
                    <a:gd name="T23" fmla="*/ 44 h 71"/>
                    <a:gd name="T24" fmla="*/ 52 w 66"/>
                    <a:gd name="T25" fmla="*/ 48 h 71"/>
                    <a:gd name="T26" fmla="*/ 54 w 66"/>
                    <a:gd name="T27" fmla="*/ 52 h 71"/>
                    <a:gd name="T28" fmla="*/ 55 w 66"/>
                    <a:gd name="T29" fmla="*/ 56 h 71"/>
                    <a:gd name="T30" fmla="*/ 54 w 66"/>
                    <a:gd name="T31" fmla="*/ 60 h 71"/>
                    <a:gd name="T32" fmla="*/ 54 w 66"/>
                    <a:gd name="T33" fmla="*/ 60 h 71"/>
                    <a:gd name="T34" fmla="*/ 52 w 66"/>
                    <a:gd name="T35" fmla="*/ 63 h 71"/>
                    <a:gd name="T36" fmla="*/ 50 w 66"/>
                    <a:gd name="T37" fmla="*/ 67 h 71"/>
                    <a:gd name="T38" fmla="*/ 47 w 66"/>
                    <a:gd name="T39" fmla="*/ 69 h 71"/>
                    <a:gd name="T40" fmla="*/ 43 w 66"/>
                    <a:gd name="T41" fmla="*/ 71 h 71"/>
                    <a:gd name="T42" fmla="*/ 43 w 66"/>
                    <a:gd name="T43" fmla="*/ 71 h 71"/>
                    <a:gd name="T44" fmla="*/ 51 w 66"/>
                    <a:gd name="T45" fmla="*/ 69 h 71"/>
                    <a:gd name="T46" fmla="*/ 57 w 66"/>
                    <a:gd name="T47" fmla="*/ 66 h 71"/>
                    <a:gd name="T48" fmla="*/ 61 w 66"/>
                    <a:gd name="T49" fmla="*/ 61 h 71"/>
                    <a:gd name="T50" fmla="*/ 65 w 66"/>
                    <a:gd name="T51" fmla="*/ 56 h 71"/>
                    <a:gd name="T52" fmla="*/ 65 w 66"/>
                    <a:gd name="T53" fmla="*/ 56 h 71"/>
                    <a:gd name="T54" fmla="*/ 66 w 66"/>
                    <a:gd name="T55" fmla="*/ 50 h 71"/>
                    <a:gd name="T56" fmla="*/ 65 w 66"/>
                    <a:gd name="T57" fmla="*/ 44 h 71"/>
                    <a:gd name="T58" fmla="*/ 63 w 66"/>
                    <a:gd name="T59" fmla="*/ 39 h 71"/>
                    <a:gd name="T60" fmla="*/ 59 w 66"/>
                    <a:gd name="T61" fmla="*/ 34 h 71"/>
                    <a:gd name="T62" fmla="*/ 55 w 66"/>
                    <a:gd name="T63" fmla="*/ 28 h 71"/>
                    <a:gd name="T64" fmla="*/ 49 w 66"/>
                    <a:gd name="T65" fmla="*/ 25 h 71"/>
                    <a:gd name="T66" fmla="*/ 42 w 66"/>
                    <a:gd name="T67" fmla="*/ 22 h 71"/>
                    <a:gd name="T68" fmla="*/ 34 w 66"/>
                    <a:gd name="T69" fmla="*/ 18 h 71"/>
                    <a:gd name="T70" fmla="*/ 34 w 66"/>
                    <a:gd name="T71" fmla="*/ 1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71">
                      <a:moveTo>
                        <a:pt x="34" y="18"/>
                      </a:moveTo>
                      <a:lnTo>
                        <a:pt x="34" y="18"/>
                      </a:lnTo>
                      <a:lnTo>
                        <a:pt x="28" y="17"/>
                      </a:lnTo>
                      <a:lnTo>
                        <a:pt x="28" y="0"/>
                      </a:lnTo>
                      <a:lnTo>
                        <a:pt x="0" y="27"/>
                      </a:lnTo>
                      <a:lnTo>
                        <a:pt x="28" y="54"/>
                      </a:lnTo>
                      <a:lnTo>
                        <a:pt x="28" y="36"/>
                      </a:lnTo>
                      <a:lnTo>
                        <a:pt x="28" y="36"/>
                      </a:lnTo>
                      <a:lnTo>
                        <a:pt x="34" y="37"/>
                      </a:lnTo>
                      <a:lnTo>
                        <a:pt x="41" y="40"/>
                      </a:lnTo>
                      <a:lnTo>
                        <a:pt x="46" y="42"/>
                      </a:lnTo>
                      <a:lnTo>
                        <a:pt x="50" y="44"/>
                      </a:lnTo>
                      <a:lnTo>
                        <a:pt x="52" y="48"/>
                      </a:lnTo>
                      <a:lnTo>
                        <a:pt x="54" y="52"/>
                      </a:lnTo>
                      <a:lnTo>
                        <a:pt x="55" y="56"/>
                      </a:lnTo>
                      <a:lnTo>
                        <a:pt x="54" y="60"/>
                      </a:lnTo>
                      <a:lnTo>
                        <a:pt x="54" y="60"/>
                      </a:lnTo>
                      <a:lnTo>
                        <a:pt x="52" y="63"/>
                      </a:lnTo>
                      <a:lnTo>
                        <a:pt x="50" y="67"/>
                      </a:lnTo>
                      <a:lnTo>
                        <a:pt x="47" y="69"/>
                      </a:lnTo>
                      <a:lnTo>
                        <a:pt x="43" y="71"/>
                      </a:lnTo>
                      <a:lnTo>
                        <a:pt x="43" y="71"/>
                      </a:lnTo>
                      <a:lnTo>
                        <a:pt x="51" y="69"/>
                      </a:lnTo>
                      <a:lnTo>
                        <a:pt x="57" y="66"/>
                      </a:lnTo>
                      <a:lnTo>
                        <a:pt x="61" y="61"/>
                      </a:lnTo>
                      <a:lnTo>
                        <a:pt x="65" y="56"/>
                      </a:lnTo>
                      <a:lnTo>
                        <a:pt x="65" y="56"/>
                      </a:lnTo>
                      <a:lnTo>
                        <a:pt x="66" y="50"/>
                      </a:lnTo>
                      <a:lnTo>
                        <a:pt x="65" y="44"/>
                      </a:lnTo>
                      <a:lnTo>
                        <a:pt x="63" y="39"/>
                      </a:lnTo>
                      <a:lnTo>
                        <a:pt x="59" y="34"/>
                      </a:lnTo>
                      <a:lnTo>
                        <a:pt x="55" y="28"/>
                      </a:lnTo>
                      <a:lnTo>
                        <a:pt x="49" y="25"/>
                      </a:lnTo>
                      <a:lnTo>
                        <a:pt x="42" y="22"/>
                      </a:lnTo>
                      <a:lnTo>
                        <a:pt x="34" y="18"/>
                      </a:lnTo>
                      <a:lnTo>
                        <a:pt x="34" y="18"/>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61" name="Freeform 438"/>
                <p:cNvSpPr>
                  <a:spLocks/>
                </p:cNvSpPr>
                <p:nvPr/>
              </p:nvSpPr>
              <p:spPr bwMode="auto">
                <a:xfrm>
                  <a:off x="5646059" y="1710182"/>
                  <a:ext cx="103188" cy="114300"/>
                </a:xfrm>
                <a:custGeom>
                  <a:avLst/>
                  <a:gdLst>
                    <a:gd name="T0" fmla="*/ 31 w 65"/>
                    <a:gd name="T1" fmla="*/ 53 h 72"/>
                    <a:gd name="T2" fmla="*/ 31 w 65"/>
                    <a:gd name="T3" fmla="*/ 53 h 72"/>
                    <a:gd name="T4" fmla="*/ 38 w 65"/>
                    <a:gd name="T5" fmla="*/ 55 h 72"/>
                    <a:gd name="T6" fmla="*/ 38 w 65"/>
                    <a:gd name="T7" fmla="*/ 72 h 72"/>
                    <a:gd name="T8" fmla="*/ 65 w 65"/>
                    <a:gd name="T9" fmla="*/ 45 h 72"/>
                    <a:gd name="T10" fmla="*/ 38 w 65"/>
                    <a:gd name="T11" fmla="*/ 18 h 72"/>
                    <a:gd name="T12" fmla="*/ 38 w 65"/>
                    <a:gd name="T13" fmla="*/ 35 h 72"/>
                    <a:gd name="T14" fmla="*/ 38 w 65"/>
                    <a:gd name="T15" fmla="*/ 35 h 72"/>
                    <a:gd name="T16" fmla="*/ 31 w 65"/>
                    <a:gd name="T17" fmla="*/ 34 h 72"/>
                    <a:gd name="T18" fmla="*/ 24 w 65"/>
                    <a:gd name="T19" fmla="*/ 33 h 72"/>
                    <a:gd name="T20" fmla="*/ 20 w 65"/>
                    <a:gd name="T21" fmla="*/ 31 h 72"/>
                    <a:gd name="T22" fmla="*/ 15 w 65"/>
                    <a:gd name="T23" fmla="*/ 27 h 72"/>
                    <a:gd name="T24" fmla="*/ 13 w 65"/>
                    <a:gd name="T25" fmla="*/ 24 h 72"/>
                    <a:gd name="T26" fmla="*/ 12 w 65"/>
                    <a:gd name="T27" fmla="*/ 20 h 72"/>
                    <a:gd name="T28" fmla="*/ 11 w 65"/>
                    <a:gd name="T29" fmla="*/ 16 h 72"/>
                    <a:gd name="T30" fmla="*/ 12 w 65"/>
                    <a:gd name="T31" fmla="*/ 11 h 72"/>
                    <a:gd name="T32" fmla="*/ 12 w 65"/>
                    <a:gd name="T33" fmla="*/ 11 h 72"/>
                    <a:gd name="T34" fmla="*/ 13 w 65"/>
                    <a:gd name="T35" fmla="*/ 8 h 72"/>
                    <a:gd name="T36" fmla="*/ 15 w 65"/>
                    <a:gd name="T37" fmla="*/ 5 h 72"/>
                    <a:gd name="T38" fmla="*/ 19 w 65"/>
                    <a:gd name="T39" fmla="*/ 2 h 72"/>
                    <a:gd name="T40" fmla="*/ 22 w 65"/>
                    <a:gd name="T41" fmla="*/ 0 h 72"/>
                    <a:gd name="T42" fmla="*/ 22 w 65"/>
                    <a:gd name="T43" fmla="*/ 0 h 72"/>
                    <a:gd name="T44" fmla="*/ 14 w 65"/>
                    <a:gd name="T45" fmla="*/ 2 h 72"/>
                    <a:gd name="T46" fmla="*/ 9 w 65"/>
                    <a:gd name="T47" fmla="*/ 6 h 72"/>
                    <a:gd name="T48" fmla="*/ 4 w 65"/>
                    <a:gd name="T49" fmla="*/ 11 h 72"/>
                    <a:gd name="T50" fmla="*/ 1 w 65"/>
                    <a:gd name="T51" fmla="*/ 17 h 72"/>
                    <a:gd name="T52" fmla="*/ 1 w 65"/>
                    <a:gd name="T53" fmla="*/ 17 h 72"/>
                    <a:gd name="T54" fmla="*/ 0 w 65"/>
                    <a:gd name="T55" fmla="*/ 23 h 72"/>
                    <a:gd name="T56" fmla="*/ 1 w 65"/>
                    <a:gd name="T57" fmla="*/ 28 h 72"/>
                    <a:gd name="T58" fmla="*/ 3 w 65"/>
                    <a:gd name="T59" fmla="*/ 33 h 72"/>
                    <a:gd name="T60" fmla="*/ 6 w 65"/>
                    <a:gd name="T61" fmla="*/ 38 h 72"/>
                    <a:gd name="T62" fmla="*/ 11 w 65"/>
                    <a:gd name="T63" fmla="*/ 43 h 72"/>
                    <a:gd name="T64" fmla="*/ 16 w 65"/>
                    <a:gd name="T65" fmla="*/ 48 h 72"/>
                    <a:gd name="T66" fmla="*/ 23 w 65"/>
                    <a:gd name="T67" fmla="*/ 51 h 72"/>
                    <a:gd name="T68" fmla="*/ 31 w 65"/>
                    <a:gd name="T69" fmla="*/ 53 h 72"/>
                    <a:gd name="T70" fmla="*/ 31 w 65"/>
                    <a:gd name="T7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31" y="53"/>
                      </a:moveTo>
                      <a:lnTo>
                        <a:pt x="31" y="53"/>
                      </a:lnTo>
                      <a:lnTo>
                        <a:pt x="38" y="55"/>
                      </a:lnTo>
                      <a:lnTo>
                        <a:pt x="38" y="72"/>
                      </a:lnTo>
                      <a:lnTo>
                        <a:pt x="65" y="45"/>
                      </a:lnTo>
                      <a:lnTo>
                        <a:pt x="38" y="18"/>
                      </a:lnTo>
                      <a:lnTo>
                        <a:pt x="38" y="35"/>
                      </a:lnTo>
                      <a:lnTo>
                        <a:pt x="38" y="35"/>
                      </a:lnTo>
                      <a:lnTo>
                        <a:pt x="31" y="34"/>
                      </a:lnTo>
                      <a:lnTo>
                        <a:pt x="24" y="33"/>
                      </a:lnTo>
                      <a:lnTo>
                        <a:pt x="20" y="31"/>
                      </a:lnTo>
                      <a:lnTo>
                        <a:pt x="15" y="27"/>
                      </a:lnTo>
                      <a:lnTo>
                        <a:pt x="13" y="24"/>
                      </a:lnTo>
                      <a:lnTo>
                        <a:pt x="12" y="20"/>
                      </a:lnTo>
                      <a:lnTo>
                        <a:pt x="11" y="16"/>
                      </a:lnTo>
                      <a:lnTo>
                        <a:pt x="12" y="11"/>
                      </a:lnTo>
                      <a:lnTo>
                        <a:pt x="12" y="11"/>
                      </a:lnTo>
                      <a:lnTo>
                        <a:pt x="13" y="8"/>
                      </a:lnTo>
                      <a:lnTo>
                        <a:pt x="15" y="5"/>
                      </a:lnTo>
                      <a:lnTo>
                        <a:pt x="19" y="2"/>
                      </a:lnTo>
                      <a:lnTo>
                        <a:pt x="22" y="0"/>
                      </a:lnTo>
                      <a:lnTo>
                        <a:pt x="22" y="0"/>
                      </a:lnTo>
                      <a:lnTo>
                        <a:pt x="14" y="2"/>
                      </a:lnTo>
                      <a:lnTo>
                        <a:pt x="9" y="6"/>
                      </a:lnTo>
                      <a:lnTo>
                        <a:pt x="4" y="11"/>
                      </a:lnTo>
                      <a:lnTo>
                        <a:pt x="1" y="17"/>
                      </a:lnTo>
                      <a:lnTo>
                        <a:pt x="1" y="17"/>
                      </a:lnTo>
                      <a:lnTo>
                        <a:pt x="0" y="23"/>
                      </a:lnTo>
                      <a:lnTo>
                        <a:pt x="1" y="28"/>
                      </a:lnTo>
                      <a:lnTo>
                        <a:pt x="3" y="33"/>
                      </a:lnTo>
                      <a:lnTo>
                        <a:pt x="6" y="38"/>
                      </a:lnTo>
                      <a:lnTo>
                        <a:pt x="11" y="43"/>
                      </a:lnTo>
                      <a:lnTo>
                        <a:pt x="16" y="48"/>
                      </a:lnTo>
                      <a:lnTo>
                        <a:pt x="23" y="51"/>
                      </a:lnTo>
                      <a:lnTo>
                        <a:pt x="31" y="53"/>
                      </a:lnTo>
                      <a:lnTo>
                        <a:pt x="31" y="5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62" name="Freeform 439"/>
                <p:cNvSpPr>
                  <a:spLocks/>
                </p:cNvSpPr>
                <p:nvPr/>
              </p:nvSpPr>
              <p:spPr bwMode="auto">
                <a:xfrm>
                  <a:off x="5703209" y="1581594"/>
                  <a:ext cx="250825" cy="265113"/>
                </a:xfrm>
                <a:custGeom>
                  <a:avLst/>
                  <a:gdLst>
                    <a:gd name="T0" fmla="*/ 98 w 158"/>
                    <a:gd name="T1" fmla="*/ 48 h 167"/>
                    <a:gd name="T2" fmla="*/ 96 w 158"/>
                    <a:gd name="T3" fmla="*/ 48 h 167"/>
                    <a:gd name="T4" fmla="*/ 85 w 158"/>
                    <a:gd name="T5" fmla="*/ 29 h 167"/>
                    <a:gd name="T6" fmla="*/ 68 w 158"/>
                    <a:gd name="T7" fmla="*/ 13 h 167"/>
                    <a:gd name="T8" fmla="*/ 47 w 158"/>
                    <a:gd name="T9" fmla="*/ 4 h 167"/>
                    <a:gd name="T10" fmla="*/ 25 w 158"/>
                    <a:gd name="T11" fmla="*/ 0 h 167"/>
                    <a:gd name="T12" fmla="*/ 12 w 158"/>
                    <a:gd name="T13" fmla="*/ 1 h 167"/>
                    <a:gd name="T14" fmla="*/ 0 w 158"/>
                    <a:gd name="T15" fmla="*/ 4 h 167"/>
                    <a:gd name="T16" fmla="*/ 9 w 158"/>
                    <a:gd name="T17" fmla="*/ 4 h 167"/>
                    <a:gd name="T18" fmla="*/ 33 w 158"/>
                    <a:gd name="T19" fmla="*/ 7 h 167"/>
                    <a:gd name="T20" fmla="*/ 53 w 158"/>
                    <a:gd name="T21" fmla="*/ 16 h 167"/>
                    <a:gd name="T22" fmla="*/ 69 w 158"/>
                    <a:gd name="T23" fmla="*/ 32 h 167"/>
                    <a:gd name="T24" fmla="*/ 80 w 158"/>
                    <a:gd name="T25" fmla="*/ 52 h 167"/>
                    <a:gd name="T26" fmla="*/ 83 w 158"/>
                    <a:gd name="T27" fmla="*/ 52 h 167"/>
                    <a:gd name="T28" fmla="*/ 95 w 158"/>
                    <a:gd name="T29" fmla="*/ 53 h 167"/>
                    <a:gd name="T30" fmla="*/ 116 w 158"/>
                    <a:gd name="T31" fmla="*/ 62 h 167"/>
                    <a:gd name="T32" fmla="*/ 133 w 158"/>
                    <a:gd name="T33" fmla="*/ 78 h 167"/>
                    <a:gd name="T34" fmla="*/ 142 w 158"/>
                    <a:gd name="T35" fmla="*/ 99 h 167"/>
                    <a:gd name="T36" fmla="*/ 143 w 158"/>
                    <a:gd name="T37" fmla="*/ 112 h 167"/>
                    <a:gd name="T38" fmla="*/ 140 w 158"/>
                    <a:gd name="T39" fmla="*/ 130 h 167"/>
                    <a:gd name="T40" fmla="*/ 132 w 158"/>
                    <a:gd name="T41" fmla="*/ 145 h 167"/>
                    <a:gd name="T42" fmla="*/ 120 w 158"/>
                    <a:gd name="T43" fmla="*/ 159 h 167"/>
                    <a:gd name="T44" fmla="*/ 105 w 158"/>
                    <a:gd name="T45" fmla="*/ 167 h 167"/>
                    <a:gd name="T46" fmla="*/ 115 w 158"/>
                    <a:gd name="T47" fmla="*/ 165 h 167"/>
                    <a:gd name="T48" fmla="*/ 136 w 158"/>
                    <a:gd name="T49" fmla="*/ 156 h 167"/>
                    <a:gd name="T50" fmla="*/ 149 w 158"/>
                    <a:gd name="T51" fmla="*/ 140 h 167"/>
                    <a:gd name="T52" fmla="*/ 157 w 158"/>
                    <a:gd name="T53" fmla="*/ 119 h 167"/>
                    <a:gd name="T54" fmla="*/ 158 w 158"/>
                    <a:gd name="T55" fmla="*/ 108 h 167"/>
                    <a:gd name="T56" fmla="*/ 154 w 158"/>
                    <a:gd name="T57" fmla="*/ 84 h 167"/>
                    <a:gd name="T58" fmla="*/ 141 w 158"/>
                    <a:gd name="T59" fmla="*/ 65 h 167"/>
                    <a:gd name="T60" fmla="*/ 122 w 158"/>
                    <a:gd name="T61" fmla="*/ 53 h 167"/>
                    <a:gd name="T62" fmla="*/ 98 w 158"/>
                    <a:gd name="T63" fmla="*/ 4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67">
                      <a:moveTo>
                        <a:pt x="98" y="48"/>
                      </a:moveTo>
                      <a:lnTo>
                        <a:pt x="98" y="48"/>
                      </a:lnTo>
                      <a:lnTo>
                        <a:pt x="96" y="48"/>
                      </a:lnTo>
                      <a:lnTo>
                        <a:pt x="96" y="48"/>
                      </a:lnTo>
                      <a:lnTo>
                        <a:pt x="90" y="38"/>
                      </a:lnTo>
                      <a:lnTo>
                        <a:pt x="85" y="29"/>
                      </a:lnTo>
                      <a:lnTo>
                        <a:pt x="77" y="20"/>
                      </a:lnTo>
                      <a:lnTo>
                        <a:pt x="68" y="13"/>
                      </a:lnTo>
                      <a:lnTo>
                        <a:pt x="59" y="7"/>
                      </a:lnTo>
                      <a:lnTo>
                        <a:pt x="47" y="4"/>
                      </a:lnTo>
                      <a:lnTo>
                        <a:pt x="36" y="1"/>
                      </a:lnTo>
                      <a:lnTo>
                        <a:pt x="25" y="0"/>
                      </a:lnTo>
                      <a:lnTo>
                        <a:pt x="25" y="0"/>
                      </a:lnTo>
                      <a:lnTo>
                        <a:pt x="12" y="1"/>
                      </a:lnTo>
                      <a:lnTo>
                        <a:pt x="0" y="4"/>
                      </a:lnTo>
                      <a:lnTo>
                        <a:pt x="0" y="4"/>
                      </a:lnTo>
                      <a:lnTo>
                        <a:pt x="9" y="4"/>
                      </a:lnTo>
                      <a:lnTo>
                        <a:pt x="9" y="4"/>
                      </a:lnTo>
                      <a:lnTo>
                        <a:pt x="21" y="4"/>
                      </a:lnTo>
                      <a:lnTo>
                        <a:pt x="33" y="7"/>
                      </a:lnTo>
                      <a:lnTo>
                        <a:pt x="43" y="11"/>
                      </a:lnTo>
                      <a:lnTo>
                        <a:pt x="53" y="16"/>
                      </a:lnTo>
                      <a:lnTo>
                        <a:pt x="61" y="24"/>
                      </a:lnTo>
                      <a:lnTo>
                        <a:pt x="69" y="32"/>
                      </a:lnTo>
                      <a:lnTo>
                        <a:pt x="76" y="41"/>
                      </a:lnTo>
                      <a:lnTo>
                        <a:pt x="80" y="52"/>
                      </a:lnTo>
                      <a:lnTo>
                        <a:pt x="80" y="52"/>
                      </a:lnTo>
                      <a:lnTo>
                        <a:pt x="83" y="52"/>
                      </a:lnTo>
                      <a:lnTo>
                        <a:pt x="83" y="52"/>
                      </a:lnTo>
                      <a:lnTo>
                        <a:pt x="95" y="53"/>
                      </a:lnTo>
                      <a:lnTo>
                        <a:pt x="106" y="56"/>
                      </a:lnTo>
                      <a:lnTo>
                        <a:pt x="116" y="62"/>
                      </a:lnTo>
                      <a:lnTo>
                        <a:pt x="125" y="69"/>
                      </a:lnTo>
                      <a:lnTo>
                        <a:pt x="133" y="78"/>
                      </a:lnTo>
                      <a:lnTo>
                        <a:pt x="139" y="88"/>
                      </a:lnTo>
                      <a:lnTo>
                        <a:pt x="142" y="99"/>
                      </a:lnTo>
                      <a:lnTo>
                        <a:pt x="143" y="112"/>
                      </a:lnTo>
                      <a:lnTo>
                        <a:pt x="143" y="112"/>
                      </a:lnTo>
                      <a:lnTo>
                        <a:pt x="142" y="121"/>
                      </a:lnTo>
                      <a:lnTo>
                        <a:pt x="140" y="130"/>
                      </a:lnTo>
                      <a:lnTo>
                        <a:pt x="137" y="138"/>
                      </a:lnTo>
                      <a:lnTo>
                        <a:pt x="132" y="145"/>
                      </a:lnTo>
                      <a:lnTo>
                        <a:pt x="126" y="152"/>
                      </a:lnTo>
                      <a:lnTo>
                        <a:pt x="120" y="159"/>
                      </a:lnTo>
                      <a:lnTo>
                        <a:pt x="113" y="164"/>
                      </a:lnTo>
                      <a:lnTo>
                        <a:pt x="105" y="167"/>
                      </a:lnTo>
                      <a:lnTo>
                        <a:pt x="105" y="167"/>
                      </a:lnTo>
                      <a:lnTo>
                        <a:pt x="115" y="165"/>
                      </a:lnTo>
                      <a:lnTo>
                        <a:pt x="125" y="161"/>
                      </a:lnTo>
                      <a:lnTo>
                        <a:pt x="136" y="156"/>
                      </a:lnTo>
                      <a:lnTo>
                        <a:pt x="143" y="148"/>
                      </a:lnTo>
                      <a:lnTo>
                        <a:pt x="149" y="140"/>
                      </a:lnTo>
                      <a:lnTo>
                        <a:pt x="155" y="130"/>
                      </a:lnTo>
                      <a:lnTo>
                        <a:pt x="157" y="119"/>
                      </a:lnTo>
                      <a:lnTo>
                        <a:pt x="158" y="108"/>
                      </a:lnTo>
                      <a:lnTo>
                        <a:pt x="158" y="108"/>
                      </a:lnTo>
                      <a:lnTo>
                        <a:pt x="157" y="96"/>
                      </a:lnTo>
                      <a:lnTo>
                        <a:pt x="154" y="84"/>
                      </a:lnTo>
                      <a:lnTo>
                        <a:pt x="148" y="74"/>
                      </a:lnTo>
                      <a:lnTo>
                        <a:pt x="141" y="65"/>
                      </a:lnTo>
                      <a:lnTo>
                        <a:pt x="132" y="58"/>
                      </a:lnTo>
                      <a:lnTo>
                        <a:pt x="122" y="53"/>
                      </a:lnTo>
                      <a:lnTo>
                        <a:pt x="111" y="49"/>
                      </a:lnTo>
                      <a:lnTo>
                        <a:pt x="98" y="48"/>
                      </a:lnTo>
                      <a:lnTo>
                        <a:pt x="98" y="48"/>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sp>
              <p:nvSpPr>
                <p:cNvPr id="63" name="Freeform 440"/>
                <p:cNvSpPr>
                  <a:spLocks/>
                </p:cNvSpPr>
                <p:nvPr/>
              </p:nvSpPr>
              <p:spPr bwMode="auto">
                <a:xfrm>
                  <a:off x="5514296" y="1587944"/>
                  <a:ext cx="339725" cy="266700"/>
                </a:xfrm>
                <a:custGeom>
                  <a:avLst/>
                  <a:gdLst>
                    <a:gd name="T0" fmla="*/ 208 w 214"/>
                    <a:gd name="T1" fmla="*/ 164 h 168"/>
                    <a:gd name="T2" fmla="*/ 66 w 214"/>
                    <a:gd name="T3" fmla="*/ 164 h 168"/>
                    <a:gd name="T4" fmla="*/ 66 w 214"/>
                    <a:gd name="T5" fmla="*/ 164 h 168"/>
                    <a:gd name="T6" fmla="*/ 55 w 214"/>
                    <a:gd name="T7" fmla="*/ 163 h 168"/>
                    <a:gd name="T8" fmla="*/ 46 w 214"/>
                    <a:gd name="T9" fmla="*/ 160 h 168"/>
                    <a:gd name="T10" fmla="*/ 37 w 214"/>
                    <a:gd name="T11" fmla="*/ 155 h 168"/>
                    <a:gd name="T12" fmla="*/ 30 w 214"/>
                    <a:gd name="T13" fmla="*/ 149 h 168"/>
                    <a:gd name="T14" fmla="*/ 24 w 214"/>
                    <a:gd name="T15" fmla="*/ 141 h 168"/>
                    <a:gd name="T16" fmla="*/ 19 w 214"/>
                    <a:gd name="T17" fmla="*/ 134 h 168"/>
                    <a:gd name="T18" fmla="*/ 17 w 214"/>
                    <a:gd name="T19" fmla="*/ 123 h 168"/>
                    <a:gd name="T20" fmla="*/ 16 w 214"/>
                    <a:gd name="T21" fmla="*/ 113 h 168"/>
                    <a:gd name="T22" fmla="*/ 16 w 214"/>
                    <a:gd name="T23" fmla="*/ 113 h 168"/>
                    <a:gd name="T24" fmla="*/ 17 w 214"/>
                    <a:gd name="T25" fmla="*/ 104 h 168"/>
                    <a:gd name="T26" fmla="*/ 19 w 214"/>
                    <a:gd name="T27" fmla="*/ 96 h 168"/>
                    <a:gd name="T28" fmla="*/ 23 w 214"/>
                    <a:gd name="T29" fmla="*/ 88 h 168"/>
                    <a:gd name="T30" fmla="*/ 27 w 214"/>
                    <a:gd name="T31" fmla="*/ 82 h 168"/>
                    <a:gd name="T32" fmla="*/ 34 w 214"/>
                    <a:gd name="T33" fmla="*/ 75 h 168"/>
                    <a:gd name="T34" fmla="*/ 41 w 214"/>
                    <a:gd name="T35" fmla="*/ 70 h 168"/>
                    <a:gd name="T36" fmla="*/ 49 w 214"/>
                    <a:gd name="T37" fmla="*/ 67 h 168"/>
                    <a:gd name="T38" fmla="*/ 58 w 214"/>
                    <a:gd name="T39" fmla="*/ 65 h 168"/>
                    <a:gd name="T40" fmla="*/ 58 w 214"/>
                    <a:gd name="T41" fmla="*/ 65 h 168"/>
                    <a:gd name="T42" fmla="*/ 59 w 214"/>
                    <a:gd name="T43" fmla="*/ 53 h 168"/>
                    <a:gd name="T44" fmla="*/ 63 w 214"/>
                    <a:gd name="T45" fmla="*/ 43 h 168"/>
                    <a:gd name="T46" fmla="*/ 68 w 214"/>
                    <a:gd name="T47" fmla="*/ 34 h 168"/>
                    <a:gd name="T48" fmla="*/ 73 w 214"/>
                    <a:gd name="T49" fmla="*/ 25 h 168"/>
                    <a:gd name="T50" fmla="*/ 81 w 214"/>
                    <a:gd name="T51" fmla="*/ 17 h 168"/>
                    <a:gd name="T52" fmla="*/ 89 w 214"/>
                    <a:gd name="T53" fmla="*/ 10 h 168"/>
                    <a:gd name="T54" fmla="*/ 98 w 214"/>
                    <a:gd name="T55" fmla="*/ 5 h 168"/>
                    <a:gd name="T56" fmla="*/ 109 w 214"/>
                    <a:gd name="T57" fmla="*/ 0 h 168"/>
                    <a:gd name="T58" fmla="*/ 109 w 214"/>
                    <a:gd name="T59" fmla="*/ 0 h 168"/>
                    <a:gd name="T60" fmla="*/ 96 w 214"/>
                    <a:gd name="T61" fmla="*/ 3 h 168"/>
                    <a:gd name="T62" fmla="*/ 84 w 214"/>
                    <a:gd name="T63" fmla="*/ 8 h 168"/>
                    <a:gd name="T64" fmla="*/ 73 w 214"/>
                    <a:gd name="T65" fmla="*/ 15 h 168"/>
                    <a:gd name="T66" fmla="*/ 63 w 214"/>
                    <a:gd name="T67" fmla="*/ 23 h 168"/>
                    <a:gd name="T68" fmla="*/ 55 w 214"/>
                    <a:gd name="T69" fmla="*/ 33 h 168"/>
                    <a:gd name="T70" fmla="*/ 49 w 214"/>
                    <a:gd name="T71" fmla="*/ 43 h 168"/>
                    <a:gd name="T72" fmla="*/ 44 w 214"/>
                    <a:gd name="T73" fmla="*/ 55 h 168"/>
                    <a:gd name="T74" fmla="*/ 42 w 214"/>
                    <a:gd name="T75" fmla="*/ 68 h 168"/>
                    <a:gd name="T76" fmla="*/ 42 w 214"/>
                    <a:gd name="T77" fmla="*/ 68 h 168"/>
                    <a:gd name="T78" fmla="*/ 33 w 214"/>
                    <a:gd name="T79" fmla="*/ 70 h 168"/>
                    <a:gd name="T80" fmla="*/ 25 w 214"/>
                    <a:gd name="T81" fmla="*/ 74 h 168"/>
                    <a:gd name="T82" fmla="*/ 18 w 214"/>
                    <a:gd name="T83" fmla="*/ 79 h 168"/>
                    <a:gd name="T84" fmla="*/ 12 w 214"/>
                    <a:gd name="T85" fmla="*/ 85 h 168"/>
                    <a:gd name="T86" fmla="*/ 7 w 214"/>
                    <a:gd name="T87" fmla="*/ 92 h 168"/>
                    <a:gd name="T88" fmla="*/ 3 w 214"/>
                    <a:gd name="T89" fmla="*/ 100 h 168"/>
                    <a:gd name="T90" fmla="*/ 1 w 214"/>
                    <a:gd name="T91" fmla="*/ 109 h 168"/>
                    <a:gd name="T92" fmla="*/ 0 w 214"/>
                    <a:gd name="T93" fmla="*/ 118 h 168"/>
                    <a:gd name="T94" fmla="*/ 0 w 214"/>
                    <a:gd name="T95" fmla="*/ 118 h 168"/>
                    <a:gd name="T96" fmla="*/ 1 w 214"/>
                    <a:gd name="T97" fmla="*/ 128 h 168"/>
                    <a:gd name="T98" fmla="*/ 4 w 214"/>
                    <a:gd name="T99" fmla="*/ 137 h 168"/>
                    <a:gd name="T100" fmla="*/ 9 w 214"/>
                    <a:gd name="T101" fmla="*/ 145 h 168"/>
                    <a:gd name="T102" fmla="*/ 15 w 214"/>
                    <a:gd name="T103" fmla="*/ 153 h 168"/>
                    <a:gd name="T104" fmla="*/ 23 w 214"/>
                    <a:gd name="T105" fmla="*/ 158 h 168"/>
                    <a:gd name="T106" fmla="*/ 30 w 214"/>
                    <a:gd name="T107" fmla="*/ 163 h 168"/>
                    <a:gd name="T108" fmla="*/ 40 w 214"/>
                    <a:gd name="T109" fmla="*/ 166 h 168"/>
                    <a:gd name="T110" fmla="*/ 50 w 214"/>
                    <a:gd name="T111" fmla="*/ 168 h 168"/>
                    <a:gd name="T112" fmla="*/ 192 w 214"/>
                    <a:gd name="T113" fmla="*/ 168 h 168"/>
                    <a:gd name="T114" fmla="*/ 192 w 214"/>
                    <a:gd name="T115" fmla="*/ 168 h 168"/>
                    <a:gd name="T116" fmla="*/ 204 w 214"/>
                    <a:gd name="T117" fmla="*/ 166 h 168"/>
                    <a:gd name="T118" fmla="*/ 214 w 214"/>
                    <a:gd name="T119" fmla="*/ 163 h 168"/>
                    <a:gd name="T120" fmla="*/ 214 w 214"/>
                    <a:gd name="T121" fmla="*/ 163 h 168"/>
                    <a:gd name="T122" fmla="*/ 208 w 214"/>
                    <a:gd name="T123" fmla="*/ 164 h 168"/>
                    <a:gd name="T124" fmla="*/ 208 w 214"/>
                    <a:gd name="T125" fmla="*/ 16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4" h="168">
                      <a:moveTo>
                        <a:pt x="208" y="164"/>
                      </a:moveTo>
                      <a:lnTo>
                        <a:pt x="66" y="164"/>
                      </a:lnTo>
                      <a:lnTo>
                        <a:pt x="66" y="164"/>
                      </a:lnTo>
                      <a:lnTo>
                        <a:pt x="55" y="163"/>
                      </a:lnTo>
                      <a:lnTo>
                        <a:pt x="46" y="160"/>
                      </a:lnTo>
                      <a:lnTo>
                        <a:pt x="37" y="155"/>
                      </a:lnTo>
                      <a:lnTo>
                        <a:pt x="30" y="149"/>
                      </a:lnTo>
                      <a:lnTo>
                        <a:pt x="24" y="141"/>
                      </a:lnTo>
                      <a:lnTo>
                        <a:pt x="19" y="134"/>
                      </a:lnTo>
                      <a:lnTo>
                        <a:pt x="17" y="123"/>
                      </a:lnTo>
                      <a:lnTo>
                        <a:pt x="16" y="113"/>
                      </a:lnTo>
                      <a:lnTo>
                        <a:pt x="16" y="113"/>
                      </a:lnTo>
                      <a:lnTo>
                        <a:pt x="17" y="104"/>
                      </a:lnTo>
                      <a:lnTo>
                        <a:pt x="19" y="96"/>
                      </a:lnTo>
                      <a:lnTo>
                        <a:pt x="23" y="88"/>
                      </a:lnTo>
                      <a:lnTo>
                        <a:pt x="27" y="82"/>
                      </a:lnTo>
                      <a:lnTo>
                        <a:pt x="34" y="75"/>
                      </a:lnTo>
                      <a:lnTo>
                        <a:pt x="41" y="70"/>
                      </a:lnTo>
                      <a:lnTo>
                        <a:pt x="49" y="67"/>
                      </a:lnTo>
                      <a:lnTo>
                        <a:pt x="58" y="65"/>
                      </a:lnTo>
                      <a:lnTo>
                        <a:pt x="58" y="65"/>
                      </a:lnTo>
                      <a:lnTo>
                        <a:pt x="59" y="53"/>
                      </a:lnTo>
                      <a:lnTo>
                        <a:pt x="63" y="43"/>
                      </a:lnTo>
                      <a:lnTo>
                        <a:pt x="68" y="34"/>
                      </a:lnTo>
                      <a:lnTo>
                        <a:pt x="73" y="25"/>
                      </a:lnTo>
                      <a:lnTo>
                        <a:pt x="81" y="17"/>
                      </a:lnTo>
                      <a:lnTo>
                        <a:pt x="89" y="10"/>
                      </a:lnTo>
                      <a:lnTo>
                        <a:pt x="98" y="5"/>
                      </a:lnTo>
                      <a:lnTo>
                        <a:pt x="109" y="0"/>
                      </a:lnTo>
                      <a:lnTo>
                        <a:pt x="109" y="0"/>
                      </a:lnTo>
                      <a:lnTo>
                        <a:pt x="96" y="3"/>
                      </a:lnTo>
                      <a:lnTo>
                        <a:pt x="84" y="8"/>
                      </a:lnTo>
                      <a:lnTo>
                        <a:pt x="73" y="15"/>
                      </a:lnTo>
                      <a:lnTo>
                        <a:pt x="63" y="23"/>
                      </a:lnTo>
                      <a:lnTo>
                        <a:pt x="55" y="33"/>
                      </a:lnTo>
                      <a:lnTo>
                        <a:pt x="49" y="43"/>
                      </a:lnTo>
                      <a:lnTo>
                        <a:pt x="44" y="55"/>
                      </a:lnTo>
                      <a:lnTo>
                        <a:pt x="42" y="68"/>
                      </a:lnTo>
                      <a:lnTo>
                        <a:pt x="42" y="68"/>
                      </a:lnTo>
                      <a:lnTo>
                        <a:pt x="33" y="70"/>
                      </a:lnTo>
                      <a:lnTo>
                        <a:pt x="25" y="74"/>
                      </a:lnTo>
                      <a:lnTo>
                        <a:pt x="18" y="79"/>
                      </a:lnTo>
                      <a:lnTo>
                        <a:pt x="12" y="85"/>
                      </a:lnTo>
                      <a:lnTo>
                        <a:pt x="7" y="92"/>
                      </a:lnTo>
                      <a:lnTo>
                        <a:pt x="3" y="100"/>
                      </a:lnTo>
                      <a:lnTo>
                        <a:pt x="1" y="109"/>
                      </a:lnTo>
                      <a:lnTo>
                        <a:pt x="0" y="118"/>
                      </a:lnTo>
                      <a:lnTo>
                        <a:pt x="0" y="118"/>
                      </a:lnTo>
                      <a:lnTo>
                        <a:pt x="1" y="128"/>
                      </a:lnTo>
                      <a:lnTo>
                        <a:pt x="4" y="137"/>
                      </a:lnTo>
                      <a:lnTo>
                        <a:pt x="9" y="145"/>
                      </a:lnTo>
                      <a:lnTo>
                        <a:pt x="15" y="153"/>
                      </a:lnTo>
                      <a:lnTo>
                        <a:pt x="23" y="158"/>
                      </a:lnTo>
                      <a:lnTo>
                        <a:pt x="30" y="163"/>
                      </a:lnTo>
                      <a:lnTo>
                        <a:pt x="40" y="166"/>
                      </a:lnTo>
                      <a:lnTo>
                        <a:pt x="50" y="168"/>
                      </a:lnTo>
                      <a:lnTo>
                        <a:pt x="192" y="168"/>
                      </a:lnTo>
                      <a:lnTo>
                        <a:pt x="192" y="168"/>
                      </a:lnTo>
                      <a:lnTo>
                        <a:pt x="204" y="166"/>
                      </a:lnTo>
                      <a:lnTo>
                        <a:pt x="214" y="163"/>
                      </a:lnTo>
                      <a:lnTo>
                        <a:pt x="214" y="163"/>
                      </a:lnTo>
                      <a:lnTo>
                        <a:pt x="208" y="164"/>
                      </a:lnTo>
                      <a:lnTo>
                        <a:pt x="208" y="164"/>
                      </a:lnTo>
                      <a:close/>
                    </a:path>
                  </a:pathLst>
                </a:custGeom>
                <a:solidFill>
                  <a:srgbClr val="65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dirty="0">
                    <a:solidFill>
                      <a:srgbClr val="C00000"/>
                    </a:solidFill>
                    <a:latin typeface="+mn-ea"/>
                    <a:ea typeface="+mn-ea"/>
                  </a:endParaRPr>
                </a:p>
              </p:txBody>
            </p:sp>
          </p:grpSp>
          <p:grpSp>
            <p:nvGrpSpPr>
              <p:cNvPr id="52" name="组合 105"/>
              <p:cNvGrpSpPr/>
              <p:nvPr/>
            </p:nvGrpSpPr>
            <p:grpSpPr>
              <a:xfrm>
                <a:off x="4762348" y="1703018"/>
                <a:ext cx="529699" cy="209929"/>
                <a:chOff x="5279599" y="1967871"/>
                <a:chExt cx="2361715" cy="1448012"/>
              </a:xfrm>
            </p:grpSpPr>
            <p:pic>
              <p:nvPicPr>
                <p:cNvPr id="53" name="Picture 8"/>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5279599" y="1967871"/>
                  <a:ext cx="2361715" cy="1448012"/>
                </a:xfrm>
                <a:prstGeom prst="rect">
                  <a:avLst/>
                </a:prstGeom>
                <a:noFill/>
                <a:ln w="9525">
                  <a:noFill/>
                  <a:miter lim="800000"/>
                  <a:headEnd/>
                  <a:tailEnd/>
                </a:ln>
                <a:effectLst/>
              </p:spPr>
            </p:pic>
            <p:pic>
              <p:nvPicPr>
                <p:cNvPr id="54" name="Picture 25" descr="xcel"/>
                <p:cNvPicPr>
                  <a:picLocks noChangeAspect="1" noChangeArrowheads="1"/>
                </p:cNvPicPr>
                <p:nvPr/>
              </p:nvPicPr>
              <p:blipFill>
                <a:blip r:embed="rId15" cstate="print"/>
                <a:srcRect/>
                <a:stretch>
                  <a:fillRect/>
                </a:stretch>
              </p:blipFill>
              <p:spPr bwMode="auto">
                <a:xfrm>
                  <a:off x="5734137" y="2878061"/>
                  <a:ext cx="374846" cy="451486"/>
                </a:xfrm>
                <a:prstGeom prst="rect">
                  <a:avLst/>
                </a:prstGeom>
                <a:noFill/>
                <a:ln w="9525">
                  <a:noFill/>
                  <a:miter lim="800000"/>
                  <a:headEnd/>
                  <a:tailEnd/>
                </a:ln>
              </p:spPr>
            </p:pic>
            <p:pic>
              <p:nvPicPr>
                <p:cNvPr id="55" name="Picture 27" descr="power"/>
                <p:cNvPicPr>
                  <a:picLocks noChangeAspect="1" noChangeArrowheads="1"/>
                </p:cNvPicPr>
                <p:nvPr/>
              </p:nvPicPr>
              <p:blipFill>
                <a:blip r:embed="rId16" cstate="print"/>
                <a:srcRect/>
                <a:stretch>
                  <a:fillRect/>
                </a:stretch>
              </p:blipFill>
              <p:spPr bwMode="auto">
                <a:xfrm>
                  <a:off x="6164575" y="2878061"/>
                  <a:ext cx="378022" cy="451486"/>
                </a:xfrm>
                <a:prstGeom prst="rect">
                  <a:avLst/>
                </a:prstGeom>
                <a:noFill/>
                <a:ln w="9525">
                  <a:noFill/>
                  <a:miter lim="800000"/>
                  <a:headEnd/>
                  <a:tailEnd/>
                </a:ln>
              </p:spPr>
            </p:pic>
            <p:pic>
              <p:nvPicPr>
                <p:cNvPr id="56" name="Picture 28" descr="word"/>
                <p:cNvPicPr>
                  <a:picLocks noChangeAspect="1" noChangeArrowheads="1"/>
                </p:cNvPicPr>
                <p:nvPr/>
              </p:nvPicPr>
              <p:blipFill>
                <a:blip r:embed="rId17" cstate="print"/>
                <a:srcRect/>
                <a:stretch>
                  <a:fillRect/>
                </a:stretch>
              </p:blipFill>
              <p:spPr bwMode="auto">
                <a:xfrm>
                  <a:off x="6596601" y="2866631"/>
                  <a:ext cx="378022" cy="451486"/>
                </a:xfrm>
                <a:prstGeom prst="rect">
                  <a:avLst/>
                </a:prstGeom>
                <a:noFill/>
                <a:ln w="9525">
                  <a:noFill/>
                  <a:miter lim="800000"/>
                  <a:headEnd/>
                  <a:tailEnd/>
                </a:ln>
              </p:spPr>
            </p:pic>
            <p:pic>
              <p:nvPicPr>
                <p:cNvPr id="57" name="Picture 25" descr="xcel"/>
                <p:cNvPicPr>
                  <a:picLocks noChangeAspect="1" noChangeArrowheads="1"/>
                </p:cNvPicPr>
                <p:nvPr/>
              </p:nvPicPr>
              <p:blipFill>
                <a:blip r:embed="rId15" cstate="print"/>
                <a:srcRect/>
                <a:stretch>
                  <a:fillRect/>
                </a:stretch>
              </p:blipFill>
              <p:spPr bwMode="auto">
                <a:xfrm>
                  <a:off x="5746841" y="2272271"/>
                  <a:ext cx="374846" cy="451486"/>
                </a:xfrm>
                <a:prstGeom prst="rect">
                  <a:avLst/>
                </a:prstGeom>
                <a:noFill/>
                <a:ln w="9525">
                  <a:noFill/>
                  <a:miter lim="800000"/>
                  <a:headEnd/>
                  <a:tailEnd/>
                </a:ln>
              </p:spPr>
            </p:pic>
            <p:pic>
              <p:nvPicPr>
                <p:cNvPr id="58" name="Picture 3"/>
                <p:cNvPicPr>
                  <a:picLocks noChangeAspect="1" noChangeArrowheads="1"/>
                </p:cNvPicPr>
                <p:nvPr/>
              </p:nvPicPr>
              <p:blipFill>
                <a:blip r:embed="rId18" cstate="print"/>
                <a:srcRect/>
                <a:stretch>
                  <a:fillRect/>
                </a:stretch>
              </p:blipFill>
              <p:spPr bwMode="auto">
                <a:xfrm>
                  <a:off x="6137279" y="2267557"/>
                  <a:ext cx="555914" cy="485774"/>
                </a:xfrm>
                <a:prstGeom prst="rect">
                  <a:avLst/>
                </a:prstGeom>
                <a:noFill/>
                <a:ln w="9525">
                  <a:noFill/>
                  <a:miter lim="800000"/>
                  <a:headEnd/>
                  <a:tailEnd/>
                </a:ln>
              </p:spPr>
            </p:pic>
            <p:pic>
              <p:nvPicPr>
                <p:cNvPr id="59" name="Picture 28" descr="word"/>
                <p:cNvPicPr>
                  <a:picLocks noChangeAspect="1" noChangeArrowheads="1"/>
                </p:cNvPicPr>
                <p:nvPr/>
              </p:nvPicPr>
              <p:blipFill>
                <a:blip r:embed="rId17" cstate="print"/>
                <a:srcRect/>
                <a:stretch>
                  <a:fillRect/>
                </a:stretch>
              </p:blipFill>
              <p:spPr bwMode="auto">
                <a:xfrm>
                  <a:off x="6693193" y="2301845"/>
                  <a:ext cx="378022" cy="451486"/>
                </a:xfrm>
                <a:prstGeom prst="rect">
                  <a:avLst/>
                </a:prstGeom>
                <a:noFill/>
                <a:ln w="9525">
                  <a:noFill/>
                  <a:miter lim="800000"/>
                  <a:headEnd/>
                  <a:tailEnd/>
                </a:ln>
              </p:spPr>
            </p:pic>
          </p:grpSp>
        </p:grpSp>
        <p:sp>
          <p:nvSpPr>
            <p:cNvPr id="66" name="矩形 65"/>
            <p:cNvSpPr/>
            <p:nvPr/>
          </p:nvSpPr>
          <p:spPr bwMode="auto">
            <a:xfrm>
              <a:off x="5691603" y="2274715"/>
              <a:ext cx="2068437" cy="3962597"/>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085" tIns="47543" rIns="95085" bIns="47543" numCol="1" rtlCol="0" anchor="ctr" anchorCtr="0" compatLnSpc="1">
              <a:prstTxWarp prst="textNoShape">
                <a:avLst/>
              </a:prstTxWarp>
            </a:bodyPr>
            <a:lstStyle/>
            <a:p>
              <a:pPr defTabSz="950851"/>
              <a:endParaRPr lang="zh-CN" altLang="en-US" sz="2500" dirty="0" smtClean="0">
                <a:solidFill>
                  <a:schemeClr val="tx1">
                    <a:lumMod val="75000"/>
                    <a:lumOff val="25000"/>
                  </a:schemeClr>
                </a:solidFill>
                <a:latin typeface="+mn-ea"/>
                <a:ea typeface="+mn-ea"/>
              </a:endParaRPr>
            </a:p>
          </p:txBody>
        </p:sp>
        <p:sp>
          <p:nvSpPr>
            <p:cNvPr id="67" name="矩形 66"/>
            <p:cNvSpPr/>
            <p:nvPr/>
          </p:nvSpPr>
          <p:spPr bwMode="auto">
            <a:xfrm>
              <a:off x="5720174" y="3340325"/>
              <a:ext cx="2872144" cy="920750"/>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085" tIns="47543" rIns="95085" bIns="47543" numCol="1" rtlCol="0" anchor="ctr" anchorCtr="0" compatLnSpc="1">
              <a:prstTxWarp prst="textNoShape">
                <a:avLst/>
              </a:prstTxWarp>
            </a:bodyPr>
            <a:lstStyle/>
            <a:p>
              <a:pPr>
                <a:buClr>
                  <a:srgbClr val="CC9900"/>
                </a:buClr>
              </a:pPr>
              <a:endParaRPr lang="zh-CN" altLang="en-US" sz="1600" dirty="0" smtClean="0">
                <a:solidFill>
                  <a:schemeClr val="tx1">
                    <a:lumMod val="75000"/>
                    <a:lumOff val="25000"/>
                  </a:schemeClr>
                </a:solidFill>
                <a:latin typeface="+mn-ea"/>
                <a:ea typeface="+mn-ea"/>
              </a:endParaRPr>
            </a:p>
          </p:txBody>
        </p:sp>
        <p:sp>
          <p:nvSpPr>
            <p:cNvPr id="68" name="矩形 67"/>
            <p:cNvSpPr/>
            <p:nvPr/>
          </p:nvSpPr>
          <p:spPr bwMode="auto">
            <a:xfrm>
              <a:off x="5720174" y="4309780"/>
              <a:ext cx="2872144" cy="920750"/>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085" tIns="47543" rIns="95085" bIns="47543" numCol="1" rtlCol="0" anchor="ctr" anchorCtr="0" compatLnSpc="1">
              <a:prstTxWarp prst="textNoShape">
                <a:avLst/>
              </a:prstTxWarp>
            </a:bodyPr>
            <a:lstStyle/>
            <a:p>
              <a:pPr defTabSz="950851"/>
              <a:endParaRPr lang="zh-CN" altLang="en-US" sz="1600" dirty="0" smtClean="0">
                <a:solidFill>
                  <a:schemeClr val="tx1">
                    <a:lumMod val="75000"/>
                    <a:lumOff val="25000"/>
                  </a:schemeClr>
                </a:solidFill>
                <a:latin typeface="+mn-ea"/>
                <a:ea typeface="+mn-ea"/>
              </a:endParaRPr>
            </a:p>
          </p:txBody>
        </p:sp>
        <p:sp>
          <p:nvSpPr>
            <p:cNvPr id="69" name="矩形 68"/>
            <p:cNvSpPr/>
            <p:nvPr/>
          </p:nvSpPr>
          <p:spPr bwMode="auto">
            <a:xfrm>
              <a:off x="5716982" y="2350210"/>
              <a:ext cx="2875336" cy="920750"/>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085" tIns="47543" rIns="95085" bIns="47543" numCol="1" rtlCol="0" anchor="ctr" anchorCtr="0" compatLnSpc="1">
              <a:prstTxWarp prst="textNoShape">
                <a:avLst/>
              </a:prstTxWarp>
            </a:bodyPr>
            <a:lstStyle/>
            <a:p>
              <a:pPr defTabSz="950851"/>
              <a:endParaRPr lang="zh-CN" altLang="en-US" sz="1200" dirty="0" smtClean="0">
                <a:solidFill>
                  <a:schemeClr val="tx1">
                    <a:lumMod val="75000"/>
                    <a:lumOff val="25000"/>
                  </a:schemeClr>
                </a:solidFill>
                <a:latin typeface="+mn-ea"/>
                <a:ea typeface="+mn-ea"/>
              </a:endParaRPr>
            </a:p>
          </p:txBody>
        </p:sp>
        <p:sp>
          <p:nvSpPr>
            <p:cNvPr id="70" name="矩形 69"/>
            <p:cNvSpPr/>
            <p:nvPr/>
          </p:nvSpPr>
          <p:spPr bwMode="auto">
            <a:xfrm>
              <a:off x="5720174" y="5276513"/>
              <a:ext cx="2872144" cy="920750"/>
            </a:xfrm>
            <a:prstGeom prst="rect">
              <a:avLst/>
            </a:prstGeom>
            <a:solidFill>
              <a:schemeClr val="bg1">
                <a:lumMod val="8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085" tIns="47543" rIns="95085" bIns="47543" numCol="1" rtlCol="0" anchor="ctr" anchorCtr="0" compatLnSpc="1">
              <a:prstTxWarp prst="textNoShape">
                <a:avLst/>
              </a:prstTxWarp>
            </a:bodyPr>
            <a:lstStyle/>
            <a:p>
              <a:pPr defTabSz="950851"/>
              <a:endParaRPr lang="zh-CN" altLang="en-US" sz="1600" dirty="0" smtClean="0">
                <a:solidFill>
                  <a:schemeClr val="tx1">
                    <a:lumMod val="75000"/>
                    <a:lumOff val="25000"/>
                  </a:schemeClr>
                </a:solidFill>
                <a:latin typeface="+mn-ea"/>
                <a:ea typeface="+mn-ea"/>
              </a:endParaRPr>
            </a:p>
          </p:txBody>
        </p:sp>
        <p:sp>
          <p:nvSpPr>
            <p:cNvPr id="71" name="矩形 70"/>
            <p:cNvSpPr/>
            <p:nvPr/>
          </p:nvSpPr>
          <p:spPr>
            <a:xfrm>
              <a:off x="6266072" y="3533704"/>
              <a:ext cx="2338177" cy="588457"/>
            </a:xfrm>
            <a:prstGeom prst="rect">
              <a:avLst/>
            </a:prstGeom>
          </p:spPr>
          <p:txBody>
            <a:bodyPr wrap="square" lIns="95085" tIns="47543" rIns="95085" bIns="47543">
              <a:spAutoFit/>
            </a:bodyPr>
            <a:lstStyle/>
            <a:p>
              <a:pPr>
                <a:buNone/>
              </a:pPr>
              <a:r>
                <a:rPr lang="zh-CN" altLang="en-US" sz="1600" dirty="0" smtClean="0">
                  <a:latin typeface="+mn-ea"/>
                  <a:ea typeface="+mn-ea"/>
                </a:rPr>
                <a:t>集中部署、本地无数据</a:t>
              </a:r>
              <a:endParaRPr lang="en-US" altLang="zh-CN" sz="1600" dirty="0" smtClean="0">
                <a:latin typeface="+mn-ea"/>
                <a:ea typeface="+mn-ea"/>
              </a:endParaRPr>
            </a:p>
            <a:p>
              <a:pPr>
                <a:buNone/>
              </a:pPr>
              <a:r>
                <a:rPr lang="zh-CN" altLang="en-US" sz="1600" b="1" dirty="0" smtClean="0">
                  <a:solidFill>
                    <a:srgbClr val="C00000"/>
                  </a:solidFill>
                  <a:latin typeface="+mn-ea"/>
                  <a:ea typeface="+mn-ea"/>
                </a:rPr>
                <a:t>安全</a:t>
              </a:r>
              <a:r>
                <a:rPr lang="zh-CN" altLang="en-US" sz="1600" dirty="0" smtClean="0">
                  <a:latin typeface="+mn-ea"/>
                  <a:ea typeface="+mn-ea"/>
                </a:rPr>
                <a:t>可控</a:t>
              </a:r>
            </a:p>
          </p:txBody>
        </p:sp>
        <p:sp>
          <p:nvSpPr>
            <p:cNvPr id="72" name="矩形 71"/>
            <p:cNvSpPr/>
            <p:nvPr/>
          </p:nvSpPr>
          <p:spPr>
            <a:xfrm>
              <a:off x="6306068" y="4500391"/>
              <a:ext cx="1542648" cy="588457"/>
            </a:xfrm>
            <a:prstGeom prst="rect">
              <a:avLst/>
            </a:prstGeom>
          </p:spPr>
          <p:txBody>
            <a:bodyPr wrap="square" lIns="95085" tIns="47543" rIns="95085" bIns="47543">
              <a:spAutoFit/>
            </a:bodyPr>
            <a:lstStyle/>
            <a:p>
              <a:pPr>
                <a:buNone/>
              </a:pPr>
              <a:r>
                <a:rPr lang="zh-CN" altLang="en-US" sz="1600" dirty="0" smtClean="0">
                  <a:latin typeface="+mn-ea"/>
                  <a:ea typeface="+mn-ea"/>
                </a:rPr>
                <a:t>移动办公</a:t>
              </a:r>
              <a:endParaRPr lang="en-US" altLang="zh-CN" sz="1600" dirty="0" smtClean="0">
                <a:latin typeface="+mn-ea"/>
                <a:ea typeface="+mn-ea"/>
              </a:endParaRPr>
            </a:p>
            <a:p>
              <a:pPr>
                <a:buNone/>
              </a:pPr>
              <a:r>
                <a:rPr lang="zh-CN" altLang="en-US" sz="1600" b="1" dirty="0" smtClean="0">
                  <a:solidFill>
                    <a:srgbClr val="C00000"/>
                  </a:solidFill>
                  <a:latin typeface="+mn-ea"/>
                  <a:ea typeface="+mn-ea"/>
                </a:rPr>
                <a:t>随时随地</a:t>
              </a:r>
              <a:r>
                <a:rPr lang="zh-CN" altLang="en-US" sz="1600" dirty="0" smtClean="0">
                  <a:latin typeface="+mn-ea"/>
                  <a:ea typeface="+mn-ea"/>
                </a:rPr>
                <a:t>接入</a:t>
              </a:r>
            </a:p>
          </p:txBody>
        </p:sp>
        <p:sp>
          <p:nvSpPr>
            <p:cNvPr id="73" name="矩形 72"/>
            <p:cNvSpPr/>
            <p:nvPr/>
          </p:nvSpPr>
          <p:spPr>
            <a:xfrm>
              <a:off x="6302875" y="2490021"/>
              <a:ext cx="2289443" cy="661856"/>
            </a:xfrm>
            <a:prstGeom prst="rect">
              <a:avLst/>
            </a:prstGeom>
          </p:spPr>
          <p:txBody>
            <a:bodyPr wrap="square" lIns="95085" tIns="47543" rIns="95085" bIns="47543">
              <a:spAutoFit/>
            </a:bodyPr>
            <a:lstStyle/>
            <a:p>
              <a:pPr>
                <a:buNone/>
              </a:pPr>
              <a:r>
                <a:rPr lang="zh-CN" altLang="en-US" sz="1600" dirty="0" smtClean="0">
                  <a:latin typeface="+mn-ea"/>
                  <a:ea typeface="+mn-ea"/>
                </a:rPr>
                <a:t>简化</a:t>
              </a:r>
              <a:r>
                <a:rPr lang="en-US" altLang="zh-CN" sz="1600" dirty="0" smtClean="0">
                  <a:latin typeface="+mn-ea"/>
                  <a:ea typeface="+mn-ea"/>
                </a:rPr>
                <a:t>IT</a:t>
              </a:r>
              <a:r>
                <a:rPr lang="zh-CN" altLang="en-US" sz="1600" dirty="0" smtClean="0">
                  <a:latin typeface="+mn-ea"/>
                  <a:ea typeface="+mn-ea"/>
                </a:rPr>
                <a:t>管理</a:t>
              </a:r>
              <a:endParaRPr lang="en-US" altLang="zh-CN" sz="1600" dirty="0" smtClean="0">
                <a:latin typeface="+mn-ea"/>
                <a:ea typeface="+mn-ea"/>
              </a:endParaRPr>
            </a:p>
            <a:p>
              <a:pPr>
                <a:buNone/>
              </a:pPr>
              <a:r>
                <a:rPr lang="zh-CN" altLang="en-US" sz="1600" dirty="0" smtClean="0">
                  <a:latin typeface="+mn-ea"/>
                  <a:ea typeface="+mn-ea"/>
                </a:rPr>
                <a:t>快速应用发布，</a:t>
              </a:r>
              <a:r>
                <a:rPr lang="zh-CN" altLang="en-US" sz="1600" b="1" dirty="0" smtClean="0">
                  <a:solidFill>
                    <a:srgbClr val="C00000"/>
                  </a:solidFill>
                  <a:latin typeface="+mn-ea"/>
                  <a:ea typeface="+mn-ea"/>
                </a:rPr>
                <a:t>秒级</a:t>
              </a:r>
              <a:endParaRPr lang="en-US" altLang="zh-CN" sz="1600" b="1" dirty="0" smtClean="0">
                <a:solidFill>
                  <a:srgbClr val="C00000"/>
                </a:solidFill>
                <a:latin typeface="+mn-ea"/>
                <a:ea typeface="+mn-ea"/>
              </a:endParaRPr>
            </a:p>
          </p:txBody>
        </p:sp>
        <p:sp>
          <p:nvSpPr>
            <p:cNvPr id="74" name="矩形 73"/>
            <p:cNvSpPr/>
            <p:nvPr/>
          </p:nvSpPr>
          <p:spPr>
            <a:xfrm>
              <a:off x="6306069" y="5407859"/>
              <a:ext cx="2050886" cy="588457"/>
            </a:xfrm>
            <a:prstGeom prst="rect">
              <a:avLst/>
            </a:prstGeom>
          </p:spPr>
          <p:txBody>
            <a:bodyPr wrap="square" lIns="95085" tIns="47543" rIns="95085" bIns="47543">
              <a:spAutoFit/>
            </a:bodyPr>
            <a:lstStyle/>
            <a:p>
              <a:pPr>
                <a:buNone/>
              </a:pPr>
              <a:r>
                <a:rPr lang="zh-CN" altLang="en-US" sz="1600" dirty="0" smtClean="0">
                  <a:latin typeface="+mn-ea"/>
                  <a:ea typeface="+mn-ea"/>
                </a:rPr>
                <a:t>故障快速恢复</a:t>
              </a:r>
              <a:endParaRPr lang="en-US" altLang="zh-CN" sz="1600" dirty="0" smtClean="0">
                <a:latin typeface="+mn-ea"/>
                <a:ea typeface="+mn-ea"/>
              </a:endParaRPr>
            </a:p>
            <a:p>
              <a:pPr>
                <a:buNone/>
              </a:pPr>
              <a:r>
                <a:rPr lang="zh-CN" altLang="en-US" sz="1600" b="1" dirty="0" smtClean="0">
                  <a:solidFill>
                    <a:srgbClr val="C00000"/>
                  </a:solidFill>
                  <a:latin typeface="+mn-ea"/>
                  <a:ea typeface="+mn-ea"/>
                </a:rPr>
                <a:t>减少</a:t>
              </a:r>
              <a:r>
                <a:rPr lang="zh-CN" altLang="en-US" sz="1600" dirty="0" smtClean="0">
                  <a:latin typeface="+mn-ea"/>
                  <a:ea typeface="+mn-ea"/>
                </a:rPr>
                <a:t>业务中断时间</a:t>
              </a:r>
            </a:p>
          </p:txBody>
        </p:sp>
        <p:grpSp>
          <p:nvGrpSpPr>
            <p:cNvPr id="75" name="组合 346"/>
            <p:cNvGrpSpPr/>
            <p:nvPr/>
          </p:nvGrpSpPr>
          <p:grpSpPr>
            <a:xfrm>
              <a:off x="5808404" y="5497748"/>
              <a:ext cx="382005" cy="475181"/>
              <a:chOff x="10699750" y="2222500"/>
              <a:chExt cx="368300" cy="320675"/>
            </a:xfrm>
            <a:solidFill>
              <a:schemeClr val="tx1">
                <a:lumMod val="75000"/>
                <a:lumOff val="25000"/>
              </a:schemeClr>
            </a:solidFill>
          </p:grpSpPr>
          <p:sp>
            <p:nvSpPr>
              <p:cNvPr id="76" name="Freeform 108"/>
              <p:cNvSpPr>
                <a:spLocks noEditPoints="1"/>
              </p:cNvSpPr>
              <p:nvPr/>
            </p:nvSpPr>
            <p:spPr bwMode="auto">
              <a:xfrm>
                <a:off x="10820400" y="2295525"/>
                <a:ext cx="247650" cy="247650"/>
              </a:xfrm>
              <a:custGeom>
                <a:avLst/>
                <a:gdLst/>
                <a:ahLst/>
                <a:cxnLst>
                  <a:cxn ang="0">
                    <a:pos x="20" y="44"/>
                  </a:cxn>
                  <a:cxn ang="0">
                    <a:pos x="10" y="52"/>
                  </a:cxn>
                  <a:cxn ang="0">
                    <a:pos x="0" y="58"/>
                  </a:cxn>
                  <a:cxn ang="0">
                    <a:pos x="0" y="68"/>
                  </a:cxn>
                  <a:cxn ang="0">
                    <a:pos x="8" y="74"/>
                  </a:cxn>
                  <a:cxn ang="0">
                    <a:pos x="10" y="86"/>
                  </a:cxn>
                  <a:cxn ang="0">
                    <a:pos x="2" y="94"/>
                  </a:cxn>
                  <a:cxn ang="0">
                    <a:pos x="4" y="106"/>
                  </a:cxn>
                  <a:cxn ang="0">
                    <a:pos x="12" y="110"/>
                  </a:cxn>
                  <a:cxn ang="0">
                    <a:pos x="22" y="118"/>
                  </a:cxn>
                  <a:cxn ang="0">
                    <a:pos x="20" y="128"/>
                  </a:cxn>
                  <a:cxn ang="0">
                    <a:pos x="24" y="138"/>
                  </a:cxn>
                  <a:cxn ang="0">
                    <a:pos x="36" y="138"/>
                  </a:cxn>
                  <a:cxn ang="0">
                    <a:pos x="50" y="136"/>
                  </a:cxn>
                  <a:cxn ang="0">
                    <a:pos x="52" y="146"/>
                  </a:cxn>
                  <a:cxn ang="0">
                    <a:pos x="60" y="156"/>
                  </a:cxn>
                  <a:cxn ang="0">
                    <a:pos x="72" y="154"/>
                  </a:cxn>
                  <a:cxn ang="0">
                    <a:pos x="78" y="146"/>
                  </a:cxn>
                  <a:cxn ang="0">
                    <a:pos x="90" y="150"/>
                  </a:cxn>
                  <a:cxn ang="0">
                    <a:pos x="98" y="154"/>
                  </a:cxn>
                  <a:cxn ang="0">
                    <a:pos x="108" y="150"/>
                  </a:cxn>
                  <a:cxn ang="0">
                    <a:pos x="110" y="140"/>
                  </a:cxn>
                  <a:cxn ang="0">
                    <a:pos x="120" y="132"/>
                  </a:cxn>
                  <a:cxn ang="0">
                    <a:pos x="130" y="136"/>
                  </a:cxn>
                  <a:cxn ang="0">
                    <a:pos x="140" y="128"/>
                  </a:cxn>
                  <a:cxn ang="0">
                    <a:pos x="138" y="118"/>
                  </a:cxn>
                  <a:cxn ang="0">
                    <a:pos x="136" y="106"/>
                  </a:cxn>
                  <a:cxn ang="0">
                    <a:pos x="150" y="104"/>
                  </a:cxn>
                  <a:cxn ang="0">
                    <a:pos x="156" y="94"/>
                  </a:cxn>
                  <a:cxn ang="0">
                    <a:pos x="150" y="82"/>
                  </a:cxn>
                  <a:cxn ang="0">
                    <a:pos x="142" y="72"/>
                  </a:cxn>
                  <a:cxn ang="0">
                    <a:pos x="150" y="66"/>
                  </a:cxn>
                  <a:cxn ang="0">
                    <a:pos x="154" y="54"/>
                  </a:cxn>
                  <a:cxn ang="0">
                    <a:pos x="146" y="46"/>
                  </a:cxn>
                  <a:cxn ang="0">
                    <a:pos x="136" y="44"/>
                  </a:cxn>
                  <a:cxn ang="0">
                    <a:pos x="134" y="32"/>
                  </a:cxn>
                  <a:cxn ang="0">
                    <a:pos x="134" y="22"/>
                  </a:cxn>
                  <a:cxn ang="0">
                    <a:pos x="124" y="16"/>
                  </a:cxn>
                  <a:cxn ang="0">
                    <a:pos x="116" y="18"/>
                  </a:cxn>
                  <a:cxn ang="0">
                    <a:pos x="104" y="16"/>
                  </a:cxn>
                  <a:cxn ang="0">
                    <a:pos x="102" y="4"/>
                  </a:cxn>
                  <a:cxn ang="0">
                    <a:pos x="90" y="0"/>
                  </a:cxn>
                  <a:cxn ang="0">
                    <a:pos x="82" y="4"/>
                  </a:cxn>
                  <a:cxn ang="0">
                    <a:pos x="72" y="12"/>
                  </a:cxn>
                  <a:cxn ang="0">
                    <a:pos x="64" y="4"/>
                  </a:cxn>
                  <a:cxn ang="0">
                    <a:pos x="54" y="2"/>
                  </a:cxn>
                  <a:cxn ang="0">
                    <a:pos x="46" y="12"/>
                  </a:cxn>
                  <a:cxn ang="0">
                    <a:pos x="40" y="24"/>
                  </a:cxn>
                  <a:cxn ang="0">
                    <a:pos x="30" y="22"/>
                  </a:cxn>
                  <a:cxn ang="0">
                    <a:pos x="18" y="24"/>
                  </a:cxn>
                  <a:cxn ang="0">
                    <a:pos x="16" y="34"/>
                  </a:cxn>
                  <a:cxn ang="0">
                    <a:pos x="64" y="34"/>
                  </a:cxn>
                  <a:cxn ang="0">
                    <a:pos x="98" y="36"/>
                  </a:cxn>
                  <a:cxn ang="0">
                    <a:pos x="122" y="64"/>
                  </a:cxn>
                  <a:cxn ang="0">
                    <a:pos x="122" y="90"/>
                  </a:cxn>
                  <a:cxn ang="0">
                    <a:pos x="100" y="118"/>
                  </a:cxn>
                  <a:cxn ang="0">
                    <a:pos x="74" y="124"/>
                  </a:cxn>
                  <a:cxn ang="0">
                    <a:pos x="42" y="108"/>
                  </a:cxn>
                  <a:cxn ang="0">
                    <a:pos x="32" y="82"/>
                  </a:cxn>
                  <a:cxn ang="0">
                    <a:pos x="42" y="50"/>
                  </a:cxn>
                  <a:cxn ang="0">
                    <a:pos x="64" y="34"/>
                  </a:cxn>
                </a:cxnLst>
                <a:rect l="0" t="0" r="r" b="b"/>
                <a:pathLst>
                  <a:path w="156" h="156">
                    <a:moveTo>
                      <a:pt x="16" y="36"/>
                    </a:moveTo>
                    <a:lnTo>
                      <a:pt x="16" y="36"/>
                    </a:lnTo>
                    <a:lnTo>
                      <a:pt x="18" y="40"/>
                    </a:lnTo>
                    <a:lnTo>
                      <a:pt x="20" y="44"/>
                    </a:lnTo>
                    <a:lnTo>
                      <a:pt x="18" y="50"/>
                    </a:lnTo>
                    <a:lnTo>
                      <a:pt x="18" y="50"/>
                    </a:lnTo>
                    <a:lnTo>
                      <a:pt x="14" y="52"/>
                    </a:lnTo>
                    <a:lnTo>
                      <a:pt x="10" y="52"/>
                    </a:lnTo>
                    <a:lnTo>
                      <a:pt x="10" y="52"/>
                    </a:lnTo>
                    <a:lnTo>
                      <a:pt x="6" y="52"/>
                    </a:lnTo>
                    <a:lnTo>
                      <a:pt x="4" y="54"/>
                    </a:lnTo>
                    <a:lnTo>
                      <a:pt x="0" y="58"/>
                    </a:lnTo>
                    <a:lnTo>
                      <a:pt x="0" y="60"/>
                    </a:lnTo>
                    <a:lnTo>
                      <a:pt x="0" y="60"/>
                    </a:lnTo>
                    <a:lnTo>
                      <a:pt x="0" y="66"/>
                    </a:lnTo>
                    <a:lnTo>
                      <a:pt x="0" y="68"/>
                    </a:lnTo>
                    <a:lnTo>
                      <a:pt x="2" y="72"/>
                    </a:lnTo>
                    <a:lnTo>
                      <a:pt x="4" y="72"/>
                    </a:lnTo>
                    <a:lnTo>
                      <a:pt x="4" y="72"/>
                    </a:lnTo>
                    <a:lnTo>
                      <a:pt x="8" y="74"/>
                    </a:lnTo>
                    <a:lnTo>
                      <a:pt x="10" y="78"/>
                    </a:lnTo>
                    <a:lnTo>
                      <a:pt x="12" y="84"/>
                    </a:lnTo>
                    <a:lnTo>
                      <a:pt x="12" y="84"/>
                    </a:lnTo>
                    <a:lnTo>
                      <a:pt x="10" y="86"/>
                    </a:lnTo>
                    <a:lnTo>
                      <a:pt x="6" y="90"/>
                    </a:lnTo>
                    <a:lnTo>
                      <a:pt x="6" y="90"/>
                    </a:lnTo>
                    <a:lnTo>
                      <a:pt x="2" y="92"/>
                    </a:lnTo>
                    <a:lnTo>
                      <a:pt x="2" y="94"/>
                    </a:lnTo>
                    <a:lnTo>
                      <a:pt x="0" y="98"/>
                    </a:lnTo>
                    <a:lnTo>
                      <a:pt x="2" y="102"/>
                    </a:lnTo>
                    <a:lnTo>
                      <a:pt x="2" y="102"/>
                    </a:lnTo>
                    <a:lnTo>
                      <a:pt x="4" y="106"/>
                    </a:lnTo>
                    <a:lnTo>
                      <a:pt x="6" y="108"/>
                    </a:lnTo>
                    <a:lnTo>
                      <a:pt x="8" y="110"/>
                    </a:lnTo>
                    <a:lnTo>
                      <a:pt x="12" y="110"/>
                    </a:lnTo>
                    <a:lnTo>
                      <a:pt x="12" y="110"/>
                    </a:lnTo>
                    <a:lnTo>
                      <a:pt x="18" y="110"/>
                    </a:lnTo>
                    <a:lnTo>
                      <a:pt x="22" y="112"/>
                    </a:lnTo>
                    <a:lnTo>
                      <a:pt x="22" y="112"/>
                    </a:lnTo>
                    <a:lnTo>
                      <a:pt x="22" y="118"/>
                    </a:lnTo>
                    <a:lnTo>
                      <a:pt x="22" y="122"/>
                    </a:lnTo>
                    <a:lnTo>
                      <a:pt x="22" y="124"/>
                    </a:lnTo>
                    <a:lnTo>
                      <a:pt x="22" y="124"/>
                    </a:lnTo>
                    <a:lnTo>
                      <a:pt x="20" y="128"/>
                    </a:lnTo>
                    <a:lnTo>
                      <a:pt x="20" y="130"/>
                    </a:lnTo>
                    <a:lnTo>
                      <a:pt x="22" y="134"/>
                    </a:lnTo>
                    <a:lnTo>
                      <a:pt x="24" y="138"/>
                    </a:lnTo>
                    <a:lnTo>
                      <a:pt x="24" y="138"/>
                    </a:lnTo>
                    <a:lnTo>
                      <a:pt x="28" y="140"/>
                    </a:lnTo>
                    <a:lnTo>
                      <a:pt x="30" y="140"/>
                    </a:lnTo>
                    <a:lnTo>
                      <a:pt x="34" y="140"/>
                    </a:lnTo>
                    <a:lnTo>
                      <a:pt x="36" y="138"/>
                    </a:lnTo>
                    <a:lnTo>
                      <a:pt x="36" y="138"/>
                    </a:lnTo>
                    <a:lnTo>
                      <a:pt x="40" y="136"/>
                    </a:lnTo>
                    <a:lnTo>
                      <a:pt x="44" y="136"/>
                    </a:lnTo>
                    <a:lnTo>
                      <a:pt x="50" y="136"/>
                    </a:lnTo>
                    <a:lnTo>
                      <a:pt x="50" y="136"/>
                    </a:lnTo>
                    <a:lnTo>
                      <a:pt x="52" y="140"/>
                    </a:lnTo>
                    <a:lnTo>
                      <a:pt x="52" y="146"/>
                    </a:lnTo>
                    <a:lnTo>
                      <a:pt x="52" y="146"/>
                    </a:lnTo>
                    <a:lnTo>
                      <a:pt x="52" y="150"/>
                    </a:lnTo>
                    <a:lnTo>
                      <a:pt x="54" y="152"/>
                    </a:lnTo>
                    <a:lnTo>
                      <a:pt x="56" y="154"/>
                    </a:lnTo>
                    <a:lnTo>
                      <a:pt x="60" y="156"/>
                    </a:lnTo>
                    <a:lnTo>
                      <a:pt x="60" y="156"/>
                    </a:lnTo>
                    <a:lnTo>
                      <a:pt x="64" y="156"/>
                    </a:lnTo>
                    <a:lnTo>
                      <a:pt x="68" y="156"/>
                    </a:lnTo>
                    <a:lnTo>
                      <a:pt x="72" y="154"/>
                    </a:lnTo>
                    <a:lnTo>
                      <a:pt x="72" y="150"/>
                    </a:lnTo>
                    <a:lnTo>
                      <a:pt x="72" y="150"/>
                    </a:lnTo>
                    <a:lnTo>
                      <a:pt x="74" y="148"/>
                    </a:lnTo>
                    <a:lnTo>
                      <a:pt x="78" y="146"/>
                    </a:lnTo>
                    <a:lnTo>
                      <a:pt x="82" y="144"/>
                    </a:lnTo>
                    <a:lnTo>
                      <a:pt x="82" y="144"/>
                    </a:lnTo>
                    <a:lnTo>
                      <a:pt x="86" y="144"/>
                    </a:lnTo>
                    <a:lnTo>
                      <a:pt x="90" y="150"/>
                    </a:lnTo>
                    <a:lnTo>
                      <a:pt x="90" y="150"/>
                    </a:lnTo>
                    <a:lnTo>
                      <a:pt x="92" y="152"/>
                    </a:lnTo>
                    <a:lnTo>
                      <a:pt x="94" y="154"/>
                    </a:lnTo>
                    <a:lnTo>
                      <a:pt x="98" y="154"/>
                    </a:lnTo>
                    <a:lnTo>
                      <a:pt x="102" y="154"/>
                    </a:lnTo>
                    <a:lnTo>
                      <a:pt x="102" y="154"/>
                    </a:lnTo>
                    <a:lnTo>
                      <a:pt x="106" y="152"/>
                    </a:lnTo>
                    <a:lnTo>
                      <a:pt x="108" y="150"/>
                    </a:lnTo>
                    <a:lnTo>
                      <a:pt x="110" y="146"/>
                    </a:lnTo>
                    <a:lnTo>
                      <a:pt x="110" y="144"/>
                    </a:lnTo>
                    <a:lnTo>
                      <a:pt x="110" y="144"/>
                    </a:lnTo>
                    <a:lnTo>
                      <a:pt x="110" y="140"/>
                    </a:lnTo>
                    <a:lnTo>
                      <a:pt x="112" y="136"/>
                    </a:lnTo>
                    <a:lnTo>
                      <a:pt x="114" y="132"/>
                    </a:lnTo>
                    <a:lnTo>
                      <a:pt x="114" y="132"/>
                    </a:lnTo>
                    <a:lnTo>
                      <a:pt x="120" y="132"/>
                    </a:lnTo>
                    <a:lnTo>
                      <a:pt x="124" y="134"/>
                    </a:lnTo>
                    <a:lnTo>
                      <a:pt x="124" y="134"/>
                    </a:lnTo>
                    <a:lnTo>
                      <a:pt x="126" y="136"/>
                    </a:lnTo>
                    <a:lnTo>
                      <a:pt x="130" y="136"/>
                    </a:lnTo>
                    <a:lnTo>
                      <a:pt x="134" y="134"/>
                    </a:lnTo>
                    <a:lnTo>
                      <a:pt x="136" y="132"/>
                    </a:lnTo>
                    <a:lnTo>
                      <a:pt x="136" y="132"/>
                    </a:lnTo>
                    <a:lnTo>
                      <a:pt x="140" y="128"/>
                    </a:lnTo>
                    <a:lnTo>
                      <a:pt x="140" y="124"/>
                    </a:lnTo>
                    <a:lnTo>
                      <a:pt x="140" y="122"/>
                    </a:lnTo>
                    <a:lnTo>
                      <a:pt x="138" y="118"/>
                    </a:lnTo>
                    <a:lnTo>
                      <a:pt x="138" y="118"/>
                    </a:lnTo>
                    <a:lnTo>
                      <a:pt x="136" y="116"/>
                    </a:lnTo>
                    <a:lnTo>
                      <a:pt x="136" y="112"/>
                    </a:lnTo>
                    <a:lnTo>
                      <a:pt x="136" y="106"/>
                    </a:lnTo>
                    <a:lnTo>
                      <a:pt x="136" y="106"/>
                    </a:lnTo>
                    <a:lnTo>
                      <a:pt x="140" y="104"/>
                    </a:lnTo>
                    <a:lnTo>
                      <a:pt x="146" y="104"/>
                    </a:lnTo>
                    <a:lnTo>
                      <a:pt x="146" y="104"/>
                    </a:lnTo>
                    <a:lnTo>
                      <a:pt x="150" y="104"/>
                    </a:lnTo>
                    <a:lnTo>
                      <a:pt x="152" y="102"/>
                    </a:lnTo>
                    <a:lnTo>
                      <a:pt x="154" y="98"/>
                    </a:lnTo>
                    <a:lnTo>
                      <a:pt x="156" y="94"/>
                    </a:lnTo>
                    <a:lnTo>
                      <a:pt x="156" y="94"/>
                    </a:lnTo>
                    <a:lnTo>
                      <a:pt x="156" y="90"/>
                    </a:lnTo>
                    <a:lnTo>
                      <a:pt x="156" y="86"/>
                    </a:lnTo>
                    <a:lnTo>
                      <a:pt x="154" y="84"/>
                    </a:lnTo>
                    <a:lnTo>
                      <a:pt x="150" y="82"/>
                    </a:lnTo>
                    <a:lnTo>
                      <a:pt x="150" y="82"/>
                    </a:lnTo>
                    <a:lnTo>
                      <a:pt x="148" y="82"/>
                    </a:lnTo>
                    <a:lnTo>
                      <a:pt x="146" y="78"/>
                    </a:lnTo>
                    <a:lnTo>
                      <a:pt x="142" y="72"/>
                    </a:lnTo>
                    <a:lnTo>
                      <a:pt x="142" y="72"/>
                    </a:lnTo>
                    <a:lnTo>
                      <a:pt x="144" y="68"/>
                    </a:lnTo>
                    <a:lnTo>
                      <a:pt x="150" y="66"/>
                    </a:lnTo>
                    <a:lnTo>
                      <a:pt x="150" y="66"/>
                    </a:lnTo>
                    <a:lnTo>
                      <a:pt x="152" y="64"/>
                    </a:lnTo>
                    <a:lnTo>
                      <a:pt x="154" y="62"/>
                    </a:lnTo>
                    <a:lnTo>
                      <a:pt x="154" y="58"/>
                    </a:lnTo>
                    <a:lnTo>
                      <a:pt x="154" y="54"/>
                    </a:lnTo>
                    <a:lnTo>
                      <a:pt x="154" y="54"/>
                    </a:lnTo>
                    <a:lnTo>
                      <a:pt x="152" y="50"/>
                    </a:lnTo>
                    <a:lnTo>
                      <a:pt x="150" y="46"/>
                    </a:lnTo>
                    <a:lnTo>
                      <a:pt x="146" y="46"/>
                    </a:lnTo>
                    <a:lnTo>
                      <a:pt x="144" y="46"/>
                    </a:lnTo>
                    <a:lnTo>
                      <a:pt x="144" y="46"/>
                    </a:lnTo>
                    <a:lnTo>
                      <a:pt x="140" y="46"/>
                    </a:lnTo>
                    <a:lnTo>
                      <a:pt x="136" y="44"/>
                    </a:lnTo>
                    <a:lnTo>
                      <a:pt x="132" y="40"/>
                    </a:lnTo>
                    <a:lnTo>
                      <a:pt x="132" y="40"/>
                    </a:lnTo>
                    <a:lnTo>
                      <a:pt x="132" y="36"/>
                    </a:lnTo>
                    <a:lnTo>
                      <a:pt x="134" y="32"/>
                    </a:lnTo>
                    <a:lnTo>
                      <a:pt x="134" y="32"/>
                    </a:lnTo>
                    <a:lnTo>
                      <a:pt x="136" y="28"/>
                    </a:lnTo>
                    <a:lnTo>
                      <a:pt x="136" y="26"/>
                    </a:lnTo>
                    <a:lnTo>
                      <a:pt x="134" y="22"/>
                    </a:lnTo>
                    <a:lnTo>
                      <a:pt x="132" y="18"/>
                    </a:lnTo>
                    <a:lnTo>
                      <a:pt x="132" y="18"/>
                    </a:lnTo>
                    <a:lnTo>
                      <a:pt x="128" y="16"/>
                    </a:lnTo>
                    <a:lnTo>
                      <a:pt x="124" y="16"/>
                    </a:lnTo>
                    <a:lnTo>
                      <a:pt x="120" y="16"/>
                    </a:lnTo>
                    <a:lnTo>
                      <a:pt x="118" y="18"/>
                    </a:lnTo>
                    <a:lnTo>
                      <a:pt x="118" y="18"/>
                    </a:lnTo>
                    <a:lnTo>
                      <a:pt x="116" y="18"/>
                    </a:lnTo>
                    <a:lnTo>
                      <a:pt x="112" y="20"/>
                    </a:lnTo>
                    <a:lnTo>
                      <a:pt x="106" y="18"/>
                    </a:lnTo>
                    <a:lnTo>
                      <a:pt x="106" y="18"/>
                    </a:lnTo>
                    <a:lnTo>
                      <a:pt x="104" y="16"/>
                    </a:lnTo>
                    <a:lnTo>
                      <a:pt x="104" y="10"/>
                    </a:lnTo>
                    <a:lnTo>
                      <a:pt x="104" y="10"/>
                    </a:lnTo>
                    <a:lnTo>
                      <a:pt x="102" y="6"/>
                    </a:lnTo>
                    <a:lnTo>
                      <a:pt x="102" y="4"/>
                    </a:lnTo>
                    <a:lnTo>
                      <a:pt x="98" y="0"/>
                    </a:lnTo>
                    <a:lnTo>
                      <a:pt x="94" y="0"/>
                    </a:lnTo>
                    <a:lnTo>
                      <a:pt x="94" y="0"/>
                    </a:lnTo>
                    <a:lnTo>
                      <a:pt x="90" y="0"/>
                    </a:lnTo>
                    <a:lnTo>
                      <a:pt x="86" y="0"/>
                    </a:lnTo>
                    <a:lnTo>
                      <a:pt x="84" y="2"/>
                    </a:lnTo>
                    <a:lnTo>
                      <a:pt x="82" y="4"/>
                    </a:lnTo>
                    <a:lnTo>
                      <a:pt x="82" y="4"/>
                    </a:lnTo>
                    <a:lnTo>
                      <a:pt x="80" y="8"/>
                    </a:lnTo>
                    <a:lnTo>
                      <a:pt x="78" y="10"/>
                    </a:lnTo>
                    <a:lnTo>
                      <a:pt x="72" y="12"/>
                    </a:lnTo>
                    <a:lnTo>
                      <a:pt x="72" y="12"/>
                    </a:lnTo>
                    <a:lnTo>
                      <a:pt x="68" y="10"/>
                    </a:lnTo>
                    <a:lnTo>
                      <a:pt x="66" y="6"/>
                    </a:lnTo>
                    <a:lnTo>
                      <a:pt x="66" y="6"/>
                    </a:lnTo>
                    <a:lnTo>
                      <a:pt x="64" y="4"/>
                    </a:lnTo>
                    <a:lnTo>
                      <a:pt x="60" y="2"/>
                    </a:lnTo>
                    <a:lnTo>
                      <a:pt x="58" y="0"/>
                    </a:lnTo>
                    <a:lnTo>
                      <a:pt x="54" y="2"/>
                    </a:lnTo>
                    <a:lnTo>
                      <a:pt x="54" y="2"/>
                    </a:lnTo>
                    <a:lnTo>
                      <a:pt x="50" y="4"/>
                    </a:lnTo>
                    <a:lnTo>
                      <a:pt x="46" y="6"/>
                    </a:lnTo>
                    <a:lnTo>
                      <a:pt x="46" y="10"/>
                    </a:lnTo>
                    <a:lnTo>
                      <a:pt x="46" y="12"/>
                    </a:lnTo>
                    <a:lnTo>
                      <a:pt x="46" y="12"/>
                    </a:lnTo>
                    <a:lnTo>
                      <a:pt x="46" y="16"/>
                    </a:lnTo>
                    <a:lnTo>
                      <a:pt x="44" y="20"/>
                    </a:lnTo>
                    <a:lnTo>
                      <a:pt x="40" y="24"/>
                    </a:lnTo>
                    <a:lnTo>
                      <a:pt x="40" y="24"/>
                    </a:lnTo>
                    <a:lnTo>
                      <a:pt x="36" y="24"/>
                    </a:lnTo>
                    <a:lnTo>
                      <a:pt x="30" y="22"/>
                    </a:lnTo>
                    <a:lnTo>
                      <a:pt x="30" y="22"/>
                    </a:lnTo>
                    <a:lnTo>
                      <a:pt x="28" y="20"/>
                    </a:lnTo>
                    <a:lnTo>
                      <a:pt x="24" y="20"/>
                    </a:lnTo>
                    <a:lnTo>
                      <a:pt x="22" y="22"/>
                    </a:lnTo>
                    <a:lnTo>
                      <a:pt x="18" y="24"/>
                    </a:lnTo>
                    <a:lnTo>
                      <a:pt x="18" y="24"/>
                    </a:lnTo>
                    <a:lnTo>
                      <a:pt x="16" y="28"/>
                    </a:lnTo>
                    <a:lnTo>
                      <a:pt x="14" y="32"/>
                    </a:lnTo>
                    <a:lnTo>
                      <a:pt x="16" y="34"/>
                    </a:lnTo>
                    <a:lnTo>
                      <a:pt x="16" y="36"/>
                    </a:lnTo>
                    <a:lnTo>
                      <a:pt x="16" y="36"/>
                    </a:lnTo>
                    <a:close/>
                    <a:moveTo>
                      <a:pt x="64" y="34"/>
                    </a:moveTo>
                    <a:lnTo>
                      <a:pt x="64" y="34"/>
                    </a:lnTo>
                    <a:lnTo>
                      <a:pt x="72" y="32"/>
                    </a:lnTo>
                    <a:lnTo>
                      <a:pt x="82" y="32"/>
                    </a:lnTo>
                    <a:lnTo>
                      <a:pt x="90" y="34"/>
                    </a:lnTo>
                    <a:lnTo>
                      <a:pt x="98" y="36"/>
                    </a:lnTo>
                    <a:lnTo>
                      <a:pt x="106" y="42"/>
                    </a:lnTo>
                    <a:lnTo>
                      <a:pt x="112" y="48"/>
                    </a:lnTo>
                    <a:lnTo>
                      <a:pt x="118" y="56"/>
                    </a:lnTo>
                    <a:lnTo>
                      <a:pt x="122" y="64"/>
                    </a:lnTo>
                    <a:lnTo>
                      <a:pt x="122" y="64"/>
                    </a:lnTo>
                    <a:lnTo>
                      <a:pt x="124" y="72"/>
                    </a:lnTo>
                    <a:lnTo>
                      <a:pt x="124" y="82"/>
                    </a:lnTo>
                    <a:lnTo>
                      <a:pt x="122" y="90"/>
                    </a:lnTo>
                    <a:lnTo>
                      <a:pt x="118" y="98"/>
                    </a:lnTo>
                    <a:lnTo>
                      <a:pt x="114" y="106"/>
                    </a:lnTo>
                    <a:lnTo>
                      <a:pt x="108" y="112"/>
                    </a:lnTo>
                    <a:lnTo>
                      <a:pt x="100" y="118"/>
                    </a:lnTo>
                    <a:lnTo>
                      <a:pt x="92" y="122"/>
                    </a:lnTo>
                    <a:lnTo>
                      <a:pt x="92" y="122"/>
                    </a:lnTo>
                    <a:lnTo>
                      <a:pt x="82" y="124"/>
                    </a:lnTo>
                    <a:lnTo>
                      <a:pt x="74" y="124"/>
                    </a:lnTo>
                    <a:lnTo>
                      <a:pt x="64" y="122"/>
                    </a:lnTo>
                    <a:lnTo>
                      <a:pt x="56" y="118"/>
                    </a:lnTo>
                    <a:lnTo>
                      <a:pt x="50" y="114"/>
                    </a:lnTo>
                    <a:lnTo>
                      <a:pt x="42" y="108"/>
                    </a:lnTo>
                    <a:lnTo>
                      <a:pt x="38" y="100"/>
                    </a:lnTo>
                    <a:lnTo>
                      <a:pt x="34" y="92"/>
                    </a:lnTo>
                    <a:lnTo>
                      <a:pt x="34" y="92"/>
                    </a:lnTo>
                    <a:lnTo>
                      <a:pt x="32" y="82"/>
                    </a:lnTo>
                    <a:lnTo>
                      <a:pt x="32" y="74"/>
                    </a:lnTo>
                    <a:lnTo>
                      <a:pt x="34" y="64"/>
                    </a:lnTo>
                    <a:lnTo>
                      <a:pt x="36" y="56"/>
                    </a:lnTo>
                    <a:lnTo>
                      <a:pt x="42" y="50"/>
                    </a:lnTo>
                    <a:lnTo>
                      <a:pt x="48" y="42"/>
                    </a:lnTo>
                    <a:lnTo>
                      <a:pt x="54" y="38"/>
                    </a:lnTo>
                    <a:lnTo>
                      <a:pt x="64" y="34"/>
                    </a:lnTo>
                    <a:lnTo>
                      <a:pt x="64"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sp>
            <p:nvSpPr>
              <p:cNvPr id="77" name="Freeform 109"/>
              <p:cNvSpPr>
                <a:spLocks noEditPoints="1"/>
              </p:cNvSpPr>
              <p:nvPr/>
            </p:nvSpPr>
            <p:spPr bwMode="auto">
              <a:xfrm>
                <a:off x="10699750" y="2222500"/>
                <a:ext cx="158750" cy="158750"/>
              </a:xfrm>
              <a:custGeom>
                <a:avLst/>
                <a:gdLst/>
                <a:ahLst/>
                <a:cxnLst>
                  <a:cxn ang="0">
                    <a:pos x="12" y="28"/>
                  </a:cxn>
                  <a:cxn ang="0">
                    <a:pos x="8" y="34"/>
                  </a:cxn>
                  <a:cxn ang="0">
                    <a:pos x="2" y="34"/>
                  </a:cxn>
                  <a:cxn ang="0">
                    <a:pos x="0" y="44"/>
                  </a:cxn>
                  <a:cxn ang="0">
                    <a:pos x="6" y="50"/>
                  </a:cxn>
                  <a:cxn ang="0">
                    <a:pos x="6" y="56"/>
                  </a:cxn>
                  <a:cxn ang="0">
                    <a:pos x="0" y="60"/>
                  </a:cxn>
                  <a:cxn ang="0">
                    <a:pos x="4" y="70"/>
                  </a:cxn>
                  <a:cxn ang="0">
                    <a:pos x="10" y="70"/>
                  </a:cxn>
                  <a:cxn ang="0">
                    <a:pos x="14" y="76"/>
                  </a:cxn>
                  <a:cxn ang="0">
                    <a:pos x="12" y="84"/>
                  </a:cxn>
                  <a:cxn ang="0">
                    <a:pos x="20" y="90"/>
                  </a:cxn>
                  <a:cxn ang="0">
                    <a:pos x="28" y="88"/>
                  </a:cxn>
                  <a:cxn ang="0">
                    <a:pos x="32" y="90"/>
                  </a:cxn>
                  <a:cxn ang="0">
                    <a:pos x="34" y="98"/>
                  </a:cxn>
                  <a:cxn ang="0">
                    <a:pos x="44" y="100"/>
                  </a:cxn>
                  <a:cxn ang="0">
                    <a:pos x="50" y="94"/>
                  </a:cxn>
                  <a:cxn ang="0">
                    <a:pos x="56" y="92"/>
                  </a:cxn>
                  <a:cxn ang="0">
                    <a:pos x="60" y="98"/>
                  </a:cxn>
                  <a:cxn ang="0">
                    <a:pos x="70" y="96"/>
                  </a:cxn>
                  <a:cxn ang="0">
                    <a:pos x="70" y="88"/>
                  </a:cxn>
                  <a:cxn ang="0">
                    <a:pos x="76" y="84"/>
                  </a:cxn>
                  <a:cxn ang="0">
                    <a:pos x="84" y="86"/>
                  </a:cxn>
                  <a:cxn ang="0">
                    <a:pos x="90" y="80"/>
                  </a:cxn>
                  <a:cxn ang="0">
                    <a:pos x="86" y="72"/>
                  </a:cxn>
                  <a:cxn ang="0">
                    <a:pos x="90" y="66"/>
                  </a:cxn>
                  <a:cxn ang="0">
                    <a:pos x="98" y="64"/>
                  </a:cxn>
                  <a:cxn ang="0">
                    <a:pos x="100" y="56"/>
                  </a:cxn>
                  <a:cxn ang="0">
                    <a:pos x="92" y="50"/>
                  </a:cxn>
                  <a:cxn ang="0">
                    <a:pos x="92" y="44"/>
                  </a:cxn>
                  <a:cxn ang="0">
                    <a:pos x="98" y="38"/>
                  </a:cxn>
                  <a:cxn ang="0">
                    <a:pos x="96" y="30"/>
                  </a:cxn>
                  <a:cxn ang="0">
                    <a:pos x="88" y="28"/>
                  </a:cxn>
                  <a:cxn ang="0">
                    <a:pos x="84" y="24"/>
                  </a:cxn>
                  <a:cxn ang="0">
                    <a:pos x="86" y="16"/>
                  </a:cxn>
                  <a:cxn ang="0">
                    <a:pos x="80" y="10"/>
                  </a:cxn>
                  <a:cxn ang="0">
                    <a:pos x="72" y="12"/>
                  </a:cxn>
                  <a:cxn ang="0">
                    <a:pos x="66" y="10"/>
                  </a:cxn>
                  <a:cxn ang="0">
                    <a:pos x="64" y="2"/>
                  </a:cxn>
                  <a:cxn ang="0">
                    <a:pos x="56" y="0"/>
                  </a:cxn>
                  <a:cxn ang="0">
                    <a:pos x="50" y="6"/>
                  </a:cxn>
                  <a:cxn ang="0">
                    <a:pos x="44" y="6"/>
                  </a:cxn>
                  <a:cxn ang="0">
                    <a:pos x="38" y="0"/>
                  </a:cxn>
                  <a:cxn ang="0">
                    <a:pos x="30" y="4"/>
                  </a:cxn>
                  <a:cxn ang="0">
                    <a:pos x="28" y="12"/>
                  </a:cxn>
                  <a:cxn ang="0">
                    <a:pos x="22" y="16"/>
                  </a:cxn>
                  <a:cxn ang="0">
                    <a:pos x="16" y="12"/>
                  </a:cxn>
                  <a:cxn ang="0">
                    <a:pos x="10" y="20"/>
                  </a:cxn>
                  <a:cxn ang="0">
                    <a:pos x="40" y="22"/>
                  </a:cxn>
                  <a:cxn ang="0">
                    <a:pos x="52" y="20"/>
                  </a:cxn>
                  <a:cxn ang="0">
                    <a:pos x="76" y="36"/>
                  </a:cxn>
                  <a:cxn ang="0">
                    <a:pos x="78" y="46"/>
                  </a:cxn>
                  <a:cxn ang="0">
                    <a:pos x="68" y="72"/>
                  </a:cxn>
                  <a:cxn ang="0">
                    <a:pos x="58" y="78"/>
                  </a:cxn>
                  <a:cxn ang="0">
                    <a:pos x="36" y="76"/>
                  </a:cxn>
                  <a:cxn ang="0">
                    <a:pos x="22" y="58"/>
                  </a:cxn>
                  <a:cxn ang="0">
                    <a:pos x="20" y="48"/>
                  </a:cxn>
                  <a:cxn ang="0">
                    <a:pos x="34" y="24"/>
                  </a:cxn>
                </a:cxnLst>
                <a:rect l="0" t="0" r="r" b="b"/>
                <a:pathLst>
                  <a:path w="100" h="100">
                    <a:moveTo>
                      <a:pt x="10" y="24"/>
                    </a:moveTo>
                    <a:lnTo>
                      <a:pt x="10" y="24"/>
                    </a:lnTo>
                    <a:lnTo>
                      <a:pt x="12" y="28"/>
                    </a:lnTo>
                    <a:lnTo>
                      <a:pt x="12" y="32"/>
                    </a:lnTo>
                    <a:lnTo>
                      <a:pt x="12" y="32"/>
                    </a:lnTo>
                    <a:lnTo>
                      <a:pt x="8" y="34"/>
                    </a:lnTo>
                    <a:lnTo>
                      <a:pt x="6" y="34"/>
                    </a:lnTo>
                    <a:lnTo>
                      <a:pt x="6" y="34"/>
                    </a:lnTo>
                    <a:lnTo>
                      <a:pt x="2" y="34"/>
                    </a:lnTo>
                    <a:lnTo>
                      <a:pt x="0" y="38"/>
                    </a:lnTo>
                    <a:lnTo>
                      <a:pt x="0" y="38"/>
                    </a:lnTo>
                    <a:lnTo>
                      <a:pt x="0" y="44"/>
                    </a:lnTo>
                    <a:lnTo>
                      <a:pt x="2" y="46"/>
                    </a:lnTo>
                    <a:lnTo>
                      <a:pt x="2" y="46"/>
                    </a:lnTo>
                    <a:lnTo>
                      <a:pt x="6" y="50"/>
                    </a:lnTo>
                    <a:lnTo>
                      <a:pt x="8" y="54"/>
                    </a:lnTo>
                    <a:lnTo>
                      <a:pt x="8" y="54"/>
                    </a:lnTo>
                    <a:lnTo>
                      <a:pt x="6" y="56"/>
                    </a:lnTo>
                    <a:lnTo>
                      <a:pt x="2" y="58"/>
                    </a:lnTo>
                    <a:lnTo>
                      <a:pt x="2" y="58"/>
                    </a:lnTo>
                    <a:lnTo>
                      <a:pt x="0" y="60"/>
                    </a:lnTo>
                    <a:lnTo>
                      <a:pt x="0" y="66"/>
                    </a:lnTo>
                    <a:lnTo>
                      <a:pt x="0" y="66"/>
                    </a:lnTo>
                    <a:lnTo>
                      <a:pt x="4" y="70"/>
                    </a:lnTo>
                    <a:lnTo>
                      <a:pt x="8" y="70"/>
                    </a:lnTo>
                    <a:lnTo>
                      <a:pt x="8" y="70"/>
                    </a:lnTo>
                    <a:lnTo>
                      <a:pt x="10" y="70"/>
                    </a:lnTo>
                    <a:lnTo>
                      <a:pt x="14" y="72"/>
                    </a:lnTo>
                    <a:lnTo>
                      <a:pt x="14" y="72"/>
                    </a:lnTo>
                    <a:lnTo>
                      <a:pt x="14" y="76"/>
                    </a:lnTo>
                    <a:lnTo>
                      <a:pt x="14" y="80"/>
                    </a:lnTo>
                    <a:lnTo>
                      <a:pt x="14" y="80"/>
                    </a:lnTo>
                    <a:lnTo>
                      <a:pt x="12" y="84"/>
                    </a:lnTo>
                    <a:lnTo>
                      <a:pt x="14" y="88"/>
                    </a:lnTo>
                    <a:lnTo>
                      <a:pt x="14" y="88"/>
                    </a:lnTo>
                    <a:lnTo>
                      <a:pt x="20" y="90"/>
                    </a:lnTo>
                    <a:lnTo>
                      <a:pt x="24" y="88"/>
                    </a:lnTo>
                    <a:lnTo>
                      <a:pt x="24" y="88"/>
                    </a:lnTo>
                    <a:lnTo>
                      <a:pt x="28" y="88"/>
                    </a:lnTo>
                    <a:lnTo>
                      <a:pt x="32" y="88"/>
                    </a:lnTo>
                    <a:lnTo>
                      <a:pt x="32" y="88"/>
                    </a:lnTo>
                    <a:lnTo>
                      <a:pt x="32" y="90"/>
                    </a:lnTo>
                    <a:lnTo>
                      <a:pt x="32" y="94"/>
                    </a:lnTo>
                    <a:lnTo>
                      <a:pt x="32" y="94"/>
                    </a:lnTo>
                    <a:lnTo>
                      <a:pt x="34" y="98"/>
                    </a:lnTo>
                    <a:lnTo>
                      <a:pt x="38" y="100"/>
                    </a:lnTo>
                    <a:lnTo>
                      <a:pt x="38" y="100"/>
                    </a:lnTo>
                    <a:lnTo>
                      <a:pt x="44" y="100"/>
                    </a:lnTo>
                    <a:lnTo>
                      <a:pt x="46" y="96"/>
                    </a:lnTo>
                    <a:lnTo>
                      <a:pt x="46" y="96"/>
                    </a:lnTo>
                    <a:lnTo>
                      <a:pt x="50" y="94"/>
                    </a:lnTo>
                    <a:lnTo>
                      <a:pt x="52" y="92"/>
                    </a:lnTo>
                    <a:lnTo>
                      <a:pt x="52" y="92"/>
                    </a:lnTo>
                    <a:lnTo>
                      <a:pt x="56" y="92"/>
                    </a:lnTo>
                    <a:lnTo>
                      <a:pt x="58" y="96"/>
                    </a:lnTo>
                    <a:lnTo>
                      <a:pt x="58" y="96"/>
                    </a:lnTo>
                    <a:lnTo>
                      <a:pt x="60" y="98"/>
                    </a:lnTo>
                    <a:lnTo>
                      <a:pt x="66" y="98"/>
                    </a:lnTo>
                    <a:lnTo>
                      <a:pt x="66" y="98"/>
                    </a:lnTo>
                    <a:lnTo>
                      <a:pt x="70" y="96"/>
                    </a:lnTo>
                    <a:lnTo>
                      <a:pt x="70" y="92"/>
                    </a:lnTo>
                    <a:lnTo>
                      <a:pt x="70" y="92"/>
                    </a:lnTo>
                    <a:lnTo>
                      <a:pt x="70" y="88"/>
                    </a:lnTo>
                    <a:lnTo>
                      <a:pt x="74" y="84"/>
                    </a:lnTo>
                    <a:lnTo>
                      <a:pt x="74" y="84"/>
                    </a:lnTo>
                    <a:lnTo>
                      <a:pt x="76" y="84"/>
                    </a:lnTo>
                    <a:lnTo>
                      <a:pt x="80" y="86"/>
                    </a:lnTo>
                    <a:lnTo>
                      <a:pt x="80" y="86"/>
                    </a:lnTo>
                    <a:lnTo>
                      <a:pt x="84" y="86"/>
                    </a:lnTo>
                    <a:lnTo>
                      <a:pt x="88" y="84"/>
                    </a:lnTo>
                    <a:lnTo>
                      <a:pt x="88" y="84"/>
                    </a:lnTo>
                    <a:lnTo>
                      <a:pt x="90" y="80"/>
                    </a:lnTo>
                    <a:lnTo>
                      <a:pt x="88" y="76"/>
                    </a:lnTo>
                    <a:lnTo>
                      <a:pt x="88" y="76"/>
                    </a:lnTo>
                    <a:lnTo>
                      <a:pt x="86" y="72"/>
                    </a:lnTo>
                    <a:lnTo>
                      <a:pt x="88" y="68"/>
                    </a:lnTo>
                    <a:lnTo>
                      <a:pt x="88" y="68"/>
                    </a:lnTo>
                    <a:lnTo>
                      <a:pt x="90" y="66"/>
                    </a:lnTo>
                    <a:lnTo>
                      <a:pt x="94" y="66"/>
                    </a:lnTo>
                    <a:lnTo>
                      <a:pt x="94" y="66"/>
                    </a:lnTo>
                    <a:lnTo>
                      <a:pt x="98" y="64"/>
                    </a:lnTo>
                    <a:lnTo>
                      <a:pt x="100" y="60"/>
                    </a:lnTo>
                    <a:lnTo>
                      <a:pt x="100" y="60"/>
                    </a:lnTo>
                    <a:lnTo>
                      <a:pt x="100" y="56"/>
                    </a:lnTo>
                    <a:lnTo>
                      <a:pt x="96" y="52"/>
                    </a:lnTo>
                    <a:lnTo>
                      <a:pt x="96" y="52"/>
                    </a:lnTo>
                    <a:lnTo>
                      <a:pt x="92" y="50"/>
                    </a:lnTo>
                    <a:lnTo>
                      <a:pt x="92" y="46"/>
                    </a:lnTo>
                    <a:lnTo>
                      <a:pt x="92" y="46"/>
                    </a:lnTo>
                    <a:lnTo>
                      <a:pt x="92" y="44"/>
                    </a:lnTo>
                    <a:lnTo>
                      <a:pt x="96" y="42"/>
                    </a:lnTo>
                    <a:lnTo>
                      <a:pt x="96" y="42"/>
                    </a:lnTo>
                    <a:lnTo>
                      <a:pt x="98" y="38"/>
                    </a:lnTo>
                    <a:lnTo>
                      <a:pt x="98" y="34"/>
                    </a:lnTo>
                    <a:lnTo>
                      <a:pt x="98" y="34"/>
                    </a:lnTo>
                    <a:lnTo>
                      <a:pt x="96" y="30"/>
                    </a:lnTo>
                    <a:lnTo>
                      <a:pt x="92" y="30"/>
                    </a:lnTo>
                    <a:lnTo>
                      <a:pt x="92" y="30"/>
                    </a:lnTo>
                    <a:lnTo>
                      <a:pt x="88" y="28"/>
                    </a:lnTo>
                    <a:lnTo>
                      <a:pt x="84" y="26"/>
                    </a:lnTo>
                    <a:lnTo>
                      <a:pt x="84" y="26"/>
                    </a:lnTo>
                    <a:lnTo>
                      <a:pt x="84" y="24"/>
                    </a:lnTo>
                    <a:lnTo>
                      <a:pt x="86" y="20"/>
                    </a:lnTo>
                    <a:lnTo>
                      <a:pt x="86" y="20"/>
                    </a:lnTo>
                    <a:lnTo>
                      <a:pt x="86" y="16"/>
                    </a:lnTo>
                    <a:lnTo>
                      <a:pt x="84" y="12"/>
                    </a:lnTo>
                    <a:lnTo>
                      <a:pt x="84" y="12"/>
                    </a:lnTo>
                    <a:lnTo>
                      <a:pt x="80" y="10"/>
                    </a:lnTo>
                    <a:lnTo>
                      <a:pt x="76" y="10"/>
                    </a:lnTo>
                    <a:lnTo>
                      <a:pt x="76" y="10"/>
                    </a:lnTo>
                    <a:lnTo>
                      <a:pt x="72" y="12"/>
                    </a:lnTo>
                    <a:lnTo>
                      <a:pt x="68" y="12"/>
                    </a:lnTo>
                    <a:lnTo>
                      <a:pt x="68" y="12"/>
                    </a:lnTo>
                    <a:lnTo>
                      <a:pt x="66" y="10"/>
                    </a:lnTo>
                    <a:lnTo>
                      <a:pt x="66" y="6"/>
                    </a:lnTo>
                    <a:lnTo>
                      <a:pt x="66" y="6"/>
                    </a:lnTo>
                    <a:lnTo>
                      <a:pt x="64" y="2"/>
                    </a:lnTo>
                    <a:lnTo>
                      <a:pt x="60" y="0"/>
                    </a:lnTo>
                    <a:lnTo>
                      <a:pt x="60" y="0"/>
                    </a:lnTo>
                    <a:lnTo>
                      <a:pt x="56" y="0"/>
                    </a:lnTo>
                    <a:lnTo>
                      <a:pt x="52" y="2"/>
                    </a:lnTo>
                    <a:lnTo>
                      <a:pt x="52" y="2"/>
                    </a:lnTo>
                    <a:lnTo>
                      <a:pt x="50" y="6"/>
                    </a:lnTo>
                    <a:lnTo>
                      <a:pt x="46" y="8"/>
                    </a:lnTo>
                    <a:lnTo>
                      <a:pt x="46" y="8"/>
                    </a:lnTo>
                    <a:lnTo>
                      <a:pt x="44" y="6"/>
                    </a:lnTo>
                    <a:lnTo>
                      <a:pt x="42" y="4"/>
                    </a:lnTo>
                    <a:lnTo>
                      <a:pt x="42" y="4"/>
                    </a:lnTo>
                    <a:lnTo>
                      <a:pt x="38" y="0"/>
                    </a:lnTo>
                    <a:lnTo>
                      <a:pt x="34" y="0"/>
                    </a:lnTo>
                    <a:lnTo>
                      <a:pt x="34" y="0"/>
                    </a:lnTo>
                    <a:lnTo>
                      <a:pt x="30" y="4"/>
                    </a:lnTo>
                    <a:lnTo>
                      <a:pt x="28" y="8"/>
                    </a:lnTo>
                    <a:lnTo>
                      <a:pt x="28" y="8"/>
                    </a:lnTo>
                    <a:lnTo>
                      <a:pt x="28" y="12"/>
                    </a:lnTo>
                    <a:lnTo>
                      <a:pt x="26" y="16"/>
                    </a:lnTo>
                    <a:lnTo>
                      <a:pt x="26" y="16"/>
                    </a:lnTo>
                    <a:lnTo>
                      <a:pt x="22" y="16"/>
                    </a:lnTo>
                    <a:lnTo>
                      <a:pt x="20" y="14"/>
                    </a:lnTo>
                    <a:lnTo>
                      <a:pt x="20" y="14"/>
                    </a:lnTo>
                    <a:lnTo>
                      <a:pt x="16" y="12"/>
                    </a:lnTo>
                    <a:lnTo>
                      <a:pt x="12" y="16"/>
                    </a:lnTo>
                    <a:lnTo>
                      <a:pt x="12" y="16"/>
                    </a:lnTo>
                    <a:lnTo>
                      <a:pt x="10" y="20"/>
                    </a:lnTo>
                    <a:lnTo>
                      <a:pt x="10" y="24"/>
                    </a:lnTo>
                    <a:lnTo>
                      <a:pt x="10" y="24"/>
                    </a:lnTo>
                    <a:close/>
                    <a:moveTo>
                      <a:pt x="40" y="22"/>
                    </a:moveTo>
                    <a:lnTo>
                      <a:pt x="40" y="22"/>
                    </a:lnTo>
                    <a:lnTo>
                      <a:pt x="46" y="20"/>
                    </a:lnTo>
                    <a:lnTo>
                      <a:pt x="52" y="20"/>
                    </a:lnTo>
                    <a:lnTo>
                      <a:pt x="62" y="24"/>
                    </a:lnTo>
                    <a:lnTo>
                      <a:pt x="72" y="30"/>
                    </a:lnTo>
                    <a:lnTo>
                      <a:pt x="76" y="36"/>
                    </a:lnTo>
                    <a:lnTo>
                      <a:pt x="78" y="40"/>
                    </a:lnTo>
                    <a:lnTo>
                      <a:pt x="78" y="40"/>
                    </a:lnTo>
                    <a:lnTo>
                      <a:pt x="78" y="46"/>
                    </a:lnTo>
                    <a:lnTo>
                      <a:pt x="78" y="52"/>
                    </a:lnTo>
                    <a:lnTo>
                      <a:pt x="76" y="64"/>
                    </a:lnTo>
                    <a:lnTo>
                      <a:pt x="68" y="72"/>
                    </a:lnTo>
                    <a:lnTo>
                      <a:pt x="64" y="76"/>
                    </a:lnTo>
                    <a:lnTo>
                      <a:pt x="58" y="78"/>
                    </a:lnTo>
                    <a:lnTo>
                      <a:pt x="58" y="78"/>
                    </a:lnTo>
                    <a:lnTo>
                      <a:pt x="52" y="80"/>
                    </a:lnTo>
                    <a:lnTo>
                      <a:pt x="46" y="80"/>
                    </a:lnTo>
                    <a:lnTo>
                      <a:pt x="36" y="76"/>
                    </a:lnTo>
                    <a:lnTo>
                      <a:pt x="26" y="70"/>
                    </a:lnTo>
                    <a:lnTo>
                      <a:pt x="24" y="64"/>
                    </a:lnTo>
                    <a:lnTo>
                      <a:pt x="22" y="58"/>
                    </a:lnTo>
                    <a:lnTo>
                      <a:pt x="22" y="58"/>
                    </a:lnTo>
                    <a:lnTo>
                      <a:pt x="20" y="52"/>
                    </a:lnTo>
                    <a:lnTo>
                      <a:pt x="20" y="48"/>
                    </a:lnTo>
                    <a:lnTo>
                      <a:pt x="24" y="36"/>
                    </a:lnTo>
                    <a:lnTo>
                      <a:pt x="30" y="28"/>
                    </a:lnTo>
                    <a:lnTo>
                      <a:pt x="34" y="24"/>
                    </a:lnTo>
                    <a:lnTo>
                      <a:pt x="40" y="22"/>
                    </a:lnTo>
                    <a:lnTo>
                      <a:pt x="40"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sp>
            <p:nvSpPr>
              <p:cNvPr id="78" name="Freeform 110"/>
              <p:cNvSpPr>
                <a:spLocks noEditPoints="1"/>
              </p:cNvSpPr>
              <p:nvPr/>
            </p:nvSpPr>
            <p:spPr bwMode="auto">
              <a:xfrm>
                <a:off x="10699750" y="2381250"/>
                <a:ext cx="120650" cy="123825"/>
              </a:xfrm>
              <a:custGeom>
                <a:avLst/>
                <a:gdLst/>
                <a:ahLst/>
                <a:cxnLst>
                  <a:cxn ang="0">
                    <a:pos x="10" y="22"/>
                  </a:cxn>
                  <a:cxn ang="0">
                    <a:pos x="8" y="28"/>
                  </a:cxn>
                  <a:cxn ang="0">
                    <a:pos x="2" y="28"/>
                  </a:cxn>
                  <a:cxn ang="0">
                    <a:pos x="0" y="36"/>
                  </a:cxn>
                  <a:cxn ang="0">
                    <a:pos x="4" y="40"/>
                  </a:cxn>
                  <a:cxn ang="0">
                    <a:pos x="4" y="44"/>
                  </a:cxn>
                  <a:cxn ang="0">
                    <a:pos x="0" y="48"/>
                  </a:cxn>
                  <a:cxn ang="0">
                    <a:pos x="2" y="54"/>
                  </a:cxn>
                  <a:cxn ang="0">
                    <a:pos x="8" y="56"/>
                  </a:cxn>
                  <a:cxn ang="0">
                    <a:pos x="10" y="60"/>
                  </a:cxn>
                  <a:cxn ang="0">
                    <a:pos x="10" y="66"/>
                  </a:cxn>
                  <a:cxn ang="0">
                    <a:pos x="14" y="70"/>
                  </a:cxn>
                  <a:cxn ang="0">
                    <a:pos x="22" y="68"/>
                  </a:cxn>
                  <a:cxn ang="0">
                    <a:pos x="26" y="70"/>
                  </a:cxn>
                  <a:cxn ang="0">
                    <a:pos x="26" y="76"/>
                  </a:cxn>
                  <a:cxn ang="0">
                    <a:pos x="34" y="78"/>
                  </a:cxn>
                  <a:cxn ang="0">
                    <a:pos x="38" y="74"/>
                  </a:cxn>
                  <a:cxn ang="0">
                    <a:pos x="42" y="72"/>
                  </a:cxn>
                  <a:cxn ang="0">
                    <a:pos x="46" y="78"/>
                  </a:cxn>
                  <a:cxn ang="0">
                    <a:pos x="54" y="76"/>
                  </a:cxn>
                  <a:cxn ang="0">
                    <a:pos x="54" y="68"/>
                  </a:cxn>
                  <a:cxn ang="0">
                    <a:pos x="58" y="66"/>
                  </a:cxn>
                  <a:cxn ang="0">
                    <a:pos x="64" y="68"/>
                  </a:cxn>
                  <a:cxn ang="0">
                    <a:pos x="70" y="62"/>
                  </a:cxn>
                  <a:cxn ang="0">
                    <a:pos x="66" y="56"/>
                  </a:cxn>
                  <a:cxn ang="0">
                    <a:pos x="70" y="52"/>
                  </a:cxn>
                  <a:cxn ang="0">
                    <a:pos x="74" y="52"/>
                  </a:cxn>
                  <a:cxn ang="0">
                    <a:pos x="76" y="44"/>
                  </a:cxn>
                  <a:cxn ang="0">
                    <a:pos x="72" y="40"/>
                  </a:cxn>
                  <a:cxn ang="0">
                    <a:pos x="72" y="36"/>
                  </a:cxn>
                  <a:cxn ang="0">
                    <a:pos x="76" y="32"/>
                  </a:cxn>
                  <a:cxn ang="0">
                    <a:pos x="74" y="24"/>
                  </a:cxn>
                  <a:cxn ang="0">
                    <a:pos x="68" y="24"/>
                  </a:cxn>
                  <a:cxn ang="0">
                    <a:pos x="64" y="20"/>
                  </a:cxn>
                  <a:cxn ang="0">
                    <a:pos x="66" y="14"/>
                  </a:cxn>
                  <a:cxn ang="0">
                    <a:pos x="62" y="8"/>
                  </a:cxn>
                  <a:cxn ang="0">
                    <a:pos x="54" y="10"/>
                  </a:cxn>
                  <a:cxn ang="0">
                    <a:pos x="50" y="8"/>
                  </a:cxn>
                  <a:cxn ang="0">
                    <a:pos x="50" y="2"/>
                  </a:cxn>
                  <a:cxn ang="0">
                    <a:pos x="42" y="2"/>
                  </a:cxn>
                  <a:cxn ang="0">
                    <a:pos x="38" y="6"/>
                  </a:cxn>
                  <a:cxn ang="0">
                    <a:pos x="34" y="6"/>
                  </a:cxn>
                  <a:cxn ang="0">
                    <a:pos x="30" y="2"/>
                  </a:cxn>
                  <a:cxn ang="0">
                    <a:pos x="22" y="4"/>
                  </a:cxn>
                  <a:cxn ang="0">
                    <a:pos x="22" y="10"/>
                  </a:cxn>
                  <a:cxn ang="0">
                    <a:pos x="18" y="14"/>
                  </a:cxn>
                  <a:cxn ang="0">
                    <a:pos x="12" y="12"/>
                  </a:cxn>
                  <a:cxn ang="0">
                    <a:pos x="8" y="16"/>
                  </a:cxn>
                  <a:cxn ang="0">
                    <a:pos x="32" y="18"/>
                  </a:cxn>
                  <a:cxn ang="0">
                    <a:pos x="48" y="20"/>
                  </a:cxn>
                  <a:cxn ang="0">
                    <a:pos x="60" y="32"/>
                  </a:cxn>
                  <a:cxn ang="0">
                    <a:pos x="52" y="56"/>
                  </a:cxn>
                  <a:cxn ang="0">
                    <a:pos x="36" y="62"/>
                  </a:cxn>
                  <a:cxn ang="0">
                    <a:pos x="16" y="46"/>
                  </a:cxn>
                  <a:cxn ang="0">
                    <a:pos x="18" y="30"/>
                  </a:cxn>
                  <a:cxn ang="0">
                    <a:pos x="32" y="18"/>
                  </a:cxn>
                </a:cxnLst>
                <a:rect l="0" t="0" r="r" b="b"/>
                <a:pathLst>
                  <a:path w="76" h="78">
                    <a:moveTo>
                      <a:pt x="8" y="20"/>
                    </a:moveTo>
                    <a:lnTo>
                      <a:pt x="8" y="20"/>
                    </a:lnTo>
                    <a:lnTo>
                      <a:pt x="10" y="22"/>
                    </a:lnTo>
                    <a:lnTo>
                      <a:pt x="8" y="26"/>
                    </a:lnTo>
                    <a:lnTo>
                      <a:pt x="8" y="26"/>
                    </a:lnTo>
                    <a:lnTo>
                      <a:pt x="8" y="28"/>
                    </a:lnTo>
                    <a:lnTo>
                      <a:pt x="4" y="28"/>
                    </a:lnTo>
                    <a:lnTo>
                      <a:pt x="4" y="28"/>
                    </a:lnTo>
                    <a:lnTo>
                      <a:pt x="2" y="28"/>
                    </a:lnTo>
                    <a:lnTo>
                      <a:pt x="0" y="32"/>
                    </a:lnTo>
                    <a:lnTo>
                      <a:pt x="0" y="32"/>
                    </a:lnTo>
                    <a:lnTo>
                      <a:pt x="0" y="36"/>
                    </a:lnTo>
                    <a:lnTo>
                      <a:pt x="2" y="38"/>
                    </a:lnTo>
                    <a:lnTo>
                      <a:pt x="2" y="38"/>
                    </a:lnTo>
                    <a:lnTo>
                      <a:pt x="4" y="40"/>
                    </a:lnTo>
                    <a:lnTo>
                      <a:pt x="6" y="42"/>
                    </a:lnTo>
                    <a:lnTo>
                      <a:pt x="6" y="42"/>
                    </a:lnTo>
                    <a:lnTo>
                      <a:pt x="4" y="44"/>
                    </a:lnTo>
                    <a:lnTo>
                      <a:pt x="2" y="46"/>
                    </a:lnTo>
                    <a:lnTo>
                      <a:pt x="2" y="46"/>
                    </a:lnTo>
                    <a:lnTo>
                      <a:pt x="0" y="48"/>
                    </a:lnTo>
                    <a:lnTo>
                      <a:pt x="0" y="52"/>
                    </a:lnTo>
                    <a:lnTo>
                      <a:pt x="0" y="52"/>
                    </a:lnTo>
                    <a:lnTo>
                      <a:pt x="2" y="54"/>
                    </a:lnTo>
                    <a:lnTo>
                      <a:pt x="6" y="56"/>
                    </a:lnTo>
                    <a:lnTo>
                      <a:pt x="6" y="56"/>
                    </a:lnTo>
                    <a:lnTo>
                      <a:pt x="8" y="56"/>
                    </a:lnTo>
                    <a:lnTo>
                      <a:pt x="10" y="56"/>
                    </a:lnTo>
                    <a:lnTo>
                      <a:pt x="10" y="56"/>
                    </a:lnTo>
                    <a:lnTo>
                      <a:pt x="10" y="60"/>
                    </a:lnTo>
                    <a:lnTo>
                      <a:pt x="10" y="62"/>
                    </a:lnTo>
                    <a:lnTo>
                      <a:pt x="10" y="62"/>
                    </a:lnTo>
                    <a:lnTo>
                      <a:pt x="10" y="66"/>
                    </a:lnTo>
                    <a:lnTo>
                      <a:pt x="12" y="70"/>
                    </a:lnTo>
                    <a:lnTo>
                      <a:pt x="12" y="70"/>
                    </a:lnTo>
                    <a:lnTo>
                      <a:pt x="14" y="70"/>
                    </a:lnTo>
                    <a:lnTo>
                      <a:pt x="18" y="70"/>
                    </a:lnTo>
                    <a:lnTo>
                      <a:pt x="18" y="70"/>
                    </a:lnTo>
                    <a:lnTo>
                      <a:pt x="22" y="68"/>
                    </a:lnTo>
                    <a:lnTo>
                      <a:pt x="24" y="68"/>
                    </a:lnTo>
                    <a:lnTo>
                      <a:pt x="24" y="68"/>
                    </a:lnTo>
                    <a:lnTo>
                      <a:pt x="26" y="70"/>
                    </a:lnTo>
                    <a:lnTo>
                      <a:pt x="26" y="74"/>
                    </a:lnTo>
                    <a:lnTo>
                      <a:pt x="26" y="74"/>
                    </a:lnTo>
                    <a:lnTo>
                      <a:pt x="26" y="76"/>
                    </a:lnTo>
                    <a:lnTo>
                      <a:pt x="30" y="78"/>
                    </a:lnTo>
                    <a:lnTo>
                      <a:pt x="30" y="78"/>
                    </a:lnTo>
                    <a:lnTo>
                      <a:pt x="34" y="78"/>
                    </a:lnTo>
                    <a:lnTo>
                      <a:pt x="36" y="76"/>
                    </a:lnTo>
                    <a:lnTo>
                      <a:pt x="36" y="76"/>
                    </a:lnTo>
                    <a:lnTo>
                      <a:pt x="38" y="74"/>
                    </a:lnTo>
                    <a:lnTo>
                      <a:pt x="40" y="72"/>
                    </a:lnTo>
                    <a:lnTo>
                      <a:pt x="40" y="72"/>
                    </a:lnTo>
                    <a:lnTo>
                      <a:pt x="42" y="72"/>
                    </a:lnTo>
                    <a:lnTo>
                      <a:pt x="44" y="76"/>
                    </a:lnTo>
                    <a:lnTo>
                      <a:pt x="44" y="76"/>
                    </a:lnTo>
                    <a:lnTo>
                      <a:pt x="46" y="78"/>
                    </a:lnTo>
                    <a:lnTo>
                      <a:pt x="50" y="78"/>
                    </a:lnTo>
                    <a:lnTo>
                      <a:pt x="50" y="78"/>
                    </a:lnTo>
                    <a:lnTo>
                      <a:pt x="54" y="76"/>
                    </a:lnTo>
                    <a:lnTo>
                      <a:pt x="54" y="72"/>
                    </a:lnTo>
                    <a:lnTo>
                      <a:pt x="54" y="72"/>
                    </a:lnTo>
                    <a:lnTo>
                      <a:pt x="54" y="68"/>
                    </a:lnTo>
                    <a:lnTo>
                      <a:pt x="56" y="66"/>
                    </a:lnTo>
                    <a:lnTo>
                      <a:pt x="56" y="66"/>
                    </a:lnTo>
                    <a:lnTo>
                      <a:pt x="58" y="66"/>
                    </a:lnTo>
                    <a:lnTo>
                      <a:pt x="62" y="68"/>
                    </a:lnTo>
                    <a:lnTo>
                      <a:pt x="62" y="68"/>
                    </a:lnTo>
                    <a:lnTo>
                      <a:pt x="64" y="68"/>
                    </a:lnTo>
                    <a:lnTo>
                      <a:pt x="68" y="66"/>
                    </a:lnTo>
                    <a:lnTo>
                      <a:pt x="68" y="66"/>
                    </a:lnTo>
                    <a:lnTo>
                      <a:pt x="70" y="62"/>
                    </a:lnTo>
                    <a:lnTo>
                      <a:pt x="68" y="60"/>
                    </a:lnTo>
                    <a:lnTo>
                      <a:pt x="68" y="60"/>
                    </a:lnTo>
                    <a:lnTo>
                      <a:pt x="66" y="56"/>
                    </a:lnTo>
                    <a:lnTo>
                      <a:pt x="68" y="54"/>
                    </a:lnTo>
                    <a:lnTo>
                      <a:pt x="68" y="54"/>
                    </a:lnTo>
                    <a:lnTo>
                      <a:pt x="70" y="52"/>
                    </a:lnTo>
                    <a:lnTo>
                      <a:pt x="72" y="52"/>
                    </a:lnTo>
                    <a:lnTo>
                      <a:pt x="72" y="52"/>
                    </a:lnTo>
                    <a:lnTo>
                      <a:pt x="74" y="52"/>
                    </a:lnTo>
                    <a:lnTo>
                      <a:pt x="76" y="48"/>
                    </a:lnTo>
                    <a:lnTo>
                      <a:pt x="76" y="48"/>
                    </a:lnTo>
                    <a:lnTo>
                      <a:pt x="76" y="44"/>
                    </a:lnTo>
                    <a:lnTo>
                      <a:pt x="74" y="42"/>
                    </a:lnTo>
                    <a:lnTo>
                      <a:pt x="74" y="42"/>
                    </a:lnTo>
                    <a:lnTo>
                      <a:pt x="72" y="40"/>
                    </a:lnTo>
                    <a:lnTo>
                      <a:pt x="70" y="38"/>
                    </a:lnTo>
                    <a:lnTo>
                      <a:pt x="70" y="38"/>
                    </a:lnTo>
                    <a:lnTo>
                      <a:pt x="72" y="36"/>
                    </a:lnTo>
                    <a:lnTo>
                      <a:pt x="74" y="34"/>
                    </a:lnTo>
                    <a:lnTo>
                      <a:pt x="74" y="34"/>
                    </a:lnTo>
                    <a:lnTo>
                      <a:pt x="76" y="32"/>
                    </a:lnTo>
                    <a:lnTo>
                      <a:pt x="76" y="28"/>
                    </a:lnTo>
                    <a:lnTo>
                      <a:pt x="76" y="28"/>
                    </a:lnTo>
                    <a:lnTo>
                      <a:pt x="74" y="24"/>
                    </a:lnTo>
                    <a:lnTo>
                      <a:pt x="70" y="24"/>
                    </a:lnTo>
                    <a:lnTo>
                      <a:pt x="70" y="24"/>
                    </a:lnTo>
                    <a:lnTo>
                      <a:pt x="68" y="24"/>
                    </a:lnTo>
                    <a:lnTo>
                      <a:pt x="64" y="22"/>
                    </a:lnTo>
                    <a:lnTo>
                      <a:pt x="64" y="22"/>
                    </a:lnTo>
                    <a:lnTo>
                      <a:pt x="64" y="20"/>
                    </a:lnTo>
                    <a:lnTo>
                      <a:pt x="66" y="16"/>
                    </a:lnTo>
                    <a:lnTo>
                      <a:pt x="66" y="16"/>
                    </a:lnTo>
                    <a:lnTo>
                      <a:pt x="66" y="14"/>
                    </a:lnTo>
                    <a:lnTo>
                      <a:pt x="64" y="10"/>
                    </a:lnTo>
                    <a:lnTo>
                      <a:pt x="64" y="10"/>
                    </a:lnTo>
                    <a:lnTo>
                      <a:pt x="62" y="8"/>
                    </a:lnTo>
                    <a:lnTo>
                      <a:pt x="58" y="10"/>
                    </a:lnTo>
                    <a:lnTo>
                      <a:pt x="58" y="10"/>
                    </a:lnTo>
                    <a:lnTo>
                      <a:pt x="54" y="10"/>
                    </a:lnTo>
                    <a:lnTo>
                      <a:pt x="52" y="10"/>
                    </a:lnTo>
                    <a:lnTo>
                      <a:pt x="52" y="10"/>
                    </a:lnTo>
                    <a:lnTo>
                      <a:pt x="50" y="8"/>
                    </a:lnTo>
                    <a:lnTo>
                      <a:pt x="50" y="6"/>
                    </a:lnTo>
                    <a:lnTo>
                      <a:pt x="50" y="6"/>
                    </a:lnTo>
                    <a:lnTo>
                      <a:pt x="50" y="2"/>
                    </a:lnTo>
                    <a:lnTo>
                      <a:pt x="46" y="0"/>
                    </a:lnTo>
                    <a:lnTo>
                      <a:pt x="46" y="0"/>
                    </a:lnTo>
                    <a:lnTo>
                      <a:pt x="42" y="2"/>
                    </a:lnTo>
                    <a:lnTo>
                      <a:pt x="40" y="4"/>
                    </a:lnTo>
                    <a:lnTo>
                      <a:pt x="40" y="4"/>
                    </a:lnTo>
                    <a:lnTo>
                      <a:pt x="38" y="6"/>
                    </a:lnTo>
                    <a:lnTo>
                      <a:pt x="36" y="8"/>
                    </a:lnTo>
                    <a:lnTo>
                      <a:pt x="36" y="8"/>
                    </a:lnTo>
                    <a:lnTo>
                      <a:pt x="34" y="6"/>
                    </a:lnTo>
                    <a:lnTo>
                      <a:pt x="32" y="4"/>
                    </a:lnTo>
                    <a:lnTo>
                      <a:pt x="32" y="4"/>
                    </a:lnTo>
                    <a:lnTo>
                      <a:pt x="30" y="2"/>
                    </a:lnTo>
                    <a:lnTo>
                      <a:pt x="26" y="2"/>
                    </a:lnTo>
                    <a:lnTo>
                      <a:pt x="26" y="2"/>
                    </a:lnTo>
                    <a:lnTo>
                      <a:pt x="22" y="4"/>
                    </a:lnTo>
                    <a:lnTo>
                      <a:pt x="22" y="8"/>
                    </a:lnTo>
                    <a:lnTo>
                      <a:pt x="22" y="8"/>
                    </a:lnTo>
                    <a:lnTo>
                      <a:pt x="22" y="10"/>
                    </a:lnTo>
                    <a:lnTo>
                      <a:pt x="20" y="14"/>
                    </a:lnTo>
                    <a:lnTo>
                      <a:pt x="20" y="14"/>
                    </a:lnTo>
                    <a:lnTo>
                      <a:pt x="18" y="14"/>
                    </a:lnTo>
                    <a:lnTo>
                      <a:pt x="16" y="12"/>
                    </a:lnTo>
                    <a:lnTo>
                      <a:pt x="16" y="12"/>
                    </a:lnTo>
                    <a:lnTo>
                      <a:pt x="12" y="12"/>
                    </a:lnTo>
                    <a:lnTo>
                      <a:pt x="8" y="14"/>
                    </a:lnTo>
                    <a:lnTo>
                      <a:pt x="8" y="14"/>
                    </a:lnTo>
                    <a:lnTo>
                      <a:pt x="8" y="16"/>
                    </a:lnTo>
                    <a:lnTo>
                      <a:pt x="8" y="20"/>
                    </a:lnTo>
                    <a:lnTo>
                      <a:pt x="8" y="20"/>
                    </a:lnTo>
                    <a:close/>
                    <a:moveTo>
                      <a:pt x="32" y="18"/>
                    </a:moveTo>
                    <a:lnTo>
                      <a:pt x="32" y="18"/>
                    </a:lnTo>
                    <a:lnTo>
                      <a:pt x="40" y="18"/>
                    </a:lnTo>
                    <a:lnTo>
                      <a:pt x="48" y="20"/>
                    </a:lnTo>
                    <a:lnTo>
                      <a:pt x="56" y="24"/>
                    </a:lnTo>
                    <a:lnTo>
                      <a:pt x="60" y="32"/>
                    </a:lnTo>
                    <a:lnTo>
                      <a:pt x="60" y="32"/>
                    </a:lnTo>
                    <a:lnTo>
                      <a:pt x="60" y="42"/>
                    </a:lnTo>
                    <a:lnTo>
                      <a:pt x="58" y="50"/>
                    </a:lnTo>
                    <a:lnTo>
                      <a:pt x="52" y="56"/>
                    </a:lnTo>
                    <a:lnTo>
                      <a:pt x="46" y="62"/>
                    </a:lnTo>
                    <a:lnTo>
                      <a:pt x="46" y="62"/>
                    </a:lnTo>
                    <a:lnTo>
                      <a:pt x="36" y="62"/>
                    </a:lnTo>
                    <a:lnTo>
                      <a:pt x="28" y="60"/>
                    </a:lnTo>
                    <a:lnTo>
                      <a:pt x="20" y="54"/>
                    </a:lnTo>
                    <a:lnTo>
                      <a:pt x="16" y="46"/>
                    </a:lnTo>
                    <a:lnTo>
                      <a:pt x="16" y="46"/>
                    </a:lnTo>
                    <a:lnTo>
                      <a:pt x="16" y="38"/>
                    </a:lnTo>
                    <a:lnTo>
                      <a:pt x="18" y="30"/>
                    </a:lnTo>
                    <a:lnTo>
                      <a:pt x="24" y="22"/>
                    </a:lnTo>
                    <a:lnTo>
                      <a:pt x="32" y="18"/>
                    </a:lnTo>
                    <a:lnTo>
                      <a:pt x="32"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grpSp>
        <p:sp>
          <p:nvSpPr>
            <p:cNvPr id="79" name="Freeform 11"/>
            <p:cNvSpPr>
              <a:spLocks/>
            </p:cNvSpPr>
            <p:nvPr/>
          </p:nvSpPr>
          <p:spPr bwMode="auto">
            <a:xfrm>
              <a:off x="5815505" y="4539546"/>
              <a:ext cx="300639" cy="466256"/>
            </a:xfrm>
            <a:custGeom>
              <a:avLst/>
              <a:gdLst/>
              <a:ahLst/>
              <a:cxnLst>
                <a:cxn ang="0">
                  <a:pos x="12857" y="1000"/>
                </a:cxn>
                <a:cxn ang="0">
                  <a:pos x="12869" y="606"/>
                </a:cxn>
                <a:cxn ang="0">
                  <a:pos x="12735" y="220"/>
                </a:cxn>
                <a:cxn ang="0">
                  <a:pos x="12358" y="9"/>
                </a:cxn>
                <a:cxn ang="0">
                  <a:pos x="11951" y="63"/>
                </a:cxn>
                <a:cxn ang="0">
                  <a:pos x="11611" y="300"/>
                </a:cxn>
                <a:cxn ang="0">
                  <a:pos x="11255" y="702"/>
                </a:cxn>
                <a:cxn ang="0">
                  <a:pos x="10827" y="1283"/>
                </a:cxn>
                <a:cxn ang="0">
                  <a:pos x="10061" y="2542"/>
                </a:cxn>
                <a:cxn ang="0">
                  <a:pos x="9250" y="3940"/>
                </a:cxn>
                <a:cxn ang="0">
                  <a:pos x="7087" y="4289"/>
                </a:cxn>
                <a:cxn ang="0">
                  <a:pos x="7210" y="3965"/>
                </a:cxn>
                <a:cxn ang="0">
                  <a:pos x="7150" y="3666"/>
                </a:cxn>
                <a:cxn ang="0">
                  <a:pos x="6770" y="3549"/>
                </a:cxn>
                <a:cxn ang="0">
                  <a:pos x="6361" y="3794"/>
                </a:cxn>
                <a:cxn ang="0">
                  <a:pos x="6051" y="4221"/>
                </a:cxn>
                <a:cxn ang="0">
                  <a:pos x="5841" y="4649"/>
                </a:cxn>
                <a:cxn ang="0">
                  <a:pos x="4258" y="4859"/>
                </a:cxn>
                <a:cxn ang="0">
                  <a:pos x="4364" y="4479"/>
                </a:cxn>
                <a:cxn ang="0">
                  <a:pos x="4323" y="4127"/>
                </a:cxn>
                <a:cxn ang="0">
                  <a:pos x="3995" y="3987"/>
                </a:cxn>
                <a:cxn ang="0">
                  <a:pos x="3558" y="4259"/>
                </a:cxn>
                <a:cxn ang="0">
                  <a:pos x="3176" y="4758"/>
                </a:cxn>
                <a:cxn ang="0">
                  <a:pos x="2884" y="5276"/>
                </a:cxn>
                <a:cxn ang="0">
                  <a:pos x="232" y="5961"/>
                </a:cxn>
                <a:cxn ang="0">
                  <a:pos x="72" y="6250"/>
                </a:cxn>
                <a:cxn ang="0">
                  <a:pos x="3" y="6660"/>
                </a:cxn>
                <a:cxn ang="0">
                  <a:pos x="204" y="7113"/>
                </a:cxn>
                <a:cxn ang="0">
                  <a:pos x="1782" y="7189"/>
                </a:cxn>
                <a:cxn ang="0">
                  <a:pos x="4830" y="7217"/>
                </a:cxn>
                <a:cxn ang="0">
                  <a:pos x="5973" y="7289"/>
                </a:cxn>
                <a:cxn ang="0">
                  <a:pos x="6779" y="7479"/>
                </a:cxn>
                <a:cxn ang="0">
                  <a:pos x="7332" y="7684"/>
                </a:cxn>
                <a:cxn ang="0">
                  <a:pos x="2325" y="13627"/>
                </a:cxn>
                <a:cxn ang="0">
                  <a:pos x="9432" y="8800"/>
                </a:cxn>
                <a:cxn ang="0">
                  <a:pos x="10545" y="9934"/>
                </a:cxn>
                <a:cxn ang="0">
                  <a:pos x="11367" y="10787"/>
                </a:cxn>
                <a:cxn ang="0">
                  <a:pos x="12028" y="11692"/>
                </a:cxn>
                <a:cxn ang="0">
                  <a:pos x="13283" y="13565"/>
                </a:cxn>
                <a:cxn ang="0">
                  <a:pos x="13636" y="13819"/>
                </a:cxn>
                <a:cxn ang="0">
                  <a:pos x="14122" y="13761"/>
                </a:cxn>
                <a:cxn ang="0">
                  <a:pos x="14603" y="13569"/>
                </a:cxn>
                <a:cxn ang="0">
                  <a:pos x="14766" y="13161"/>
                </a:cxn>
                <a:cxn ang="0">
                  <a:pos x="14534" y="12494"/>
                </a:cxn>
                <a:cxn ang="0">
                  <a:pos x="13959" y="11122"/>
                </a:cxn>
                <a:cxn ang="0">
                  <a:pos x="14346" y="9548"/>
                </a:cxn>
                <a:cxn ang="0">
                  <a:pos x="14396" y="9320"/>
                </a:cxn>
                <a:cxn ang="0">
                  <a:pos x="14351" y="9097"/>
                </a:cxn>
                <a:cxn ang="0">
                  <a:pos x="14154" y="8908"/>
                </a:cxn>
                <a:cxn ang="0">
                  <a:pos x="13923" y="8883"/>
                </a:cxn>
                <a:cxn ang="0">
                  <a:pos x="13738" y="8982"/>
                </a:cxn>
                <a:cxn ang="0">
                  <a:pos x="12582" y="7933"/>
                </a:cxn>
                <a:cxn ang="0">
                  <a:pos x="13041" y="6911"/>
                </a:cxn>
                <a:cxn ang="0">
                  <a:pos x="13091" y="6621"/>
                </a:cxn>
                <a:cxn ang="0">
                  <a:pos x="13021" y="6352"/>
                </a:cxn>
                <a:cxn ang="0">
                  <a:pos x="12756" y="6222"/>
                </a:cxn>
                <a:cxn ang="0">
                  <a:pos x="12521" y="6288"/>
                </a:cxn>
                <a:cxn ang="0">
                  <a:pos x="12374" y="6450"/>
                </a:cxn>
                <a:cxn ang="0">
                  <a:pos x="12296" y="6626"/>
                </a:cxn>
              </a:cxnLst>
              <a:rect l="0" t="0" r="r" b="b"/>
              <a:pathLst>
                <a:path w="14774" h="16037">
                  <a:moveTo>
                    <a:pt x="11174" y="5001"/>
                  </a:moveTo>
                  <a:lnTo>
                    <a:pt x="12809" y="1241"/>
                  </a:lnTo>
                  <a:lnTo>
                    <a:pt x="12812" y="1230"/>
                  </a:lnTo>
                  <a:lnTo>
                    <a:pt x="12820" y="1197"/>
                  </a:lnTo>
                  <a:lnTo>
                    <a:pt x="12831" y="1147"/>
                  </a:lnTo>
                  <a:lnTo>
                    <a:pt x="12844" y="1079"/>
                  </a:lnTo>
                  <a:lnTo>
                    <a:pt x="12850" y="1041"/>
                  </a:lnTo>
                  <a:lnTo>
                    <a:pt x="12857" y="1000"/>
                  </a:lnTo>
                  <a:lnTo>
                    <a:pt x="12862" y="957"/>
                  </a:lnTo>
                  <a:lnTo>
                    <a:pt x="12867" y="911"/>
                  </a:lnTo>
                  <a:lnTo>
                    <a:pt x="12871" y="863"/>
                  </a:lnTo>
                  <a:lnTo>
                    <a:pt x="12874" y="814"/>
                  </a:lnTo>
                  <a:lnTo>
                    <a:pt x="12875" y="763"/>
                  </a:lnTo>
                  <a:lnTo>
                    <a:pt x="12875" y="711"/>
                  </a:lnTo>
                  <a:lnTo>
                    <a:pt x="12873" y="659"/>
                  </a:lnTo>
                  <a:lnTo>
                    <a:pt x="12869" y="606"/>
                  </a:lnTo>
                  <a:lnTo>
                    <a:pt x="12862" y="554"/>
                  </a:lnTo>
                  <a:lnTo>
                    <a:pt x="12853" y="502"/>
                  </a:lnTo>
                  <a:lnTo>
                    <a:pt x="12842" y="451"/>
                  </a:lnTo>
                  <a:lnTo>
                    <a:pt x="12827" y="401"/>
                  </a:lnTo>
                  <a:lnTo>
                    <a:pt x="12809" y="353"/>
                  </a:lnTo>
                  <a:lnTo>
                    <a:pt x="12789" y="306"/>
                  </a:lnTo>
                  <a:lnTo>
                    <a:pt x="12764" y="262"/>
                  </a:lnTo>
                  <a:lnTo>
                    <a:pt x="12735" y="220"/>
                  </a:lnTo>
                  <a:lnTo>
                    <a:pt x="12703" y="179"/>
                  </a:lnTo>
                  <a:lnTo>
                    <a:pt x="12666" y="143"/>
                  </a:lnTo>
                  <a:lnTo>
                    <a:pt x="12625" y="110"/>
                  </a:lnTo>
                  <a:lnTo>
                    <a:pt x="12579" y="81"/>
                  </a:lnTo>
                  <a:lnTo>
                    <a:pt x="12528" y="57"/>
                  </a:lnTo>
                  <a:lnTo>
                    <a:pt x="12472" y="36"/>
                  </a:lnTo>
                  <a:lnTo>
                    <a:pt x="12414" y="20"/>
                  </a:lnTo>
                  <a:lnTo>
                    <a:pt x="12358" y="9"/>
                  </a:lnTo>
                  <a:lnTo>
                    <a:pt x="12303" y="3"/>
                  </a:lnTo>
                  <a:lnTo>
                    <a:pt x="12249" y="0"/>
                  </a:lnTo>
                  <a:lnTo>
                    <a:pt x="12196" y="2"/>
                  </a:lnTo>
                  <a:lnTo>
                    <a:pt x="12145" y="7"/>
                  </a:lnTo>
                  <a:lnTo>
                    <a:pt x="12095" y="16"/>
                  </a:lnTo>
                  <a:lnTo>
                    <a:pt x="12046" y="29"/>
                  </a:lnTo>
                  <a:lnTo>
                    <a:pt x="11998" y="44"/>
                  </a:lnTo>
                  <a:lnTo>
                    <a:pt x="11951" y="63"/>
                  </a:lnTo>
                  <a:lnTo>
                    <a:pt x="11905" y="85"/>
                  </a:lnTo>
                  <a:lnTo>
                    <a:pt x="11860" y="109"/>
                  </a:lnTo>
                  <a:lnTo>
                    <a:pt x="11816" y="136"/>
                  </a:lnTo>
                  <a:lnTo>
                    <a:pt x="11774" y="165"/>
                  </a:lnTo>
                  <a:lnTo>
                    <a:pt x="11732" y="196"/>
                  </a:lnTo>
                  <a:lnTo>
                    <a:pt x="11691" y="229"/>
                  </a:lnTo>
                  <a:lnTo>
                    <a:pt x="11651" y="264"/>
                  </a:lnTo>
                  <a:lnTo>
                    <a:pt x="11611" y="300"/>
                  </a:lnTo>
                  <a:lnTo>
                    <a:pt x="11573" y="338"/>
                  </a:lnTo>
                  <a:lnTo>
                    <a:pt x="11535" y="376"/>
                  </a:lnTo>
                  <a:lnTo>
                    <a:pt x="11498" y="416"/>
                  </a:lnTo>
                  <a:lnTo>
                    <a:pt x="11461" y="456"/>
                  </a:lnTo>
                  <a:lnTo>
                    <a:pt x="11426" y="497"/>
                  </a:lnTo>
                  <a:lnTo>
                    <a:pt x="11390" y="537"/>
                  </a:lnTo>
                  <a:lnTo>
                    <a:pt x="11321" y="620"/>
                  </a:lnTo>
                  <a:lnTo>
                    <a:pt x="11255" y="702"/>
                  </a:lnTo>
                  <a:lnTo>
                    <a:pt x="11190" y="781"/>
                  </a:lnTo>
                  <a:lnTo>
                    <a:pt x="11126" y="855"/>
                  </a:lnTo>
                  <a:lnTo>
                    <a:pt x="11091" y="898"/>
                  </a:lnTo>
                  <a:lnTo>
                    <a:pt x="11048" y="953"/>
                  </a:lnTo>
                  <a:lnTo>
                    <a:pt x="11001" y="1021"/>
                  </a:lnTo>
                  <a:lnTo>
                    <a:pt x="10948" y="1099"/>
                  </a:lnTo>
                  <a:lnTo>
                    <a:pt x="10890" y="1187"/>
                  </a:lnTo>
                  <a:lnTo>
                    <a:pt x="10827" y="1283"/>
                  </a:lnTo>
                  <a:lnTo>
                    <a:pt x="10760" y="1388"/>
                  </a:lnTo>
                  <a:lnTo>
                    <a:pt x="10690" y="1500"/>
                  </a:lnTo>
                  <a:lnTo>
                    <a:pt x="10616" y="1619"/>
                  </a:lnTo>
                  <a:lnTo>
                    <a:pt x="10541" y="1742"/>
                  </a:lnTo>
                  <a:lnTo>
                    <a:pt x="10463" y="1869"/>
                  </a:lnTo>
                  <a:lnTo>
                    <a:pt x="10384" y="2001"/>
                  </a:lnTo>
                  <a:lnTo>
                    <a:pt x="10222" y="2270"/>
                  </a:lnTo>
                  <a:lnTo>
                    <a:pt x="10061" y="2542"/>
                  </a:lnTo>
                  <a:lnTo>
                    <a:pt x="9904" y="2810"/>
                  </a:lnTo>
                  <a:lnTo>
                    <a:pt x="9754" y="3066"/>
                  </a:lnTo>
                  <a:lnTo>
                    <a:pt x="9617" y="3303"/>
                  </a:lnTo>
                  <a:lnTo>
                    <a:pt x="9495" y="3512"/>
                  </a:lnTo>
                  <a:lnTo>
                    <a:pt x="9394" y="3689"/>
                  </a:lnTo>
                  <a:lnTo>
                    <a:pt x="9317" y="3823"/>
                  </a:lnTo>
                  <a:lnTo>
                    <a:pt x="9267" y="3910"/>
                  </a:lnTo>
                  <a:lnTo>
                    <a:pt x="9250" y="3940"/>
                  </a:lnTo>
                  <a:lnTo>
                    <a:pt x="6942" y="4518"/>
                  </a:lnTo>
                  <a:lnTo>
                    <a:pt x="6948" y="4509"/>
                  </a:lnTo>
                  <a:lnTo>
                    <a:pt x="6967" y="4483"/>
                  </a:lnTo>
                  <a:lnTo>
                    <a:pt x="6995" y="4442"/>
                  </a:lnTo>
                  <a:lnTo>
                    <a:pt x="7030" y="4388"/>
                  </a:lnTo>
                  <a:lnTo>
                    <a:pt x="7048" y="4357"/>
                  </a:lnTo>
                  <a:lnTo>
                    <a:pt x="7067" y="4324"/>
                  </a:lnTo>
                  <a:lnTo>
                    <a:pt x="7087" y="4289"/>
                  </a:lnTo>
                  <a:lnTo>
                    <a:pt x="7106" y="4252"/>
                  </a:lnTo>
                  <a:lnTo>
                    <a:pt x="7125" y="4213"/>
                  </a:lnTo>
                  <a:lnTo>
                    <a:pt x="7143" y="4173"/>
                  </a:lnTo>
                  <a:lnTo>
                    <a:pt x="7160" y="4133"/>
                  </a:lnTo>
                  <a:lnTo>
                    <a:pt x="7176" y="4090"/>
                  </a:lnTo>
                  <a:lnTo>
                    <a:pt x="7190" y="4048"/>
                  </a:lnTo>
                  <a:lnTo>
                    <a:pt x="7201" y="4006"/>
                  </a:lnTo>
                  <a:lnTo>
                    <a:pt x="7210" y="3965"/>
                  </a:lnTo>
                  <a:lnTo>
                    <a:pt x="7216" y="3923"/>
                  </a:lnTo>
                  <a:lnTo>
                    <a:pt x="7219" y="3882"/>
                  </a:lnTo>
                  <a:lnTo>
                    <a:pt x="7218" y="3842"/>
                  </a:lnTo>
                  <a:lnTo>
                    <a:pt x="7214" y="3804"/>
                  </a:lnTo>
                  <a:lnTo>
                    <a:pt x="7205" y="3766"/>
                  </a:lnTo>
                  <a:lnTo>
                    <a:pt x="7192" y="3731"/>
                  </a:lnTo>
                  <a:lnTo>
                    <a:pt x="7174" y="3698"/>
                  </a:lnTo>
                  <a:lnTo>
                    <a:pt x="7150" y="3666"/>
                  </a:lnTo>
                  <a:lnTo>
                    <a:pt x="7121" y="3637"/>
                  </a:lnTo>
                  <a:lnTo>
                    <a:pt x="7086" y="3611"/>
                  </a:lnTo>
                  <a:lnTo>
                    <a:pt x="7045" y="3589"/>
                  </a:lnTo>
                  <a:lnTo>
                    <a:pt x="6997" y="3570"/>
                  </a:lnTo>
                  <a:lnTo>
                    <a:pt x="6942" y="3554"/>
                  </a:lnTo>
                  <a:lnTo>
                    <a:pt x="6883" y="3545"/>
                  </a:lnTo>
                  <a:lnTo>
                    <a:pt x="6826" y="3543"/>
                  </a:lnTo>
                  <a:lnTo>
                    <a:pt x="6770" y="3549"/>
                  </a:lnTo>
                  <a:lnTo>
                    <a:pt x="6715" y="3560"/>
                  </a:lnTo>
                  <a:lnTo>
                    <a:pt x="6660" y="3579"/>
                  </a:lnTo>
                  <a:lnTo>
                    <a:pt x="6607" y="3603"/>
                  </a:lnTo>
                  <a:lnTo>
                    <a:pt x="6556" y="3632"/>
                  </a:lnTo>
                  <a:lnTo>
                    <a:pt x="6505" y="3666"/>
                  </a:lnTo>
                  <a:lnTo>
                    <a:pt x="6456" y="3706"/>
                  </a:lnTo>
                  <a:lnTo>
                    <a:pt x="6408" y="3748"/>
                  </a:lnTo>
                  <a:lnTo>
                    <a:pt x="6361" y="3794"/>
                  </a:lnTo>
                  <a:lnTo>
                    <a:pt x="6317" y="3842"/>
                  </a:lnTo>
                  <a:lnTo>
                    <a:pt x="6274" y="3893"/>
                  </a:lnTo>
                  <a:lnTo>
                    <a:pt x="6232" y="3945"/>
                  </a:lnTo>
                  <a:lnTo>
                    <a:pt x="6192" y="3999"/>
                  </a:lnTo>
                  <a:lnTo>
                    <a:pt x="6154" y="4054"/>
                  </a:lnTo>
                  <a:lnTo>
                    <a:pt x="6118" y="4110"/>
                  </a:lnTo>
                  <a:lnTo>
                    <a:pt x="6084" y="4166"/>
                  </a:lnTo>
                  <a:lnTo>
                    <a:pt x="6051" y="4221"/>
                  </a:lnTo>
                  <a:lnTo>
                    <a:pt x="6021" y="4274"/>
                  </a:lnTo>
                  <a:lnTo>
                    <a:pt x="5992" y="4327"/>
                  </a:lnTo>
                  <a:lnTo>
                    <a:pt x="5966" y="4377"/>
                  </a:lnTo>
                  <a:lnTo>
                    <a:pt x="5942" y="4424"/>
                  </a:lnTo>
                  <a:lnTo>
                    <a:pt x="5921" y="4469"/>
                  </a:lnTo>
                  <a:lnTo>
                    <a:pt x="5884" y="4548"/>
                  </a:lnTo>
                  <a:lnTo>
                    <a:pt x="5858" y="4610"/>
                  </a:lnTo>
                  <a:lnTo>
                    <a:pt x="5841" y="4649"/>
                  </a:lnTo>
                  <a:lnTo>
                    <a:pt x="5836" y="4663"/>
                  </a:lnTo>
                  <a:lnTo>
                    <a:pt x="4153" y="5097"/>
                  </a:lnTo>
                  <a:lnTo>
                    <a:pt x="4159" y="5086"/>
                  </a:lnTo>
                  <a:lnTo>
                    <a:pt x="4175" y="5053"/>
                  </a:lnTo>
                  <a:lnTo>
                    <a:pt x="4198" y="5003"/>
                  </a:lnTo>
                  <a:lnTo>
                    <a:pt x="4227" y="4937"/>
                  </a:lnTo>
                  <a:lnTo>
                    <a:pt x="4242" y="4899"/>
                  </a:lnTo>
                  <a:lnTo>
                    <a:pt x="4258" y="4859"/>
                  </a:lnTo>
                  <a:lnTo>
                    <a:pt x="4274" y="4816"/>
                  </a:lnTo>
                  <a:lnTo>
                    <a:pt x="4290" y="4771"/>
                  </a:lnTo>
                  <a:lnTo>
                    <a:pt x="4305" y="4725"/>
                  </a:lnTo>
                  <a:lnTo>
                    <a:pt x="4319" y="4677"/>
                  </a:lnTo>
                  <a:lnTo>
                    <a:pt x="4333" y="4629"/>
                  </a:lnTo>
                  <a:lnTo>
                    <a:pt x="4345" y="4579"/>
                  </a:lnTo>
                  <a:lnTo>
                    <a:pt x="4355" y="4528"/>
                  </a:lnTo>
                  <a:lnTo>
                    <a:pt x="4364" y="4479"/>
                  </a:lnTo>
                  <a:lnTo>
                    <a:pt x="4370" y="4430"/>
                  </a:lnTo>
                  <a:lnTo>
                    <a:pt x="4373" y="4381"/>
                  </a:lnTo>
                  <a:lnTo>
                    <a:pt x="4374" y="4334"/>
                  </a:lnTo>
                  <a:lnTo>
                    <a:pt x="4372" y="4288"/>
                  </a:lnTo>
                  <a:lnTo>
                    <a:pt x="4365" y="4244"/>
                  </a:lnTo>
                  <a:lnTo>
                    <a:pt x="4356" y="4202"/>
                  </a:lnTo>
                  <a:lnTo>
                    <a:pt x="4342" y="4163"/>
                  </a:lnTo>
                  <a:lnTo>
                    <a:pt x="4323" y="4127"/>
                  </a:lnTo>
                  <a:lnTo>
                    <a:pt x="4300" y="4093"/>
                  </a:lnTo>
                  <a:lnTo>
                    <a:pt x="4272" y="4063"/>
                  </a:lnTo>
                  <a:lnTo>
                    <a:pt x="4239" y="4038"/>
                  </a:lnTo>
                  <a:lnTo>
                    <a:pt x="4200" y="4016"/>
                  </a:lnTo>
                  <a:lnTo>
                    <a:pt x="4155" y="4000"/>
                  </a:lnTo>
                  <a:lnTo>
                    <a:pt x="4105" y="3988"/>
                  </a:lnTo>
                  <a:lnTo>
                    <a:pt x="4050" y="3984"/>
                  </a:lnTo>
                  <a:lnTo>
                    <a:pt x="3995" y="3987"/>
                  </a:lnTo>
                  <a:lnTo>
                    <a:pt x="3940" y="3999"/>
                  </a:lnTo>
                  <a:lnTo>
                    <a:pt x="3885" y="4018"/>
                  </a:lnTo>
                  <a:lnTo>
                    <a:pt x="3830" y="4045"/>
                  </a:lnTo>
                  <a:lnTo>
                    <a:pt x="3775" y="4077"/>
                  </a:lnTo>
                  <a:lnTo>
                    <a:pt x="3720" y="4115"/>
                  </a:lnTo>
                  <a:lnTo>
                    <a:pt x="3665" y="4159"/>
                  </a:lnTo>
                  <a:lnTo>
                    <a:pt x="3611" y="4207"/>
                  </a:lnTo>
                  <a:lnTo>
                    <a:pt x="3558" y="4259"/>
                  </a:lnTo>
                  <a:lnTo>
                    <a:pt x="3506" y="4314"/>
                  </a:lnTo>
                  <a:lnTo>
                    <a:pt x="3455" y="4373"/>
                  </a:lnTo>
                  <a:lnTo>
                    <a:pt x="3405" y="4434"/>
                  </a:lnTo>
                  <a:lnTo>
                    <a:pt x="3356" y="4497"/>
                  </a:lnTo>
                  <a:lnTo>
                    <a:pt x="3308" y="4562"/>
                  </a:lnTo>
                  <a:lnTo>
                    <a:pt x="3262" y="4627"/>
                  </a:lnTo>
                  <a:lnTo>
                    <a:pt x="3218" y="4693"/>
                  </a:lnTo>
                  <a:lnTo>
                    <a:pt x="3176" y="4758"/>
                  </a:lnTo>
                  <a:lnTo>
                    <a:pt x="3135" y="4822"/>
                  </a:lnTo>
                  <a:lnTo>
                    <a:pt x="3097" y="4885"/>
                  </a:lnTo>
                  <a:lnTo>
                    <a:pt x="3061" y="4946"/>
                  </a:lnTo>
                  <a:lnTo>
                    <a:pt x="3027" y="5006"/>
                  </a:lnTo>
                  <a:lnTo>
                    <a:pt x="2996" y="5062"/>
                  </a:lnTo>
                  <a:lnTo>
                    <a:pt x="2968" y="5113"/>
                  </a:lnTo>
                  <a:lnTo>
                    <a:pt x="2919" y="5205"/>
                  </a:lnTo>
                  <a:lnTo>
                    <a:pt x="2884" y="5276"/>
                  </a:lnTo>
                  <a:lnTo>
                    <a:pt x="2861" y="5321"/>
                  </a:lnTo>
                  <a:lnTo>
                    <a:pt x="2854" y="5337"/>
                  </a:lnTo>
                  <a:lnTo>
                    <a:pt x="305" y="5868"/>
                  </a:lnTo>
                  <a:lnTo>
                    <a:pt x="298" y="5876"/>
                  </a:lnTo>
                  <a:lnTo>
                    <a:pt x="278" y="5900"/>
                  </a:lnTo>
                  <a:lnTo>
                    <a:pt x="265" y="5917"/>
                  </a:lnTo>
                  <a:lnTo>
                    <a:pt x="249" y="5938"/>
                  </a:lnTo>
                  <a:lnTo>
                    <a:pt x="232" y="5961"/>
                  </a:lnTo>
                  <a:lnTo>
                    <a:pt x="213" y="5988"/>
                  </a:lnTo>
                  <a:lnTo>
                    <a:pt x="193" y="6018"/>
                  </a:lnTo>
                  <a:lnTo>
                    <a:pt x="172" y="6050"/>
                  </a:lnTo>
                  <a:lnTo>
                    <a:pt x="151" y="6086"/>
                  </a:lnTo>
                  <a:lnTo>
                    <a:pt x="131" y="6123"/>
                  </a:lnTo>
                  <a:lnTo>
                    <a:pt x="110" y="6164"/>
                  </a:lnTo>
                  <a:lnTo>
                    <a:pt x="91" y="6206"/>
                  </a:lnTo>
                  <a:lnTo>
                    <a:pt x="72" y="6250"/>
                  </a:lnTo>
                  <a:lnTo>
                    <a:pt x="55" y="6297"/>
                  </a:lnTo>
                  <a:lnTo>
                    <a:pt x="39" y="6345"/>
                  </a:lnTo>
                  <a:lnTo>
                    <a:pt x="26" y="6394"/>
                  </a:lnTo>
                  <a:lnTo>
                    <a:pt x="15" y="6445"/>
                  </a:lnTo>
                  <a:lnTo>
                    <a:pt x="7" y="6497"/>
                  </a:lnTo>
                  <a:lnTo>
                    <a:pt x="2" y="6551"/>
                  </a:lnTo>
                  <a:lnTo>
                    <a:pt x="0" y="6605"/>
                  </a:lnTo>
                  <a:lnTo>
                    <a:pt x="3" y="6660"/>
                  </a:lnTo>
                  <a:lnTo>
                    <a:pt x="10" y="6716"/>
                  </a:lnTo>
                  <a:lnTo>
                    <a:pt x="21" y="6773"/>
                  </a:lnTo>
                  <a:lnTo>
                    <a:pt x="37" y="6829"/>
                  </a:lnTo>
                  <a:lnTo>
                    <a:pt x="59" y="6887"/>
                  </a:lnTo>
                  <a:lnTo>
                    <a:pt x="86" y="6943"/>
                  </a:lnTo>
                  <a:lnTo>
                    <a:pt x="119" y="7000"/>
                  </a:lnTo>
                  <a:lnTo>
                    <a:pt x="158" y="7057"/>
                  </a:lnTo>
                  <a:lnTo>
                    <a:pt x="204" y="7113"/>
                  </a:lnTo>
                  <a:lnTo>
                    <a:pt x="257" y="7169"/>
                  </a:lnTo>
                  <a:lnTo>
                    <a:pt x="296" y="7170"/>
                  </a:lnTo>
                  <a:lnTo>
                    <a:pt x="409" y="7172"/>
                  </a:lnTo>
                  <a:lnTo>
                    <a:pt x="586" y="7174"/>
                  </a:lnTo>
                  <a:lnTo>
                    <a:pt x="820" y="7177"/>
                  </a:lnTo>
                  <a:lnTo>
                    <a:pt x="1102" y="7181"/>
                  </a:lnTo>
                  <a:lnTo>
                    <a:pt x="1426" y="7185"/>
                  </a:lnTo>
                  <a:lnTo>
                    <a:pt x="1782" y="7189"/>
                  </a:lnTo>
                  <a:lnTo>
                    <a:pt x="2162" y="7193"/>
                  </a:lnTo>
                  <a:lnTo>
                    <a:pt x="2559" y="7198"/>
                  </a:lnTo>
                  <a:lnTo>
                    <a:pt x="2964" y="7202"/>
                  </a:lnTo>
                  <a:lnTo>
                    <a:pt x="3369" y="7207"/>
                  </a:lnTo>
                  <a:lnTo>
                    <a:pt x="3767" y="7210"/>
                  </a:lnTo>
                  <a:lnTo>
                    <a:pt x="4148" y="7213"/>
                  </a:lnTo>
                  <a:lnTo>
                    <a:pt x="4505" y="7216"/>
                  </a:lnTo>
                  <a:lnTo>
                    <a:pt x="4830" y="7217"/>
                  </a:lnTo>
                  <a:lnTo>
                    <a:pt x="5115" y="7218"/>
                  </a:lnTo>
                  <a:lnTo>
                    <a:pt x="5244" y="7219"/>
                  </a:lnTo>
                  <a:lnTo>
                    <a:pt x="5372" y="7224"/>
                  </a:lnTo>
                  <a:lnTo>
                    <a:pt x="5497" y="7232"/>
                  </a:lnTo>
                  <a:lnTo>
                    <a:pt x="5620" y="7242"/>
                  </a:lnTo>
                  <a:lnTo>
                    <a:pt x="5740" y="7256"/>
                  </a:lnTo>
                  <a:lnTo>
                    <a:pt x="5858" y="7271"/>
                  </a:lnTo>
                  <a:lnTo>
                    <a:pt x="5973" y="7289"/>
                  </a:lnTo>
                  <a:lnTo>
                    <a:pt x="6086" y="7308"/>
                  </a:lnTo>
                  <a:lnTo>
                    <a:pt x="6195" y="7329"/>
                  </a:lnTo>
                  <a:lnTo>
                    <a:pt x="6301" y="7352"/>
                  </a:lnTo>
                  <a:lnTo>
                    <a:pt x="6404" y="7375"/>
                  </a:lnTo>
                  <a:lnTo>
                    <a:pt x="6503" y="7400"/>
                  </a:lnTo>
                  <a:lnTo>
                    <a:pt x="6599" y="7426"/>
                  </a:lnTo>
                  <a:lnTo>
                    <a:pt x="6691" y="7452"/>
                  </a:lnTo>
                  <a:lnTo>
                    <a:pt x="6779" y="7479"/>
                  </a:lnTo>
                  <a:lnTo>
                    <a:pt x="6864" y="7506"/>
                  </a:lnTo>
                  <a:lnTo>
                    <a:pt x="6944" y="7533"/>
                  </a:lnTo>
                  <a:lnTo>
                    <a:pt x="7020" y="7560"/>
                  </a:lnTo>
                  <a:lnTo>
                    <a:pt x="7091" y="7588"/>
                  </a:lnTo>
                  <a:lnTo>
                    <a:pt x="7159" y="7613"/>
                  </a:lnTo>
                  <a:lnTo>
                    <a:pt x="7221" y="7638"/>
                  </a:lnTo>
                  <a:lnTo>
                    <a:pt x="7279" y="7662"/>
                  </a:lnTo>
                  <a:lnTo>
                    <a:pt x="7332" y="7684"/>
                  </a:lnTo>
                  <a:lnTo>
                    <a:pt x="7380" y="7705"/>
                  </a:lnTo>
                  <a:lnTo>
                    <a:pt x="7460" y="7743"/>
                  </a:lnTo>
                  <a:lnTo>
                    <a:pt x="7518" y="7771"/>
                  </a:lnTo>
                  <a:lnTo>
                    <a:pt x="7554" y="7789"/>
                  </a:lnTo>
                  <a:lnTo>
                    <a:pt x="7567" y="7796"/>
                  </a:lnTo>
                  <a:lnTo>
                    <a:pt x="5499" y="12085"/>
                  </a:lnTo>
                  <a:lnTo>
                    <a:pt x="3431" y="12375"/>
                  </a:lnTo>
                  <a:lnTo>
                    <a:pt x="2325" y="13627"/>
                  </a:lnTo>
                  <a:lnTo>
                    <a:pt x="5067" y="14012"/>
                  </a:lnTo>
                  <a:lnTo>
                    <a:pt x="7278" y="16037"/>
                  </a:lnTo>
                  <a:lnTo>
                    <a:pt x="7663" y="14736"/>
                  </a:lnTo>
                  <a:lnTo>
                    <a:pt x="6749" y="12711"/>
                  </a:lnTo>
                  <a:lnTo>
                    <a:pt x="9298" y="8663"/>
                  </a:lnTo>
                  <a:lnTo>
                    <a:pt x="9314" y="8680"/>
                  </a:lnTo>
                  <a:lnTo>
                    <a:pt x="9360" y="8726"/>
                  </a:lnTo>
                  <a:lnTo>
                    <a:pt x="9432" y="8800"/>
                  </a:lnTo>
                  <a:lnTo>
                    <a:pt x="9527" y="8898"/>
                  </a:lnTo>
                  <a:lnTo>
                    <a:pt x="9642" y="9015"/>
                  </a:lnTo>
                  <a:lnTo>
                    <a:pt x="9772" y="9148"/>
                  </a:lnTo>
                  <a:lnTo>
                    <a:pt x="9916" y="9293"/>
                  </a:lnTo>
                  <a:lnTo>
                    <a:pt x="10068" y="9449"/>
                  </a:lnTo>
                  <a:lnTo>
                    <a:pt x="10226" y="9610"/>
                  </a:lnTo>
                  <a:lnTo>
                    <a:pt x="10386" y="9773"/>
                  </a:lnTo>
                  <a:lnTo>
                    <a:pt x="10545" y="9934"/>
                  </a:lnTo>
                  <a:lnTo>
                    <a:pt x="10699" y="10090"/>
                  </a:lnTo>
                  <a:lnTo>
                    <a:pt x="10845" y="10239"/>
                  </a:lnTo>
                  <a:lnTo>
                    <a:pt x="10979" y="10375"/>
                  </a:lnTo>
                  <a:lnTo>
                    <a:pt x="11099" y="10495"/>
                  </a:lnTo>
                  <a:lnTo>
                    <a:pt x="11200" y="10595"/>
                  </a:lnTo>
                  <a:lnTo>
                    <a:pt x="11249" y="10648"/>
                  </a:lnTo>
                  <a:lnTo>
                    <a:pt x="11304" y="10712"/>
                  </a:lnTo>
                  <a:lnTo>
                    <a:pt x="11367" y="10787"/>
                  </a:lnTo>
                  <a:lnTo>
                    <a:pt x="11435" y="10873"/>
                  </a:lnTo>
                  <a:lnTo>
                    <a:pt x="11508" y="10968"/>
                  </a:lnTo>
                  <a:lnTo>
                    <a:pt x="11586" y="11073"/>
                  </a:lnTo>
                  <a:lnTo>
                    <a:pt x="11668" y="11185"/>
                  </a:lnTo>
                  <a:lnTo>
                    <a:pt x="11754" y="11303"/>
                  </a:lnTo>
                  <a:lnTo>
                    <a:pt x="11843" y="11428"/>
                  </a:lnTo>
                  <a:lnTo>
                    <a:pt x="11935" y="11558"/>
                  </a:lnTo>
                  <a:lnTo>
                    <a:pt x="12028" y="11692"/>
                  </a:lnTo>
                  <a:lnTo>
                    <a:pt x="12123" y="11828"/>
                  </a:lnTo>
                  <a:lnTo>
                    <a:pt x="12315" y="12108"/>
                  </a:lnTo>
                  <a:lnTo>
                    <a:pt x="12505" y="12390"/>
                  </a:lnTo>
                  <a:lnTo>
                    <a:pt x="12690" y="12665"/>
                  </a:lnTo>
                  <a:lnTo>
                    <a:pt x="12865" y="12928"/>
                  </a:lnTo>
                  <a:lnTo>
                    <a:pt x="13025" y="13170"/>
                  </a:lnTo>
                  <a:lnTo>
                    <a:pt x="13166" y="13385"/>
                  </a:lnTo>
                  <a:lnTo>
                    <a:pt x="13283" y="13565"/>
                  </a:lnTo>
                  <a:lnTo>
                    <a:pt x="13373" y="13703"/>
                  </a:lnTo>
                  <a:lnTo>
                    <a:pt x="13430" y="13791"/>
                  </a:lnTo>
                  <a:lnTo>
                    <a:pt x="13450" y="13821"/>
                  </a:lnTo>
                  <a:lnTo>
                    <a:pt x="13467" y="13822"/>
                  </a:lnTo>
                  <a:lnTo>
                    <a:pt x="13516" y="13822"/>
                  </a:lnTo>
                  <a:lnTo>
                    <a:pt x="13550" y="13822"/>
                  </a:lnTo>
                  <a:lnTo>
                    <a:pt x="13590" y="13820"/>
                  </a:lnTo>
                  <a:lnTo>
                    <a:pt x="13636" y="13819"/>
                  </a:lnTo>
                  <a:lnTo>
                    <a:pt x="13687" y="13816"/>
                  </a:lnTo>
                  <a:lnTo>
                    <a:pt x="13741" y="13813"/>
                  </a:lnTo>
                  <a:lnTo>
                    <a:pt x="13799" y="13808"/>
                  </a:lnTo>
                  <a:lnTo>
                    <a:pt x="13860" y="13802"/>
                  </a:lnTo>
                  <a:lnTo>
                    <a:pt x="13924" y="13794"/>
                  </a:lnTo>
                  <a:lnTo>
                    <a:pt x="13989" y="13785"/>
                  </a:lnTo>
                  <a:lnTo>
                    <a:pt x="14056" y="13774"/>
                  </a:lnTo>
                  <a:lnTo>
                    <a:pt x="14122" y="13761"/>
                  </a:lnTo>
                  <a:lnTo>
                    <a:pt x="14189" y="13746"/>
                  </a:lnTo>
                  <a:lnTo>
                    <a:pt x="14255" y="13729"/>
                  </a:lnTo>
                  <a:lnTo>
                    <a:pt x="14320" y="13709"/>
                  </a:lnTo>
                  <a:lnTo>
                    <a:pt x="14383" y="13687"/>
                  </a:lnTo>
                  <a:lnTo>
                    <a:pt x="14443" y="13662"/>
                  </a:lnTo>
                  <a:lnTo>
                    <a:pt x="14500" y="13634"/>
                  </a:lnTo>
                  <a:lnTo>
                    <a:pt x="14554" y="13603"/>
                  </a:lnTo>
                  <a:lnTo>
                    <a:pt x="14603" y="13569"/>
                  </a:lnTo>
                  <a:lnTo>
                    <a:pt x="14647" y="13531"/>
                  </a:lnTo>
                  <a:lnTo>
                    <a:pt x="14686" y="13490"/>
                  </a:lnTo>
                  <a:lnTo>
                    <a:pt x="14718" y="13446"/>
                  </a:lnTo>
                  <a:lnTo>
                    <a:pt x="14744" y="13397"/>
                  </a:lnTo>
                  <a:lnTo>
                    <a:pt x="14762" y="13345"/>
                  </a:lnTo>
                  <a:lnTo>
                    <a:pt x="14772" y="13288"/>
                  </a:lnTo>
                  <a:lnTo>
                    <a:pt x="14774" y="13228"/>
                  </a:lnTo>
                  <a:lnTo>
                    <a:pt x="14766" y="13161"/>
                  </a:lnTo>
                  <a:lnTo>
                    <a:pt x="14749" y="13091"/>
                  </a:lnTo>
                  <a:lnTo>
                    <a:pt x="14725" y="13017"/>
                  </a:lnTo>
                  <a:lnTo>
                    <a:pt x="14698" y="12938"/>
                  </a:lnTo>
                  <a:lnTo>
                    <a:pt x="14669" y="12856"/>
                  </a:lnTo>
                  <a:lnTo>
                    <a:pt x="14638" y="12768"/>
                  </a:lnTo>
                  <a:lnTo>
                    <a:pt x="14605" y="12679"/>
                  </a:lnTo>
                  <a:lnTo>
                    <a:pt x="14570" y="12588"/>
                  </a:lnTo>
                  <a:lnTo>
                    <a:pt x="14534" y="12494"/>
                  </a:lnTo>
                  <a:lnTo>
                    <a:pt x="14497" y="12398"/>
                  </a:lnTo>
                  <a:lnTo>
                    <a:pt x="14418" y="12202"/>
                  </a:lnTo>
                  <a:lnTo>
                    <a:pt x="14338" y="12006"/>
                  </a:lnTo>
                  <a:lnTo>
                    <a:pt x="14256" y="11810"/>
                  </a:lnTo>
                  <a:lnTo>
                    <a:pt x="14176" y="11621"/>
                  </a:lnTo>
                  <a:lnTo>
                    <a:pt x="14099" y="11440"/>
                  </a:lnTo>
                  <a:lnTo>
                    <a:pt x="14026" y="11273"/>
                  </a:lnTo>
                  <a:lnTo>
                    <a:pt x="13959" y="11122"/>
                  </a:lnTo>
                  <a:lnTo>
                    <a:pt x="13901" y="10989"/>
                  </a:lnTo>
                  <a:lnTo>
                    <a:pt x="13853" y="10880"/>
                  </a:lnTo>
                  <a:lnTo>
                    <a:pt x="13816" y="10798"/>
                  </a:lnTo>
                  <a:lnTo>
                    <a:pt x="13793" y="10747"/>
                  </a:lnTo>
                  <a:lnTo>
                    <a:pt x="13785" y="10729"/>
                  </a:lnTo>
                  <a:lnTo>
                    <a:pt x="14313" y="9620"/>
                  </a:lnTo>
                  <a:lnTo>
                    <a:pt x="14323" y="9601"/>
                  </a:lnTo>
                  <a:lnTo>
                    <a:pt x="14346" y="9548"/>
                  </a:lnTo>
                  <a:lnTo>
                    <a:pt x="14358" y="9512"/>
                  </a:lnTo>
                  <a:lnTo>
                    <a:pt x="14372" y="9470"/>
                  </a:lnTo>
                  <a:lnTo>
                    <a:pt x="14377" y="9447"/>
                  </a:lnTo>
                  <a:lnTo>
                    <a:pt x="14383" y="9424"/>
                  </a:lnTo>
                  <a:lnTo>
                    <a:pt x="14388" y="9399"/>
                  </a:lnTo>
                  <a:lnTo>
                    <a:pt x="14391" y="9373"/>
                  </a:lnTo>
                  <a:lnTo>
                    <a:pt x="14394" y="9347"/>
                  </a:lnTo>
                  <a:lnTo>
                    <a:pt x="14396" y="9320"/>
                  </a:lnTo>
                  <a:lnTo>
                    <a:pt x="14396" y="9292"/>
                  </a:lnTo>
                  <a:lnTo>
                    <a:pt x="14395" y="9264"/>
                  </a:lnTo>
                  <a:lnTo>
                    <a:pt x="14393" y="9237"/>
                  </a:lnTo>
                  <a:lnTo>
                    <a:pt x="14388" y="9208"/>
                  </a:lnTo>
                  <a:lnTo>
                    <a:pt x="14382" y="9180"/>
                  </a:lnTo>
                  <a:lnTo>
                    <a:pt x="14374" y="9152"/>
                  </a:lnTo>
                  <a:lnTo>
                    <a:pt x="14363" y="9125"/>
                  </a:lnTo>
                  <a:lnTo>
                    <a:pt x="14351" y="9097"/>
                  </a:lnTo>
                  <a:lnTo>
                    <a:pt x="14336" y="9070"/>
                  </a:lnTo>
                  <a:lnTo>
                    <a:pt x="14318" y="9044"/>
                  </a:lnTo>
                  <a:lnTo>
                    <a:pt x="14297" y="9018"/>
                  </a:lnTo>
                  <a:lnTo>
                    <a:pt x="14274" y="8993"/>
                  </a:lnTo>
                  <a:lnTo>
                    <a:pt x="14247" y="8969"/>
                  </a:lnTo>
                  <a:lnTo>
                    <a:pt x="14217" y="8945"/>
                  </a:lnTo>
                  <a:lnTo>
                    <a:pt x="14186" y="8925"/>
                  </a:lnTo>
                  <a:lnTo>
                    <a:pt x="14154" y="8908"/>
                  </a:lnTo>
                  <a:lnTo>
                    <a:pt x="14124" y="8895"/>
                  </a:lnTo>
                  <a:lnTo>
                    <a:pt x="14093" y="8884"/>
                  </a:lnTo>
                  <a:lnTo>
                    <a:pt x="14064" y="8877"/>
                  </a:lnTo>
                  <a:lnTo>
                    <a:pt x="14034" y="8873"/>
                  </a:lnTo>
                  <a:lnTo>
                    <a:pt x="14005" y="8872"/>
                  </a:lnTo>
                  <a:lnTo>
                    <a:pt x="13977" y="8873"/>
                  </a:lnTo>
                  <a:lnTo>
                    <a:pt x="13950" y="8877"/>
                  </a:lnTo>
                  <a:lnTo>
                    <a:pt x="13923" y="8883"/>
                  </a:lnTo>
                  <a:lnTo>
                    <a:pt x="13897" y="8891"/>
                  </a:lnTo>
                  <a:lnTo>
                    <a:pt x="13871" y="8901"/>
                  </a:lnTo>
                  <a:lnTo>
                    <a:pt x="13847" y="8912"/>
                  </a:lnTo>
                  <a:lnTo>
                    <a:pt x="13823" y="8924"/>
                  </a:lnTo>
                  <a:lnTo>
                    <a:pt x="13800" y="8937"/>
                  </a:lnTo>
                  <a:lnTo>
                    <a:pt x="13778" y="8951"/>
                  </a:lnTo>
                  <a:lnTo>
                    <a:pt x="13757" y="8967"/>
                  </a:lnTo>
                  <a:lnTo>
                    <a:pt x="13738" y="8982"/>
                  </a:lnTo>
                  <a:lnTo>
                    <a:pt x="13719" y="8998"/>
                  </a:lnTo>
                  <a:lnTo>
                    <a:pt x="13701" y="9014"/>
                  </a:lnTo>
                  <a:lnTo>
                    <a:pt x="13669" y="9045"/>
                  </a:lnTo>
                  <a:lnTo>
                    <a:pt x="13642" y="9074"/>
                  </a:lnTo>
                  <a:lnTo>
                    <a:pt x="13605" y="9120"/>
                  </a:lnTo>
                  <a:lnTo>
                    <a:pt x="13592" y="9138"/>
                  </a:lnTo>
                  <a:lnTo>
                    <a:pt x="13352" y="9571"/>
                  </a:lnTo>
                  <a:lnTo>
                    <a:pt x="12582" y="7933"/>
                  </a:lnTo>
                  <a:lnTo>
                    <a:pt x="12967" y="7113"/>
                  </a:lnTo>
                  <a:lnTo>
                    <a:pt x="12971" y="7105"/>
                  </a:lnTo>
                  <a:lnTo>
                    <a:pt x="12981" y="7082"/>
                  </a:lnTo>
                  <a:lnTo>
                    <a:pt x="12995" y="7046"/>
                  </a:lnTo>
                  <a:lnTo>
                    <a:pt x="13013" y="6998"/>
                  </a:lnTo>
                  <a:lnTo>
                    <a:pt x="13022" y="6971"/>
                  </a:lnTo>
                  <a:lnTo>
                    <a:pt x="13032" y="6942"/>
                  </a:lnTo>
                  <a:lnTo>
                    <a:pt x="13041" y="6911"/>
                  </a:lnTo>
                  <a:lnTo>
                    <a:pt x="13051" y="6878"/>
                  </a:lnTo>
                  <a:lnTo>
                    <a:pt x="13059" y="6843"/>
                  </a:lnTo>
                  <a:lnTo>
                    <a:pt x="13068" y="6808"/>
                  </a:lnTo>
                  <a:lnTo>
                    <a:pt x="13075" y="6772"/>
                  </a:lnTo>
                  <a:lnTo>
                    <a:pt x="13081" y="6735"/>
                  </a:lnTo>
                  <a:lnTo>
                    <a:pt x="13086" y="6696"/>
                  </a:lnTo>
                  <a:lnTo>
                    <a:pt x="13090" y="6659"/>
                  </a:lnTo>
                  <a:lnTo>
                    <a:pt x="13091" y="6621"/>
                  </a:lnTo>
                  <a:lnTo>
                    <a:pt x="13091" y="6584"/>
                  </a:lnTo>
                  <a:lnTo>
                    <a:pt x="13089" y="6548"/>
                  </a:lnTo>
                  <a:lnTo>
                    <a:pt x="13085" y="6511"/>
                  </a:lnTo>
                  <a:lnTo>
                    <a:pt x="13078" y="6477"/>
                  </a:lnTo>
                  <a:lnTo>
                    <a:pt x="13068" y="6443"/>
                  </a:lnTo>
                  <a:lnTo>
                    <a:pt x="13056" y="6411"/>
                  </a:lnTo>
                  <a:lnTo>
                    <a:pt x="13040" y="6380"/>
                  </a:lnTo>
                  <a:lnTo>
                    <a:pt x="13021" y="6352"/>
                  </a:lnTo>
                  <a:lnTo>
                    <a:pt x="12999" y="6325"/>
                  </a:lnTo>
                  <a:lnTo>
                    <a:pt x="12973" y="6302"/>
                  </a:lnTo>
                  <a:lnTo>
                    <a:pt x="12943" y="6279"/>
                  </a:lnTo>
                  <a:lnTo>
                    <a:pt x="12909" y="6261"/>
                  </a:lnTo>
                  <a:lnTo>
                    <a:pt x="12871" y="6246"/>
                  </a:lnTo>
                  <a:lnTo>
                    <a:pt x="12831" y="6234"/>
                  </a:lnTo>
                  <a:lnTo>
                    <a:pt x="12793" y="6226"/>
                  </a:lnTo>
                  <a:lnTo>
                    <a:pt x="12756" y="6222"/>
                  </a:lnTo>
                  <a:lnTo>
                    <a:pt x="12722" y="6221"/>
                  </a:lnTo>
                  <a:lnTo>
                    <a:pt x="12688" y="6223"/>
                  </a:lnTo>
                  <a:lnTo>
                    <a:pt x="12657" y="6228"/>
                  </a:lnTo>
                  <a:lnTo>
                    <a:pt x="12626" y="6235"/>
                  </a:lnTo>
                  <a:lnTo>
                    <a:pt x="12598" y="6245"/>
                  </a:lnTo>
                  <a:lnTo>
                    <a:pt x="12571" y="6257"/>
                  </a:lnTo>
                  <a:lnTo>
                    <a:pt x="12545" y="6271"/>
                  </a:lnTo>
                  <a:lnTo>
                    <a:pt x="12521" y="6288"/>
                  </a:lnTo>
                  <a:lnTo>
                    <a:pt x="12498" y="6305"/>
                  </a:lnTo>
                  <a:lnTo>
                    <a:pt x="12476" y="6324"/>
                  </a:lnTo>
                  <a:lnTo>
                    <a:pt x="12456" y="6344"/>
                  </a:lnTo>
                  <a:lnTo>
                    <a:pt x="12437" y="6364"/>
                  </a:lnTo>
                  <a:lnTo>
                    <a:pt x="12420" y="6385"/>
                  </a:lnTo>
                  <a:lnTo>
                    <a:pt x="12404" y="6407"/>
                  </a:lnTo>
                  <a:lnTo>
                    <a:pt x="12388" y="6429"/>
                  </a:lnTo>
                  <a:lnTo>
                    <a:pt x="12374" y="6450"/>
                  </a:lnTo>
                  <a:lnTo>
                    <a:pt x="12362" y="6472"/>
                  </a:lnTo>
                  <a:lnTo>
                    <a:pt x="12351" y="6493"/>
                  </a:lnTo>
                  <a:lnTo>
                    <a:pt x="12340" y="6513"/>
                  </a:lnTo>
                  <a:lnTo>
                    <a:pt x="12331" y="6533"/>
                  </a:lnTo>
                  <a:lnTo>
                    <a:pt x="12323" y="6551"/>
                  </a:lnTo>
                  <a:lnTo>
                    <a:pt x="12310" y="6584"/>
                  </a:lnTo>
                  <a:lnTo>
                    <a:pt x="12301" y="6609"/>
                  </a:lnTo>
                  <a:lnTo>
                    <a:pt x="12296" y="6626"/>
                  </a:lnTo>
                  <a:lnTo>
                    <a:pt x="12294" y="6631"/>
                  </a:lnTo>
                  <a:lnTo>
                    <a:pt x="12005" y="6777"/>
                  </a:lnTo>
                  <a:lnTo>
                    <a:pt x="11174" y="5001"/>
                  </a:lnTo>
                  <a:close/>
                </a:path>
              </a:pathLst>
            </a:custGeom>
            <a:solidFill>
              <a:schemeClr val="tx1">
                <a:lumMod val="75000"/>
                <a:lumOff val="25000"/>
              </a:schemeClr>
            </a:solidFill>
            <a:ln w="9525">
              <a:noFill/>
              <a:round/>
              <a:headEnd/>
              <a:tailEnd/>
            </a:ln>
          </p:spPr>
          <p:txBody>
            <a:bodyPr vert="horz" wrap="square" lIns="95085" tIns="47543" rIns="95085" bIns="47543" numCol="1" anchor="t" anchorCtr="0" compatLnSpc="1">
              <a:prstTxWarp prst="textNoShape">
                <a:avLst/>
              </a:prstTxWarp>
            </a:bodyPr>
            <a:lstStyle/>
            <a:p>
              <a:endParaRPr lang="zh-CN" altLang="en-US" sz="1600">
                <a:latin typeface="+mn-ea"/>
                <a:ea typeface="+mn-ea"/>
              </a:endParaRPr>
            </a:p>
          </p:txBody>
        </p:sp>
        <p:pic>
          <p:nvPicPr>
            <p:cNvPr id="80" name="Picture 16" descr="E:\PNG图标分类大全\钟-工具-放大镜-锁钥匙-灯泡\blue_kind_15.png"/>
            <p:cNvPicPr>
              <a:picLocks noChangeAspect="1" noChangeArrowheads="1"/>
            </p:cNvPicPr>
            <p:nvPr/>
          </p:nvPicPr>
          <p:blipFill>
            <a:blip r:embed="rId19" cstate="print">
              <a:grayscl/>
            </a:blip>
            <a:srcRect/>
            <a:stretch>
              <a:fillRect/>
            </a:stretch>
          </p:blipFill>
          <p:spPr bwMode="auto">
            <a:xfrm>
              <a:off x="5750567" y="3474563"/>
              <a:ext cx="437806" cy="648771"/>
            </a:xfrm>
            <a:prstGeom prst="rect">
              <a:avLst/>
            </a:prstGeom>
            <a:noFill/>
            <a:ln w="9525">
              <a:noFill/>
              <a:miter lim="800000"/>
              <a:headEnd/>
              <a:tailEnd/>
            </a:ln>
          </p:spPr>
        </p:pic>
        <p:grpSp>
          <p:nvGrpSpPr>
            <p:cNvPr id="81" name="组合 218"/>
            <p:cNvGrpSpPr/>
            <p:nvPr/>
          </p:nvGrpSpPr>
          <p:grpSpPr>
            <a:xfrm>
              <a:off x="5791019" y="2548847"/>
              <a:ext cx="388244" cy="452916"/>
              <a:chOff x="15428913" y="-815975"/>
              <a:chExt cx="823912" cy="533400"/>
            </a:xfrm>
          </p:grpSpPr>
          <p:sp>
            <p:nvSpPr>
              <p:cNvPr id="82" name="Freeform 521"/>
              <p:cNvSpPr>
                <a:spLocks/>
              </p:cNvSpPr>
              <p:nvPr/>
            </p:nvSpPr>
            <p:spPr bwMode="auto">
              <a:xfrm>
                <a:off x="15886113" y="-690562"/>
                <a:ext cx="276225" cy="149225"/>
              </a:xfrm>
              <a:custGeom>
                <a:avLst/>
                <a:gdLst>
                  <a:gd name="T0" fmla="*/ 173 w 174"/>
                  <a:gd name="T1" fmla="*/ 17 h 94"/>
                  <a:gd name="T2" fmla="*/ 170 w 174"/>
                  <a:gd name="T3" fmla="*/ 23 h 94"/>
                  <a:gd name="T4" fmla="*/ 160 w 174"/>
                  <a:gd name="T5" fmla="*/ 42 h 94"/>
                  <a:gd name="T6" fmla="*/ 157 w 174"/>
                  <a:gd name="T7" fmla="*/ 41 h 94"/>
                  <a:gd name="T8" fmla="*/ 153 w 174"/>
                  <a:gd name="T9" fmla="*/ 27 h 94"/>
                  <a:gd name="T10" fmla="*/ 151 w 174"/>
                  <a:gd name="T11" fmla="*/ 28 h 94"/>
                  <a:gd name="T12" fmla="*/ 144 w 174"/>
                  <a:gd name="T13" fmla="*/ 16 h 94"/>
                  <a:gd name="T14" fmla="*/ 141 w 174"/>
                  <a:gd name="T15" fmla="*/ 17 h 94"/>
                  <a:gd name="T16" fmla="*/ 136 w 174"/>
                  <a:gd name="T17" fmla="*/ 23 h 94"/>
                  <a:gd name="T18" fmla="*/ 126 w 174"/>
                  <a:gd name="T19" fmla="*/ 41 h 94"/>
                  <a:gd name="T20" fmla="*/ 121 w 174"/>
                  <a:gd name="T21" fmla="*/ 44 h 94"/>
                  <a:gd name="T22" fmla="*/ 118 w 174"/>
                  <a:gd name="T23" fmla="*/ 43 h 94"/>
                  <a:gd name="T24" fmla="*/ 112 w 174"/>
                  <a:gd name="T25" fmla="*/ 50 h 94"/>
                  <a:gd name="T26" fmla="*/ 107 w 174"/>
                  <a:gd name="T27" fmla="*/ 52 h 94"/>
                  <a:gd name="T28" fmla="*/ 102 w 174"/>
                  <a:gd name="T29" fmla="*/ 18 h 94"/>
                  <a:gd name="T30" fmla="*/ 97 w 174"/>
                  <a:gd name="T31" fmla="*/ 34 h 94"/>
                  <a:gd name="T32" fmla="*/ 93 w 174"/>
                  <a:gd name="T33" fmla="*/ 10 h 94"/>
                  <a:gd name="T34" fmla="*/ 89 w 174"/>
                  <a:gd name="T35" fmla="*/ 17 h 94"/>
                  <a:gd name="T36" fmla="*/ 82 w 174"/>
                  <a:gd name="T37" fmla="*/ 11 h 94"/>
                  <a:gd name="T38" fmla="*/ 74 w 174"/>
                  <a:gd name="T39" fmla="*/ 28 h 94"/>
                  <a:gd name="T40" fmla="*/ 60 w 174"/>
                  <a:gd name="T41" fmla="*/ 57 h 94"/>
                  <a:gd name="T42" fmla="*/ 54 w 174"/>
                  <a:gd name="T43" fmla="*/ 63 h 94"/>
                  <a:gd name="T44" fmla="*/ 49 w 174"/>
                  <a:gd name="T45" fmla="*/ 37 h 94"/>
                  <a:gd name="T46" fmla="*/ 45 w 174"/>
                  <a:gd name="T47" fmla="*/ 51 h 94"/>
                  <a:gd name="T48" fmla="*/ 39 w 174"/>
                  <a:gd name="T49" fmla="*/ 60 h 94"/>
                  <a:gd name="T50" fmla="*/ 37 w 174"/>
                  <a:gd name="T51" fmla="*/ 61 h 94"/>
                  <a:gd name="T52" fmla="*/ 31 w 174"/>
                  <a:gd name="T53" fmla="*/ 58 h 94"/>
                  <a:gd name="T54" fmla="*/ 25 w 174"/>
                  <a:gd name="T55" fmla="*/ 71 h 94"/>
                  <a:gd name="T56" fmla="*/ 17 w 174"/>
                  <a:gd name="T57" fmla="*/ 76 h 94"/>
                  <a:gd name="T58" fmla="*/ 12 w 174"/>
                  <a:gd name="T59" fmla="*/ 78 h 94"/>
                  <a:gd name="T60" fmla="*/ 7 w 174"/>
                  <a:gd name="T61" fmla="*/ 93 h 94"/>
                  <a:gd name="T62" fmla="*/ 0 w 174"/>
                  <a:gd name="T63" fmla="*/ 93 h 94"/>
                  <a:gd name="T64" fmla="*/ 5 w 174"/>
                  <a:gd name="T65" fmla="*/ 91 h 94"/>
                  <a:gd name="T66" fmla="*/ 14 w 174"/>
                  <a:gd name="T67" fmla="*/ 75 h 94"/>
                  <a:gd name="T68" fmla="*/ 18 w 174"/>
                  <a:gd name="T69" fmla="*/ 71 h 94"/>
                  <a:gd name="T70" fmla="*/ 26 w 174"/>
                  <a:gd name="T71" fmla="*/ 50 h 94"/>
                  <a:gd name="T72" fmla="*/ 28 w 174"/>
                  <a:gd name="T73" fmla="*/ 49 h 94"/>
                  <a:gd name="T74" fmla="*/ 40 w 174"/>
                  <a:gd name="T75" fmla="*/ 42 h 94"/>
                  <a:gd name="T76" fmla="*/ 41 w 174"/>
                  <a:gd name="T77" fmla="*/ 41 h 94"/>
                  <a:gd name="T78" fmla="*/ 48 w 174"/>
                  <a:gd name="T79" fmla="*/ 25 h 94"/>
                  <a:gd name="T80" fmla="*/ 50 w 174"/>
                  <a:gd name="T81" fmla="*/ 22 h 94"/>
                  <a:gd name="T82" fmla="*/ 56 w 174"/>
                  <a:gd name="T83" fmla="*/ 57 h 94"/>
                  <a:gd name="T84" fmla="*/ 61 w 174"/>
                  <a:gd name="T85" fmla="*/ 38 h 94"/>
                  <a:gd name="T86" fmla="*/ 72 w 174"/>
                  <a:gd name="T87" fmla="*/ 26 h 94"/>
                  <a:gd name="T88" fmla="*/ 79 w 174"/>
                  <a:gd name="T89" fmla="*/ 10 h 94"/>
                  <a:gd name="T90" fmla="*/ 84 w 174"/>
                  <a:gd name="T91" fmla="*/ 5 h 94"/>
                  <a:gd name="T92" fmla="*/ 89 w 174"/>
                  <a:gd name="T93" fmla="*/ 11 h 94"/>
                  <a:gd name="T94" fmla="*/ 93 w 174"/>
                  <a:gd name="T95" fmla="*/ 0 h 94"/>
                  <a:gd name="T96" fmla="*/ 98 w 174"/>
                  <a:gd name="T97" fmla="*/ 20 h 94"/>
                  <a:gd name="T98" fmla="*/ 103 w 174"/>
                  <a:gd name="T99" fmla="*/ 1 h 94"/>
                  <a:gd name="T100" fmla="*/ 109 w 174"/>
                  <a:gd name="T101" fmla="*/ 49 h 94"/>
                  <a:gd name="T102" fmla="*/ 115 w 174"/>
                  <a:gd name="T103" fmla="*/ 33 h 94"/>
                  <a:gd name="T104" fmla="*/ 121 w 174"/>
                  <a:gd name="T105" fmla="*/ 41 h 94"/>
                  <a:gd name="T106" fmla="*/ 136 w 174"/>
                  <a:gd name="T107" fmla="*/ 6 h 94"/>
                  <a:gd name="T108" fmla="*/ 140 w 174"/>
                  <a:gd name="T109" fmla="*/ 6 h 94"/>
                  <a:gd name="T110" fmla="*/ 146 w 174"/>
                  <a:gd name="T111" fmla="*/ 4 h 94"/>
                  <a:gd name="T112" fmla="*/ 151 w 174"/>
                  <a:gd name="T113" fmla="*/ 17 h 94"/>
                  <a:gd name="T114" fmla="*/ 154 w 174"/>
                  <a:gd name="T115" fmla="*/ 5 h 94"/>
                  <a:gd name="T116" fmla="*/ 157 w 174"/>
                  <a:gd name="T117" fmla="*/ 6 h 94"/>
                  <a:gd name="T118" fmla="*/ 167 w 174"/>
                  <a:gd name="T119" fmla="*/ 2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94">
                    <a:moveTo>
                      <a:pt x="171" y="18"/>
                    </a:moveTo>
                    <a:lnTo>
                      <a:pt x="171" y="18"/>
                    </a:lnTo>
                    <a:lnTo>
                      <a:pt x="172" y="17"/>
                    </a:lnTo>
                    <a:lnTo>
                      <a:pt x="173" y="17"/>
                    </a:lnTo>
                    <a:lnTo>
                      <a:pt x="173" y="17"/>
                    </a:lnTo>
                    <a:lnTo>
                      <a:pt x="174" y="18"/>
                    </a:lnTo>
                    <a:lnTo>
                      <a:pt x="174" y="19"/>
                    </a:lnTo>
                    <a:lnTo>
                      <a:pt x="170" y="23"/>
                    </a:lnTo>
                    <a:lnTo>
                      <a:pt x="166" y="39"/>
                    </a:lnTo>
                    <a:lnTo>
                      <a:pt x="166" y="39"/>
                    </a:lnTo>
                    <a:lnTo>
                      <a:pt x="164" y="41"/>
                    </a:lnTo>
                    <a:lnTo>
                      <a:pt x="160" y="42"/>
                    </a:lnTo>
                    <a:lnTo>
                      <a:pt x="160" y="42"/>
                    </a:lnTo>
                    <a:lnTo>
                      <a:pt x="158" y="42"/>
                    </a:lnTo>
                    <a:lnTo>
                      <a:pt x="157" y="41"/>
                    </a:lnTo>
                    <a:lnTo>
                      <a:pt x="157" y="41"/>
                    </a:lnTo>
                    <a:lnTo>
                      <a:pt x="157" y="41"/>
                    </a:lnTo>
                    <a:lnTo>
                      <a:pt x="157" y="41"/>
                    </a:lnTo>
                    <a:lnTo>
                      <a:pt x="155" y="17"/>
                    </a:lnTo>
                    <a:lnTo>
                      <a:pt x="153" y="27"/>
                    </a:lnTo>
                    <a:lnTo>
                      <a:pt x="153" y="27"/>
                    </a:lnTo>
                    <a:lnTo>
                      <a:pt x="152" y="28"/>
                    </a:lnTo>
                    <a:lnTo>
                      <a:pt x="151" y="28"/>
                    </a:lnTo>
                    <a:lnTo>
                      <a:pt x="151" y="28"/>
                    </a:lnTo>
                    <a:lnTo>
                      <a:pt x="148" y="27"/>
                    </a:lnTo>
                    <a:lnTo>
                      <a:pt x="148" y="27"/>
                    </a:lnTo>
                    <a:lnTo>
                      <a:pt x="145" y="12"/>
                    </a:lnTo>
                    <a:lnTo>
                      <a:pt x="144" y="16"/>
                    </a:lnTo>
                    <a:lnTo>
                      <a:pt x="144" y="16"/>
                    </a:lnTo>
                    <a:lnTo>
                      <a:pt x="143" y="17"/>
                    </a:lnTo>
                    <a:lnTo>
                      <a:pt x="141" y="17"/>
                    </a:lnTo>
                    <a:lnTo>
                      <a:pt x="141" y="17"/>
                    </a:lnTo>
                    <a:lnTo>
                      <a:pt x="140" y="17"/>
                    </a:lnTo>
                    <a:lnTo>
                      <a:pt x="140" y="17"/>
                    </a:lnTo>
                    <a:lnTo>
                      <a:pt x="138" y="12"/>
                    </a:lnTo>
                    <a:lnTo>
                      <a:pt x="136" y="23"/>
                    </a:lnTo>
                    <a:lnTo>
                      <a:pt x="136" y="23"/>
                    </a:lnTo>
                    <a:lnTo>
                      <a:pt x="135" y="23"/>
                    </a:lnTo>
                    <a:lnTo>
                      <a:pt x="126" y="41"/>
                    </a:lnTo>
                    <a:lnTo>
                      <a:pt x="126" y="41"/>
                    </a:lnTo>
                    <a:lnTo>
                      <a:pt x="126" y="41"/>
                    </a:lnTo>
                    <a:lnTo>
                      <a:pt x="126" y="41"/>
                    </a:lnTo>
                    <a:lnTo>
                      <a:pt x="121" y="44"/>
                    </a:lnTo>
                    <a:lnTo>
                      <a:pt x="121" y="44"/>
                    </a:lnTo>
                    <a:lnTo>
                      <a:pt x="120" y="44"/>
                    </a:lnTo>
                    <a:lnTo>
                      <a:pt x="119" y="43"/>
                    </a:lnTo>
                    <a:lnTo>
                      <a:pt x="119" y="43"/>
                    </a:lnTo>
                    <a:lnTo>
                      <a:pt x="118" y="43"/>
                    </a:lnTo>
                    <a:lnTo>
                      <a:pt x="116" y="39"/>
                    </a:lnTo>
                    <a:lnTo>
                      <a:pt x="113" y="49"/>
                    </a:lnTo>
                    <a:lnTo>
                      <a:pt x="113" y="49"/>
                    </a:lnTo>
                    <a:lnTo>
                      <a:pt x="112" y="50"/>
                    </a:lnTo>
                    <a:lnTo>
                      <a:pt x="112" y="50"/>
                    </a:lnTo>
                    <a:lnTo>
                      <a:pt x="108" y="52"/>
                    </a:lnTo>
                    <a:lnTo>
                      <a:pt x="108" y="52"/>
                    </a:lnTo>
                    <a:lnTo>
                      <a:pt x="107" y="52"/>
                    </a:lnTo>
                    <a:lnTo>
                      <a:pt x="106" y="52"/>
                    </a:lnTo>
                    <a:lnTo>
                      <a:pt x="106" y="52"/>
                    </a:lnTo>
                    <a:lnTo>
                      <a:pt x="105" y="51"/>
                    </a:lnTo>
                    <a:lnTo>
                      <a:pt x="102" y="18"/>
                    </a:lnTo>
                    <a:lnTo>
                      <a:pt x="99" y="33"/>
                    </a:lnTo>
                    <a:lnTo>
                      <a:pt x="99" y="33"/>
                    </a:lnTo>
                    <a:lnTo>
                      <a:pt x="99" y="34"/>
                    </a:lnTo>
                    <a:lnTo>
                      <a:pt x="97" y="34"/>
                    </a:lnTo>
                    <a:lnTo>
                      <a:pt x="97" y="34"/>
                    </a:lnTo>
                    <a:lnTo>
                      <a:pt x="96" y="34"/>
                    </a:lnTo>
                    <a:lnTo>
                      <a:pt x="96" y="33"/>
                    </a:lnTo>
                    <a:lnTo>
                      <a:pt x="93" y="10"/>
                    </a:lnTo>
                    <a:lnTo>
                      <a:pt x="91" y="16"/>
                    </a:lnTo>
                    <a:lnTo>
                      <a:pt x="91" y="16"/>
                    </a:lnTo>
                    <a:lnTo>
                      <a:pt x="90" y="17"/>
                    </a:lnTo>
                    <a:lnTo>
                      <a:pt x="89" y="17"/>
                    </a:lnTo>
                    <a:lnTo>
                      <a:pt x="89" y="17"/>
                    </a:lnTo>
                    <a:lnTo>
                      <a:pt x="88" y="16"/>
                    </a:lnTo>
                    <a:lnTo>
                      <a:pt x="84" y="9"/>
                    </a:lnTo>
                    <a:lnTo>
                      <a:pt x="82" y="11"/>
                    </a:lnTo>
                    <a:lnTo>
                      <a:pt x="78" y="27"/>
                    </a:lnTo>
                    <a:lnTo>
                      <a:pt x="78" y="27"/>
                    </a:lnTo>
                    <a:lnTo>
                      <a:pt x="77" y="28"/>
                    </a:lnTo>
                    <a:lnTo>
                      <a:pt x="74" y="28"/>
                    </a:lnTo>
                    <a:lnTo>
                      <a:pt x="65" y="39"/>
                    </a:lnTo>
                    <a:lnTo>
                      <a:pt x="60" y="57"/>
                    </a:lnTo>
                    <a:lnTo>
                      <a:pt x="60" y="57"/>
                    </a:lnTo>
                    <a:lnTo>
                      <a:pt x="60" y="57"/>
                    </a:lnTo>
                    <a:lnTo>
                      <a:pt x="56" y="62"/>
                    </a:lnTo>
                    <a:lnTo>
                      <a:pt x="56" y="62"/>
                    </a:lnTo>
                    <a:lnTo>
                      <a:pt x="55" y="63"/>
                    </a:lnTo>
                    <a:lnTo>
                      <a:pt x="54" y="63"/>
                    </a:lnTo>
                    <a:lnTo>
                      <a:pt x="54" y="63"/>
                    </a:lnTo>
                    <a:lnTo>
                      <a:pt x="53" y="62"/>
                    </a:lnTo>
                    <a:lnTo>
                      <a:pt x="53" y="62"/>
                    </a:lnTo>
                    <a:lnTo>
                      <a:pt x="49" y="37"/>
                    </a:lnTo>
                    <a:lnTo>
                      <a:pt x="47" y="50"/>
                    </a:lnTo>
                    <a:lnTo>
                      <a:pt x="47" y="50"/>
                    </a:lnTo>
                    <a:lnTo>
                      <a:pt x="46" y="51"/>
                    </a:lnTo>
                    <a:lnTo>
                      <a:pt x="45" y="51"/>
                    </a:lnTo>
                    <a:lnTo>
                      <a:pt x="45" y="51"/>
                    </a:lnTo>
                    <a:lnTo>
                      <a:pt x="44" y="51"/>
                    </a:lnTo>
                    <a:lnTo>
                      <a:pt x="42" y="47"/>
                    </a:lnTo>
                    <a:lnTo>
                      <a:pt x="39" y="60"/>
                    </a:lnTo>
                    <a:lnTo>
                      <a:pt x="39" y="60"/>
                    </a:lnTo>
                    <a:lnTo>
                      <a:pt x="39" y="61"/>
                    </a:lnTo>
                    <a:lnTo>
                      <a:pt x="37" y="61"/>
                    </a:lnTo>
                    <a:lnTo>
                      <a:pt x="37" y="61"/>
                    </a:lnTo>
                    <a:lnTo>
                      <a:pt x="35" y="61"/>
                    </a:lnTo>
                    <a:lnTo>
                      <a:pt x="35" y="61"/>
                    </a:lnTo>
                    <a:lnTo>
                      <a:pt x="31" y="58"/>
                    </a:lnTo>
                    <a:lnTo>
                      <a:pt x="31" y="58"/>
                    </a:lnTo>
                    <a:lnTo>
                      <a:pt x="30" y="57"/>
                    </a:lnTo>
                    <a:lnTo>
                      <a:pt x="29" y="54"/>
                    </a:lnTo>
                    <a:lnTo>
                      <a:pt x="25" y="71"/>
                    </a:lnTo>
                    <a:lnTo>
                      <a:pt x="25" y="71"/>
                    </a:lnTo>
                    <a:lnTo>
                      <a:pt x="24" y="71"/>
                    </a:lnTo>
                    <a:lnTo>
                      <a:pt x="24" y="71"/>
                    </a:lnTo>
                    <a:lnTo>
                      <a:pt x="21" y="74"/>
                    </a:lnTo>
                    <a:lnTo>
                      <a:pt x="17" y="76"/>
                    </a:lnTo>
                    <a:lnTo>
                      <a:pt x="17" y="76"/>
                    </a:lnTo>
                    <a:lnTo>
                      <a:pt x="16" y="76"/>
                    </a:lnTo>
                    <a:lnTo>
                      <a:pt x="16" y="76"/>
                    </a:lnTo>
                    <a:lnTo>
                      <a:pt x="12" y="78"/>
                    </a:lnTo>
                    <a:lnTo>
                      <a:pt x="8" y="92"/>
                    </a:lnTo>
                    <a:lnTo>
                      <a:pt x="8" y="92"/>
                    </a:lnTo>
                    <a:lnTo>
                      <a:pt x="7" y="93"/>
                    </a:lnTo>
                    <a:lnTo>
                      <a:pt x="7" y="93"/>
                    </a:lnTo>
                    <a:lnTo>
                      <a:pt x="2" y="94"/>
                    </a:lnTo>
                    <a:lnTo>
                      <a:pt x="2" y="94"/>
                    </a:lnTo>
                    <a:lnTo>
                      <a:pt x="1" y="94"/>
                    </a:lnTo>
                    <a:lnTo>
                      <a:pt x="0" y="93"/>
                    </a:lnTo>
                    <a:lnTo>
                      <a:pt x="0" y="93"/>
                    </a:lnTo>
                    <a:lnTo>
                      <a:pt x="0" y="92"/>
                    </a:lnTo>
                    <a:lnTo>
                      <a:pt x="1" y="92"/>
                    </a:lnTo>
                    <a:lnTo>
                      <a:pt x="5" y="91"/>
                    </a:lnTo>
                    <a:lnTo>
                      <a:pt x="9" y="77"/>
                    </a:lnTo>
                    <a:lnTo>
                      <a:pt x="9" y="77"/>
                    </a:lnTo>
                    <a:lnTo>
                      <a:pt x="10" y="77"/>
                    </a:lnTo>
                    <a:lnTo>
                      <a:pt x="14" y="75"/>
                    </a:lnTo>
                    <a:lnTo>
                      <a:pt x="18" y="71"/>
                    </a:lnTo>
                    <a:lnTo>
                      <a:pt x="18" y="71"/>
                    </a:lnTo>
                    <a:lnTo>
                      <a:pt x="18" y="71"/>
                    </a:lnTo>
                    <a:lnTo>
                      <a:pt x="18" y="71"/>
                    </a:lnTo>
                    <a:lnTo>
                      <a:pt x="18" y="71"/>
                    </a:lnTo>
                    <a:lnTo>
                      <a:pt x="22" y="70"/>
                    </a:lnTo>
                    <a:lnTo>
                      <a:pt x="26" y="50"/>
                    </a:lnTo>
                    <a:lnTo>
                      <a:pt x="26" y="50"/>
                    </a:lnTo>
                    <a:lnTo>
                      <a:pt x="26" y="50"/>
                    </a:lnTo>
                    <a:lnTo>
                      <a:pt x="27" y="49"/>
                    </a:lnTo>
                    <a:lnTo>
                      <a:pt x="27" y="49"/>
                    </a:lnTo>
                    <a:lnTo>
                      <a:pt x="28" y="49"/>
                    </a:lnTo>
                    <a:lnTo>
                      <a:pt x="29" y="50"/>
                    </a:lnTo>
                    <a:lnTo>
                      <a:pt x="33" y="55"/>
                    </a:lnTo>
                    <a:lnTo>
                      <a:pt x="35" y="58"/>
                    </a:lnTo>
                    <a:lnTo>
                      <a:pt x="40" y="42"/>
                    </a:lnTo>
                    <a:lnTo>
                      <a:pt x="40" y="42"/>
                    </a:lnTo>
                    <a:lnTo>
                      <a:pt x="40" y="42"/>
                    </a:lnTo>
                    <a:lnTo>
                      <a:pt x="41" y="41"/>
                    </a:lnTo>
                    <a:lnTo>
                      <a:pt x="41" y="41"/>
                    </a:lnTo>
                    <a:lnTo>
                      <a:pt x="42" y="41"/>
                    </a:lnTo>
                    <a:lnTo>
                      <a:pt x="43" y="42"/>
                    </a:lnTo>
                    <a:lnTo>
                      <a:pt x="45" y="45"/>
                    </a:lnTo>
                    <a:lnTo>
                      <a:pt x="48" y="25"/>
                    </a:lnTo>
                    <a:lnTo>
                      <a:pt x="48" y="25"/>
                    </a:lnTo>
                    <a:lnTo>
                      <a:pt x="48" y="25"/>
                    </a:lnTo>
                    <a:lnTo>
                      <a:pt x="49" y="23"/>
                    </a:lnTo>
                    <a:lnTo>
                      <a:pt x="50" y="22"/>
                    </a:lnTo>
                    <a:lnTo>
                      <a:pt x="50" y="22"/>
                    </a:lnTo>
                    <a:lnTo>
                      <a:pt x="51" y="23"/>
                    </a:lnTo>
                    <a:lnTo>
                      <a:pt x="51" y="25"/>
                    </a:lnTo>
                    <a:lnTo>
                      <a:pt x="56" y="57"/>
                    </a:lnTo>
                    <a:lnTo>
                      <a:pt x="57" y="55"/>
                    </a:lnTo>
                    <a:lnTo>
                      <a:pt x="61" y="38"/>
                    </a:lnTo>
                    <a:lnTo>
                      <a:pt x="61" y="38"/>
                    </a:lnTo>
                    <a:lnTo>
                      <a:pt x="61" y="38"/>
                    </a:lnTo>
                    <a:lnTo>
                      <a:pt x="71" y="27"/>
                    </a:lnTo>
                    <a:lnTo>
                      <a:pt x="71" y="27"/>
                    </a:lnTo>
                    <a:lnTo>
                      <a:pt x="71" y="27"/>
                    </a:lnTo>
                    <a:lnTo>
                      <a:pt x="72" y="26"/>
                    </a:lnTo>
                    <a:lnTo>
                      <a:pt x="75" y="26"/>
                    </a:lnTo>
                    <a:lnTo>
                      <a:pt x="78" y="11"/>
                    </a:lnTo>
                    <a:lnTo>
                      <a:pt x="78" y="11"/>
                    </a:lnTo>
                    <a:lnTo>
                      <a:pt x="79" y="10"/>
                    </a:lnTo>
                    <a:lnTo>
                      <a:pt x="83" y="5"/>
                    </a:lnTo>
                    <a:lnTo>
                      <a:pt x="83" y="5"/>
                    </a:lnTo>
                    <a:lnTo>
                      <a:pt x="83" y="5"/>
                    </a:lnTo>
                    <a:lnTo>
                      <a:pt x="84" y="5"/>
                    </a:lnTo>
                    <a:lnTo>
                      <a:pt x="84" y="5"/>
                    </a:lnTo>
                    <a:lnTo>
                      <a:pt x="86" y="5"/>
                    </a:lnTo>
                    <a:lnTo>
                      <a:pt x="87" y="5"/>
                    </a:lnTo>
                    <a:lnTo>
                      <a:pt x="89" y="11"/>
                    </a:lnTo>
                    <a:lnTo>
                      <a:pt x="92" y="1"/>
                    </a:lnTo>
                    <a:lnTo>
                      <a:pt x="92" y="1"/>
                    </a:lnTo>
                    <a:lnTo>
                      <a:pt x="92" y="1"/>
                    </a:lnTo>
                    <a:lnTo>
                      <a:pt x="93" y="0"/>
                    </a:lnTo>
                    <a:lnTo>
                      <a:pt x="93" y="0"/>
                    </a:lnTo>
                    <a:lnTo>
                      <a:pt x="95" y="1"/>
                    </a:lnTo>
                    <a:lnTo>
                      <a:pt x="95" y="1"/>
                    </a:lnTo>
                    <a:lnTo>
                      <a:pt x="98" y="20"/>
                    </a:lnTo>
                    <a:lnTo>
                      <a:pt x="100" y="2"/>
                    </a:lnTo>
                    <a:lnTo>
                      <a:pt x="100" y="2"/>
                    </a:lnTo>
                    <a:lnTo>
                      <a:pt x="102" y="1"/>
                    </a:lnTo>
                    <a:lnTo>
                      <a:pt x="103" y="1"/>
                    </a:lnTo>
                    <a:lnTo>
                      <a:pt x="103" y="1"/>
                    </a:lnTo>
                    <a:lnTo>
                      <a:pt x="104" y="1"/>
                    </a:lnTo>
                    <a:lnTo>
                      <a:pt x="105" y="2"/>
                    </a:lnTo>
                    <a:lnTo>
                      <a:pt x="109" y="49"/>
                    </a:lnTo>
                    <a:lnTo>
                      <a:pt x="110" y="48"/>
                    </a:lnTo>
                    <a:lnTo>
                      <a:pt x="114" y="34"/>
                    </a:lnTo>
                    <a:lnTo>
                      <a:pt x="114" y="34"/>
                    </a:lnTo>
                    <a:lnTo>
                      <a:pt x="115" y="33"/>
                    </a:lnTo>
                    <a:lnTo>
                      <a:pt x="115" y="33"/>
                    </a:lnTo>
                    <a:lnTo>
                      <a:pt x="116" y="33"/>
                    </a:lnTo>
                    <a:lnTo>
                      <a:pt x="118" y="34"/>
                    </a:lnTo>
                    <a:lnTo>
                      <a:pt x="121" y="41"/>
                    </a:lnTo>
                    <a:lnTo>
                      <a:pt x="123" y="38"/>
                    </a:lnTo>
                    <a:lnTo>
                      <a:pt x="131" y="22"/>
                    </a:lnTo>
                    <a:lnTo>
                      <a:pt x="136" y="6"/>
                    </a:lnTo>
                    <a:lnTo>
                      <a:pt x="136" y="6"/>
                    </a:lnTo>
                    <a:lnTo>
                      <a:pt x="137" y="5"/>
                    </a:lnTo>
                    <a:lnTo>
                      <a:pt x="137" y="5"/>
                    </a:lnTo>
                    <a:lnTo>
                      <a:pt x="139" y="5"/>
                    </a:lnTo>
                    <a:lnTo>
                      <a:pt x="140" y="6"/>
                    </a:lnTo>
                    <a:lnTo>
                      <a:pt x="142" y="12"/>
                    </a:lnTo>
                    <a:lnTo>
                      <a:pt x="144" y="5"/>
                    </a:lnTo>
                    <a:lnTo>
                      <a:pt x="144" y="5"/>
                    </a:lnTo>
                    <a:lnTo>
                      <a:pt x="146" y="4"/>
                    </a:lnTo>
                    <a:lnTo>
                      <a:pt x="146" y="4"/>
                    </a:lnTo>
                    <a:lnTo>
                      <a:pt x="147" y="4"/>
                    </a:lnTo>
                    <a:lnTo>
                      <a:pt x="148" y="5"/>
                    </a:lnTo>
                    <a:lnTo>
                      <a:pt x="151" y="17"/>
                    </a:lnTo>
                    <a:lnTo>
                      <a:pt x="153" y="6"/>
                    </a:lnTo>
                    <a:lnTo>
                      <a:pt x="153" y="6"/>
                    </a:lnTo>
                    <a:lnTo>
                      <a:pt x="153" y="6"/>
                    </a:lnTo>
                    <a:lnTo>
                      <a:pt x="154" y="5"/>
                    </a:lnTo>
                    <a:lnTo>
                      <a:pt x="155" y="5"/>
                    </a:lnTo>
                    <a:lnTo>
                      <a:pt x="155" y="5"/>
                    </a:lnTo>
                    <a:lnTo>
                      <a:pt x="156" y="5"/>
                    </a:lnTo>
                    <a:lnTo>
                      <a:pt x="157" y="6"/>
                    </a:lnTo>
                    <a:lnTo>
                      <a:pt x="161" y="38"/>
                    </a:lnTo>
                    <a:lnTo>
                      <a:pt x="162" y="38"/>
                    </a:lnTo>
                    <a:lnTo>
                      <a:pt x="167" y="23"/>
                    </a:lnTo>
                    <a:lnTo>
                      <a:pt x="167" y="23"/>
                    </a:lnTo>
                    <a:lnTo>
                      <a:pt x="167" y="22"/>
                    </a:lnTo>
                    <a:lnTo>
                      <a:pt x="171" y="1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sp>
            <p:nvSpPr>
              <p:cNvPr id="83" name="Freeform 522"/>
              <p:cNvSpPr>
                <a:spLocks/>
              </p:cNvSpPr>
              <p:nvPr/>
            </p:nvSpPr>
            <p:spPr bwMode="auto">
              <a:xfrm>
                <a:off x="16162338" y="-668337"/>
                <a:ext cx="19050" cy="20638"/>
              </a:xfrm>
              <a:custGeom>
                <a:avLst/>
                <a:gdLst>
                  <a:gd name="T0" fmla="*/ 5 w 12"/>
                  <a:gd name="T1" fmla="*/ 13 h 13"/>
                  <a:gd name="T2" fmla="*/ 5 w 12"/>
                  <a:gd name="T3" fmla="*/ 13 h 13"/>
                  <a:gd name="T4" fmla="*/ 8 w 12"/>
                  <a:gd name="T5" fmla="*/ 12 h 13"/>
                  <a:gd name="T6" fmla="*/ 10 w 12"/>
                  <a:gd name="T7" fmla="*/ 11 h 13"/>
                  <a:gd name="T8" fmla="*/ 11 w 12"/>
                  <a:gd name="T9" fmla="*/ 8 h 13"/>
                  <a:gd name="T10" fmla="*/ 12 w 12"/>
                  <a:gd name="T11" fmla="*/ 6 h 13"/>
                  <a:gd name="T12" fmla="*/ 12 w 12"/>
                  <a:gd name="T13" fmla="*/ 6 h 13"/>
                  <a:gd name="T14" fmla="*/ 11 w 12"/>
                  <a:gd name="T15" fmla="*/ 4 h 13"/>
                  <a:gd name="T16" fmla="*/ 10 w 12"/>
                  <a:gd name="T17" fmla="*/ 2 h 13"/>
                  <a:gd name="T18" fmla="*/ 8 w 12"/>
                  <a:gd name="T19" fmla="*/ 1 h 13"/>
                  <a:gd name="T20" fmla="*/ 5 w 12"/>
                  <a:gd name="T21" fmla="*/ 0 h 13"/>
                  <a:gd name="T22" fmla="*/ 5 w 12"/>
                  <a:gd name="T23" fmla="*/ 0 h 13"/>
                  <a:gd name="T24" fmla="*/ 3 w 12"/>
                  <a:gd name="T25" fmla="*/ 1 h 13"/>
                  <a:gd name="T26" fmla="*/ 2 w 12"/>
                  <a:gd name="T27" fmla="*/ 2 h 13"/>
                  <a:gd name="T28" fmla="*/ 0 w 12"/>
                  <a:gd name="T29" fmla="*/ 4 h 13"/>
                  <a:gd name="T30" fmla="*/ 0 w 12"/>
                  <a:gd name="T31" fmla="*/ 6 h 13"/>
                  <a:gd name="T32" fmla="*/ 0 w 12"/>
                  <a:gd name="T33" fmla="*/ 6 h 13"/>
                  <a:gd name="T34" fmla="*/ 0 w 12"/>
                  <a:gd name="T35" fmla="*/ 8 h 13"/>
                  <a:gd name="T36" fmla="*/ 2 w 12"/>
                  <a:gd name="T37" fmla="*/ 11 h 13"/>
                  <a:gd name="T38" fmla="*/ 3 w 12"/>
                  <a:gd name="T39" fmla="*/ 12 h 13"/>
                  <a:gd name="T40" fmla="*/ 5 w 12"/>
                  <a:gd name="T41" fmla="*/ 13 h 13"/>
                  <a:gd name="T42" fmla="*/ 5 w 12"/>
                  <a:gd name="T4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13">
                    <a:moveTo>
                      <a:pt x="5" y="13"/>
                    </a:moveTo>
                    <a:lnTo>
                      <a:pt x="5" y="13"/>
                    </a:lnTo>
                    <a:lnTo>
                      <a:pt x="8" y="12"/>
                    </a:lnTo>
                    <a:lnTo>
                      <a:pt x="10" y="11"/>
                    </a:lnTo>
                    <a:lnTo>
                      <a:pt x="11" y="8"/>
                    </a:lnTo>
                    <a:lnTo>
                      <a:pt x="12" y="6"/>
                    </a:lnTo>
                    <a:lnTo>
                      <a:pt x="12" y="6"/>
                    </a:lnTo>
                    <a:lnTo>
                      <a:pt x="11" y="4"/>
                    </a:lnTo>
                    <a:lnTo>
                      <a:pt x="10" y="2"/>
                    </a:lnTo>
                    <a:lnTo>
                      <a:pt x="8" y="1"/>
                    </a:lnTo>
                    <a:lnTo>
                      <a:pt x="5" y="0"/>
                    </a:lnTo>
                    <a:lnTo>
                      <a:pt x="5" y="0"/>
                    </a:lnTo>
                    <a:lnTo>
                      <a:pt x="3" y="1"/>
                    </a:lnTo>
                    <a:lnTo>
                      <a:pt x="2" y="2"/>
                    </a:lnTo>
                    <a:lnTo>
                      <a:pt x="0" y="4"/>
                    </a:lnTo>
                    <a:lnTo>
                      <a:pt x="0" y="6"/>
                    </a:lnTo>
                    <a:lnTo>
                      <a:pt x="0" y="6"/>
                    </a:lnTo>
                    <a:lnTo>
                      <a:pt x="0" y="8"/>
                    </a:lnTo>
                    <a:lnTo>
                      <a:pt x="2" y="11"/>
                    </a:lnTo>
                    <a:lnTo>
                      <a:pt x="3" y="12"/>
                    </a:lnTo>
                    <a:lnTo>
                      <a:pt x="5" y="13"/>
                    </a:lnTo>
                    <a:lnTo>
                      <a:pt x="5" y="1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sp>
            <p:nvSpPr>
              <p:cNvPr id="84" name="Freeform 523"/>
              <p:cNvSpPr>
                <a:spLocks noEditPoints="1"/>
              </p:cNvSpPr>
              <p:nvPr/>
            </p:nvSpPr>
            <p:spPr bwMode="auto">
              <a:xfrm>
                <a:off x="15808325" y="-782637"/>
                <a:ext cx="444500" cy="407988"/>
              </a:xfrm>
              <a:custGeom>
                <a:avLst/>
                <a:gdLst>
                  <a:gd name="T0" fmla="*/ 66 w 280"/>
                  <a:gd name="T1" fmla="*/ 240 h 257"/>
                  <a:gd name="T2" fmla="*/ 215 w 280"/>
                  <a:gd name="T3" fmla="*/ 257 h 257"/>
                  <a:gd name="T4" fmla="*/ 205 w 280"/>
                  <a:gd name="T5" fmla="*/ 232 h 257"/>
                  <a:gd name="T6" fmla="*/ 280 w 280"/>
                  <a:gd name="T7" fmla="*/ 21 h 257"/>
                  <a:gd name="T8" fmla="*/ 279 w 280"/>
                  <a:gd name="T9" fmla="*/ 19 h 257"/>
                  <a:gd name="T10" fmla="*/ 279 w 280"/>
                  <a:gd name="T11" fmla="*/ 16 h 257"/>
                  <a:gd name="T12" fmla="*/ 277 w 280"/>
                  <a:gd name="T13" fmla="*/ 14 h 257"/>
                  <a:gd name="T14" fmla="*/ 276 w 280"/>
                  <a:gd name="T15" fmla="*/ 12 h 257"/>
                  <a:gd name="T16" fmla="*/ 275 w 280"/>
                  <a:gd name="T17" fmla="*/ 11 h 257"/>
                  <a:gd name="T18" fmla="*/ 274 w 280"/>
                  <a:gd name="T19" fmla="*/ 9 h 257"/>
                  <a:gd name="T20" fmla="*/ 273 w 280"/>
                  <a:gd name="T21" fmla="*/ 8 h 257"/>
                  <a:gd name="T22" fmla="*/ 271 w 280"/>
                  <a:gd name="T23" fmla="*/ 6 h 257"/>
                  <a:gd name="T24" fmla="*/ 270 w 280"/>
                  <a:gd name="T25" fmla="*/ 5 h 257"/>
                  <a:gd name="T26" fmla="*/ 268 w 280"/>
                  <a:gd name="T27" fmla="*/ 4 h 257"/>
                  <a:gd name="T28" fmla="*/ 266 w 280"/>
                  <a:gd name="T29" fmla="*/ 3 h 257"/>
                  <a:gd name="T30" fmla="*/ 264 w 280"/>
                  <a:gd name="T31" fmla="*/ 2 h 257"/>
                  <a:gd name="T32" fmla="*/ 261 w 280"/>
                  <a:gd name="T33" fmla="*/ 2 h 257"/>
                  <a:gd name="T34" fmla="*/ 259 w 280"/>
                  <a:gd name="T35" fmla="*/ 2 h 257"/>
                  <a:gd name="T36" fmla="*/ 257 w 280"/>
                  <a:gd name="T37" fmla="*/ 0 h 257"/>
                  <a:gd name="T38" fmla="*/ 22 w 280"/>
                  <a:gd name="T39" fmla="*/ 2 h 257"/>
                  <a:gd name="T40" fmla="*/ 19 w 280"/>
                  <a:gd name="T41" fmla="*/ 2 h 257"/>
                  <a:gd name="T42" fmla="*/ 17 w 280"/>
                  <a:gd name="T43" fmla="*/ 2 h 257"/>
                  <a:gd name="T44" fmla="*/ 15 w 280"/>
                  <a:gd name="T45" fmla="*/ 3 h 257"/>
                  <a:gd name="T46" fmla="*/ 13 w 280"/>
                  <a:gd name="T47" fmla="*/ 4 h 257"/>
                  <a:gd name="T48" fmla="*/ 11 w 280"/>
                  <a:gd name="T49" fmla="*/ 4 h 257"/>
                  <a:gd name="T50" fmla="*/ 10 w 280"/>
                  <a:gd name="T51" fmla="*/ 6 h 257"/>
                  <a:gd name="T52" fmla="*/ 8 w 280"/>
                  <a:gd name="T53" fmla="*/ 7 h 257"/>
                  <a:gd name="T54" fmla="*/ 7 w 280"/>
                  <a:gd name="T55" fmla="*/ 8 h 257"/>
                  <a:gd name="T56" fmla="*/ 6 w 280"/>
                  <a:gd name="T57" fmla="*/ 10 h 257"/>
                  <a:gd name="T58" fmla="*/ 3 w 280"/>
                  <a:gd name="T59" fmla="*/ 11 h 257"/>
                  <a:gd name="T60" fmla="*/ 3 w 280"/>
                  <a:gd name="T61" fmla="*/ 13 h 257"/>
                  <a:gd name="T62" fmla="*/ 2 w 280"/>
                  <a:gd name="T63" fmla="*/ 15 h 257"/>
                  <a:gd name="T64" fmla="*/ 1 w 280"/>
                  <a:gd name="T65" fmla="*/ 18 h 257"/>
                  <a:gd name="T66" fmla="*/ 1 w 280"/>
                  <a:gd name="T67" fmla="*/ 20 h 257"/>
                  <a:gd name="T68" fmla="*/ 1 w 280"/>
                  <a:gd name="T69" fmla="*/ 22 h 257"/>
                  <a:gd name="T70" fmla="*/ 0 w 280"/>
                  <a:gd name="T71" fmla="*/ 128 h 257"/>
                  <a:gd name="T72" fmla="*/ 14 w 280"/>
                  <a:gd name="T73" fmla="*/ 135 h 257"/>
                  <a:gd name="T74" fmla="*/ 26 w 280"/>
                  <a:gd name="T75" fmla="*/ 23 h 257"/>
                  <a:gd name="T76" fmla="*/ 254 w 280"/>
                  <a:gd name="T77" fmla="*/ 192 h 257"/>
                  <a:gd name="T78" fmla="*/ 50 w 280"/>
                  <a:gd name="T79" fmla="*/ 215 h 257"/>
                  <a:gd name="T80" fmla="*/ 95 w 280"/>
                  <a:gd name="T81" fmla="*/ 223 h 257"/>
                  <a:gd name="T82" fmla="*/ 185 w 280"/>
                  <a:gd name="T83" fmla="*/ 215 h 257"/>
                  <a:gd name="T84" fmla="*/ 258 w 280"/>
                  <a:gd name="T85" fmla="*/ 215 h 257"/>
                  <a:gd name="T86" fmla="*/ 260 w 280"/>
                  <a:gd name="T87" fmla="*/ 215 h 257"/>
                  <a:gd name="T88" fmla="*/ 263 w 280"/>
                  <a:gd name="T89" fmla="*/ 214 h 257"/>
                  <a:gd name="T90" fmla="*/ 265 w 280"/>
                  <a:gd name="T91" fmla="*/ 214 h 257"/>
                  <a:gd name="T92" fmla="*/ 267 w 280"/>
                  <a:gd name="T93" fmla="*/ 213 h 257"/>
                  <a:gd name="T94" fmla="*/ 269 w 280"/>
                  <a:gd name="T95" fmla="*/ 212 h 257"/>
                  <a:gd name="T96" fmla="*/ 270 w 280"/>
                  <a:gd name="T97" fmla="*/ 211 h 257"/>
                  <a:gd name="T98" fmla="*/ 272 w 280"/>
                  <a:gd name="T99" fmla="*/ 209 h 257"/>
                  <a:gd name="T100" fmla="*/ 273 w 280"/>
                  <a:gd name="T101" fmla="*/ 207 h 257"/>
                  <a:gd name="T102" fmla="*/ 275 w 280"/>
                  <a:gd name="T103" fmla="*/ 206 h 257"/>
                  <a:gd name="T104" fmla="*/ 276 w 280"/>
                  <a:gd name="T105" fmla="*/ 204 h 257"/>
                  <a:gd name="T106" fmla="*/ 277 w 280"/>
                  <a:gd name="T107" fmla="*/ 202 h 257"/>
                  <a:gd name="T108" fmla="*/ 279 w 280"/>
                  <a:gd name="T109" fmla="*/ 201 h 257"/>
                  <a:gd name="T110" fmla="*/ 279 w 280"/>
                  <a:gd name="T111" fmla="*/ 199 h 257"/>
                  <a:gd name="T112" fmla="*/ 280 w 280"/>
                  <a:gd name="T113" fmla="*/ 197 h 257"/>
                  <a:gd name="T114" fmla="*/ 280 w 280"/>
                  <a:gd name="T115" fmla="*/ 195 h 257"/>
                  <a:gd name="T116" fmla="*/ 280 w 280"/>
                  <a:gd name="T117" fmla="*/ 2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0" h="257">
                    <a:moveTo>
                      <a:pt x="75" y="232"/>
                    </a:moveTo>
                    <a:lnTo>
                      <a:pt x="66" y="240"/>
                    </a:lnTo>
                    <a:lnTo>
                      <a:pt x="66" y="257"/>
                    </a:lnTo>
                    <a:lnTo>
                      <a:pt x="215" y="257"/>
                    </a:lnTo>
                    <a:lnTo>
                      <a:pt x="215" y="240"/>
                    </a:lnTo>
                    <a:lnTo>
                      <a:pt x="205" y="232"/>
                    </a:lnTo>
                    <a:lnTo>
                      <a:pt x="75" y="232"/>
                    </a:lnTo>
                    <a:close/>
                    <a:moveTo>
                      <a:pt x="280" y="21"/>
                    </a:moveTo>
                    <a:lnTo>
                      <a:pt x="280" y="20"/>
                    </a:lnTo>
                    <a:lnTo>
                      <a:pt x="279" y="19"/>
                    </a:lnTo>
                    <a:lnTo>
                      <a:pt x="279" y="18"/>
                    </a:lnTo>
                    <a:lnTo>
                      <a:pt x="279" y="16"/>
                    </a:lnTo>
                    <a:lnTo>
                      <a:pt x="279" y="15"/>
                    </a:lnTo>
                    <a:lnTo>
                      <a:pt x="277" y="14"/>
                    </a:lnTo>
                    <a:lnTo>
                      <a:pt x="277" y="13"/>
                    </a:lnTo>
                    <a:lnTo>
                      <a:pt x="276" y="12"/>
                    </a:lnTo>
                    <a:lnTo>
                      <a:pt x="276" y="11"/>
                    </a:lnTo>
                    <a:lnTo>
                      <a:pt x="275" y="11"/>
                    </a:lnTo>
                    <a:lnTo>
                      <a:pt x="275" y="10"/>
                    </a:lnTo>
                    <a:lnTo>
                      <a:pt x="274" y="9"/>
                    </a:lnTo>
                    <a:lnTo>
                      <a:pt x="273" y="8"/>
                    </a:lnTo>
                    <a:lnTo>
                      <a:pt x="273" y="8"/>
                    </a:lnTo>
                    <a:lnTo>
                      <a:pt x="272" y="7"/>
                    </a:lnTo>
                    <a:lnTo>
                      <a:pt x="271" y="6"/>
                    </a:lnTo>
                    <a:lnTo>
                      <a:pt x="270" y="6"/>
                    </a:lnTo>
                    <a:lnTo>
                      <a:pt x="270" y="5"/>
                    </a:lnTo>
                    <a:lnTo>
                      <a:pt x="269" y="4"/>
                    </a:lnTo>
                    <a:lnTo>
                      <a:pt x="268" y="4"/>
                    </a:lnTo>
                    <a:lnTo>
                      <a:pt x="267" y="4"/>
                    </a:lnTo>
                    <a:lnTo>
                      <a:pt x="266" y="3"/>
                    </a:lnTo>
                    <a:lnTo>
                      <a:pt x="265" y="3"/>
                    </a:lnTo>
                    <a:lnTo>
                      <a:pt x="264" y="2"/>
                    </a:lnTo>
                    <a:lnTo>
                      <a:pt x="263" y="2"/>
                    </a:lnTo>
                    <a:lnTo>
                      <a:pt x="261" y="2"/>
                    </a:lnTo>
                    <a:lnTo>
                      <a:pt x="260" y="2"/>
                    </a:lnTo>
                    <a:lnTo>
                      <a:pt x="259" y="2"/>
                    </a:lnTo>
                    <a:lnTo>
                      <a:pt x="258" y="2"/>
                    </a:lnTo>
                    <a:lnTo>
                      <a:pt x="257" y="0"/>
                    </a:lnTo>
                    <a:lnTo>
                      <a:pt x="23" y="0"/>
                    </a:lnTo>
                    <a:lnTo>
                      <a:pt x="22" y="2"/>
                    </a:lnTo>
                    <a:lnTo>
                      <a:pt x="20" y="2"/>
                    </a:lnTo>
                    <a:lnTo>
                      <a:pt x="19" y="2"/>
                    </a:lnTo>
                    <a:lnTo>
                      <a:pt x="18" y="2"/>
                    </a:lnTo>
                    <a:lnTo>
                      <a:pt x="17" y="2"/>
                    </a:lnTo>
                    <a:lnTo>
                      <a:pt x="16" y="2"/>
                    </a:lnTo>
                    <a:lnTo>
                      <a:pt x="15" y="3"/>
                    </a:lnTo>
                    <a:lnTo>
                      <a:pt x="14" y="3"/>
                    </a:lnTo>
                    <a:lnTo>
                      <a:pt x="13" y="4"/>
                    </a:lnTo>
                    <a:lnTo>
                      <a:pt x="12" y="4"/>
                    </a:lnTo>
                    <a:lnTo>
                      <a:pt x="11" y="4"/>
                    </a:lnTo>
                    <a:lnTo>
                      <a:pt x="11" y="5"/>
                    </a:lnTo>
                    <a:lnTo>
                      <a:pt x="10" y="6"/>
                    </a:lnTo>
                    <a:lnTo>
                      <a:pt x="9" y="6"/>
                    </a:lnTo>
                    <a:lnTo>
                      <a:pt x="8" y="7"/>
                    </a:lnTo>
                    <a:lnTo>
                      <a:pt x="8" y="8"/>
                    </a:lnTo>
                    <a:lnTo>
                      <a:pt x="7" y="8"/>
                    </a:lnTo>
                    <a:lnTo>
                      <a:pt x="6" y="9"/>
                    </a:lnTo>
                    <a:lnTo>
                      <a:pt x="6" y="10"/>
                    </a:lnTo>
                    <a:lnTo>
                      <a:pt x="4" y="11"/>
                    </a:lnTo>
                    <a:lnTo>
                      <a:pt x="3" y="11"/>
                    </a:lnTo>
                    <a:lnTo>
                      <a:pt x="3" y="12"/>
                    </a:lnTo>
                    <a:lnTo>
                      <a:pt x="3" y="13"/>
                    </a:lnTo>
                    <a:lnTo>
                      <a:pt x="2" y="14"/>
                    </a:lnTo>
                    <a:lnTo>
                      <a:pt x="2" y="15"/>
                    </a:lnTo>
                    <a:lnTo>
                      <a:pt x="1" y="16"/>
                    </a:lnTo>
                    <a:lnTo>
                      <a:pt x="1" y="18"/>
                    </a:lnTo>
                    <a:lnTo>
                      <a:pt x="1" y="19"/>
                    </a:lnTo>
                    <a:lnTo>
                      <a:pt x="1" y="20"/>
                    </a:lnTo>
                    <a:lnTo>
                      <a:pt x="1" y="21"/>
                    </a:lnTo>
                    <a:lnTo>
                      <a:pt x="1" y="22"/>
                    </a:lnTo>
                    <a:lnTo>
                      <a:pt x="0" y="23"/>
                    </a:lnTo>
                    <a:lnTo>
                      <a:pt x="0" y="128"/>
                    </a:lnTo>
                    <a:lnTo>
                      <a:pt x="0" y="128"/>
                    </a:lnTo>
                    <a:lnTo>
                      <a:pt x="14" y="135"/>
                    </a:lnTo>
                    <a:lnTo>
                      <a:pt x="26" y="141"/>
                    </a:lnTo>
                    <a:lnTo>
                      <a:pt x="26" y="23"/>
                    </a:lnTo>
                    <a:lnTo>
                      <a:pt x="254" y="23"/>
                    </a:lnTo>
                    <a:lnTo>
                      <a:pt x="254" y="192"/>
                    </a:lnTo>
                    <a:lnTo>
                      <a:pt x="50" y="192"/>
                    </a:lnTo>
                    <a:lnTo>
                      <a:pt x="50" y="215"/>
                    </a:lnTo>
                    <a:lnTo>
                      <a:pt x="95" y="215"/>
                    </a:lnTo>
                    <a:lnTo>
                      <a:pt x="95" y="223"/>
                    </a:lnTo>
                    <a:lnTo>
                      <a:pt x="185" y="223"/>
                    </a:lnTo>
                    <a:lnTo>
                      <a:pt x="185" y="215"/>
                    </a:lnTo>
                    <a:lnTo>
                      <a:pt x="257" y="215"/>
                    </a:lnTo>
                    <a:lnTo>
                      <a:pt x="258" y="215"/>
                    </a:lnTo>
                    <a:lnTo>
                      <a:pt x="259" y="215"/>
                    </a:lnTo>
                    <a:lnTo>
                      <a:pt x="260" y="215"/>
                    </a:lnTo>
                    <a:lnTo>
                      <a:pt x="261" y="215"/>
                    </a:lnTo>
                    <a:lnTo>
                      <a:pt x="263" y="214"/>
                    </a:lnTo>
                    <a:lnTo>
                      <a:pt x="264" y="214"/>
                    </a:lnTo>
                    <a:lnTo>
                      <a:pt x="265" y="214"/>
                    </a:lnTo>
                    <a:lnTo>
                      <a:pt x="266" y="213"/>
                    </a:lnTo>
                    <a:lnTo>
                      <a:pt x="267" y="213"/>
                    </a:lnTo>
                    <a:lnTo>
                      <a:pt x="268" y="213"/>
                    </a:lnTo>
                    <a:lnTo>
                      <a:pt x="269" y="212"/>
                    </a:lnTo>
                    <a:lnTo>
                      <a:pt x="270" y="212"/>
                    </a:lnTo>
                    <a:lnTo>
                      <a:pt x="270" y="211"/>
                    </a:lnTo>
                    <a:lnTo>
                      <a:pt x="271" y="209"/>
                    </a:lnTo>
                    <a:lnTo>
                      <a:pt x="272" y="209"/>
                    </a:lnTo>
                    <a:lnTo>
                      <a:pt x="273" y="208"/>
                    </a:lnTo>
                    <a:lnTo>
                      <a:pt x="273" y="207"/>
                    </a:lnTo>
                    <a:lnTo>
                      <a:pt x="274" y="207"/>
                    </a:lnTo>
                    <a:lnTo>
                      <a:pt x="275" y="206"/>
                    </a:lnTo>
                    <a:lnTo>
                      <a:pt x="275" y="205"/>
                    </a:lnTo>
                    <a:lnTo>
                      <a:pt x="276" y="204"/>
                    </a:lnTo>
                    <a:lnTo>
                      <a:pt x="276" y="203"/>
                    </a:lnTo>
                    <a:lnTo>
                      <a:pt x="277" y="202"/>
                    </a:lnTo>
                    <a:lnTo>
                      <a:pt x="277" y="201"/>
                    </a:lnTo>
                    <a:lnTo>
                      <a:pt x="279" y="201"/>
                    </a:lnTo>
                    <a:lnTo>
                      <a:pt x="279" y="200"/>
                    </a:lnTo>
                    <a:lnTo>
                      <a:pt x="279" y="199"/>
                    </a:lnTo>
                    <a:lnTo>
                      <a:pt x="279" y="198"/>
                    </a:lnTo>
                    <a:lnTo>
                      <a:pt x="280" y="197"/>
                    </a:lnTo>
                    <a:lnTo>
                      <a:pt x="280" y="196"/>
                    </a:lnTo>
                    <a:lnTo>
                      <a:pt x="280" y="195"/>
                    </a:lnTo>
                    <a:lnTo>
                      <a:pt x="280" y="22"/>
                    </a:lnTo>
                    <a:lnTo>
                      <a:pt x="280" y="21"/>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sp>
            <p:nvSpPr>
              <p:cNvPr id="85" name="Freeform 524"/>
              <p:cNvSpPr>
                <a:spLocks/>
              </p:cNvSpPr>
              <p:nvPr/>
            </p:nvSpPr>
            <p:spPr bwMode="auto">
              <a:xfrm>
                <a:off x="15532100" y="-815975"/>
                <a:ext cx="242887" cy="244475"/>
              </a:xfrm>
              <a:custGeom>
                <a:avLst/>
                <a:gdLst>
                  <a:gd name="T0" fmla="*/ 77 w 153"/>
                  <a:gd name="T1" fmla="*/ 154 h 154"/>
                  <a:gd name="T2" fmla="*/ 92 w 153"/>
                  <a:gd name="T3" fmla="*/ 152 h 154"/>
                  <a:gd name="T4" fmla="*/ 106 w 153"/>
                  <a:gd name="T5" fmla="*/ 147 h 154"/>
                  <a:gd name="T6" fmla="*/ 120 w 153"/>
                  <a:gd name="T7" fmla="*/ 141 h 154"/>
                  <a:gd name="T8" fmla="*/ 130 w 153"/>
                  <a:gd name="T9" fmla="*/ 131 h 154"/>
                  <a:gd name="T10" fmla="*/ 140 w 153"/>
                  <a:gd name="T11" fmla="*/ 120 h 154"/>
                  <a:gd name="T12" fmla="*/ 148 w 153"/>
                  <a:gd name="T13" fmla="*/ 107 h 154"/>
                  <a:gd name="T14" fmla="*/ 152 w 153"/>
                  <a:gd name="T15" fmla="*/ 93 h 154"/>
                  <a:gd name="T16" fmla="*/ 153 w 153"/>
                  <a:gd name="T17" fmla="*/ 77 h 154"/>
                  <a:gd name="T18" fmla="*/ 153 w 153"/>
                  <a:gd name="T19" fmla="*/ 69 h 154"/>
                  <a:gd name="T20" fmla="*/ 150 w 153"/>
                  <a:gd name="T21" fmla="*/ 54 h 154"/>
                  <a:gd name="T22" fmla="*/ 144 w 153"/>
                  <a:gd name="T23" fmla="*/ 41 h 154"/>
                  <a:gd name="T24" fmla="*/ 136 w 153"/>
                  <a:gd name="T25" fmla="*/ 29 h 154"/>
                  <a:gd name="T26" fmla="*/ 125 w 153"/>
                  <a:gd name="T27" fmla="*/ 18 h 154"/>
                  <a:gd name="T28" fmla="*/ 113 w 153"/>
                  <a:gd name="T29" fmla="*/ 10 h 154"/>
                  <a:gd name="T30" fmla="*/ 100 w 153"/>
                  <a:gd name="T31" fmla="*/ 4 h 154"/>
                  <a:gd name="T32" fmla="*/ 85 w 153"/>
                  <a:gd name="T33" fmla="*/ 1 h 154"/>
                  <a:gd name="T34" fmla="*/ 77 w 153"/>
                  <a:gd name="T35" fmla="*/ 0 h 154"/>
                  <a:gd name="T36" fmla="*/ 61 w 153"/>
                  <a:gd name="T37" fmla="*/ 2 h 154"/>
                  <a:gd name="T38" fmla="*/ 47 w 153"/>
                  <a:gd name="T39" fmla="*/ 7 h 154"/>
                  <a:gd name="T40" fmla="*/ 34 w 153"/>
                  <a:gd name="T41" fmla="*/ 14 h 154"/>
                  <a:gd name="T42" fmla="*/ 23 w 153"/>
                  <a:gd name="T43" fmla="*/ 24 h 154"/>
                  <a:gd name="T44" fmla="*/ 13 w 153"/>
                  <a:gd name="T45" fmla="*/ 34 h 154"/>
                  <a:gd name="T46" fmla="*/ 7 w 153"/>
                  <a:gd name="T47" fmla="*/ 47 h 154"/>
                  <a:gd name="T48" fmla="*/ 1 w 153"/>
                  <a:gd name="T49" fmla="*/ 62 h 154"/>
                  <a:gd name="T50" fmla="*/ 0 w 153"/>
                  <a:gd name="T51" fmla="*/ 77 h 154"/>
                  <a:gd name="T52" fmla="*/ 0 w 153"/>
                  <a:gd name="T53" fmla="*/ 84 h 154"/>
                  <a:gd name="T54" fmla="*/ 4 w 153"/>
                  <a:gd name="T55" fmla="*/ 99 h 154"/>
                  <a:gd name="T56" fmla="*/ 10 w 153"/>
                  <a:gd name="T57" fmla="*/ 113 h 154"/>
                  <a:gd name="T58" fmla="*/ 17 w 153"/>
                  <a:gd name="T59" fmla="*/ 126 h 154"/>
                  <a:gd name="T60" fmla="*/ 28 w 153"/>
                  <a:gd name="T61" fmla="*/ 136 h 154"/>
                  <a:gd name="T62" fmla="*/ 40 w 153"/>
                  <a:gd name="T63" fmla="*/ 144 h 154"/>
                  <a:gd name="T64" fmla="*/ 54 w 153"/>
                  <a:gd name="T65" fmla="*/ 150 h 154"/>
                  <a:gd name="T66" fmla="*/ 69 w 153"/>
                  <a:gd name="T67" fmla="*/ 153 h 154"/>
                  <a:gd name="T68" fmla="*/ 77 w 153"/>
                  <a:gd name="T6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4">
                    <a:moveTo>
                      <a:pt x="77" y="154"/>
                    </a:moveTo>
                    <a:lnTo>
                      <a:pt x="77" y="154"/>
                    </a:lnTo>
                    <a:lnTo>
                      <a:pt x="85" y="153"/>
                    </a:lnTo>
                    <a:lnTo>
                      <a:pt x="92" y="152"/>
                    </a:lnTo>
                    <a:lnTo>
                      <a:pt x="100" y="150"/>
                    </a:lnTo>
                    <a:lnTo>
                      <a:pt x="106" y="147"/>
                    </a:lnTo>
                    <a:lnTo>
                      <a:pt x="113" y="144"/>
                    </a:lnTo>
                    <a:lnTo>
                      <a:pt x="120" y="141"/>
                    </a:lnTo>
                    <a:lnTo>
                      <a:pt x="125" y="136"/>
                    </a:lnTo>
                    <a:lnTo>
                      <a:pt x="130" y="131"/>
                    </a:lnTo>
                    <a:lnTo>
                      <a:pt x="136" y="126"/>
                    </a:lnTo>
                    <a:lnTo>
                      <a:pt x="140" y="120"/>
                    </a:lnTo>
                    <a:lnTo>
                      <a:pt x="144" y="113"/>
                    </a:lnTo>
                    <a:lnTo>
                      <a:pt x="148" y="107"/>
                    </a:lnTo>
                    <a:lnTo>
                      <a:pt x="150" y="99"/>
                    </a:lnTo>
                    <a:lnTo>
                      <a:pt x="152" y="93"/>
                    </a:lnTo>
                    <a:lnTo>
                      <a:pt x="153" y="84"/>
                    </a:lnTo>
                    <a:lnTo>
                      <a:pt x="153" y="77"/>
                    </a:lnTo>
                    <a:lnTo>
                      <a:pt x="153" y="77"/>
                    </a:lnTo>
                    <a:lnTo>
                      <a:pt x="153" y="69"/>
                    </a:lnTo>
                    <a:lnTo>
                      <a:pt x="152" y="62"/>
                    </a:lnTo>
                    <a:lnTo>
                      <a:pt x="150" y="54"/>
                    </a:lnTo>
                    <a:lnTo>
                      <a:pt x="148" y="47"/>
                    </a:lnTo>
                    <a:lnTo>
                      <a:pt x="144" y="41"/>
                    </a:lnTo>
                    <a:lnTo>
                      <a:pt x="140" y="34"/>
                    </a:lnTo>
                    <a:lnTo>
                      <a:pt x="136" y="29"/>
                    </a:lnTo>
                    <a:lnTo>
                      <a:pt x="130" y="24"/>
                    </a:lnTo>
                    <a:lnTo>
                      <a:pt x="125" y="18"/>
                    </a:lnTo>
                    <a:lnTo>
                      <a:pt x="120" y="14"/>
                    </a:lnTo>
                    <a:lnTo>
                      <a:pt x="113" y="10"/>
                    </a:lnTo>
                    <a:lnTo>
                      <a:pt x="106" y="7"/>
                    </a:lnTo>
                    <a:lnTo>
                      <a:pt x="100" y="4"/>
                    </a:lnTo>
                    <a:lnTo>
                      <a:pt x="92" y="2"/>
                    </a:lnTo>
                    <a:lnTo>
                      <a:pt x="85" y="1"/>
                    </a:lnTo>
                    <a:lnTo>
                      <a:pt x="77" y="0"/>
                    </a:lnTo>
                    <a:lnTo>
                      <a:pt x="77" y="0"/>
                    </a:lnTo>
                    <a:lnTo>
                      <a:pt x="69" y="1"/>
                    </a:lnTo>
                    <a:lnTo>
                      <a:pt x="61" y="2"/>
                    </a:lnTo>
                    <a:lnTo>
                      <a:pt x="54" y="4"/>
                    </a:lnTo>
                    <a:lnTo>
                      <a:pt x="47" y="7"/>
                    </a:lnTo>
                    <a:lnTo>
                      <a:pt x="40" y="10"/>
                    </a:lnTo>
                    <a:lnTo>
                      <a:pt x="34" y="14"/>
                    </a:lnTo>
                    <a:lnTo>
                      <a:pt x="28" y="18"/>
                    </a:lnTo>
                    <a:lnTo>
                      <a:pt x="23" y="24"/>
                    </a:lnTo>
                    <a:lnTo>
                      <a:pt x="17" y="29"/>
                    </a:lnTo>
                    <a:lnTo>
                      <a:pt x="13" y="34"/>
                    </a:lnTo>
                    <a:lnTo>
                      <a:pt x="10" y="41"/>
                    </a:lnTo>
                    <a:lnTo>
                      <a:pt x="7" y="47"/>
                    </a:lnTo>
                    <a:lnTo>
                      <a:pt x="4" y="54"/>
                    </a:lnTo>
                    <a:lnTo>
                      <a:pt x="1" y="62"/>
                    </a:lnTo>
                    <a:lnTo>
                      <a:pt x="0" y="69"/>
                    </a:lnTo>
                    <a:lnTo>
                      <a:pt x="0" y="77"/>
                    </a:lnTo>
                    <a:lnTo>
                      <a:pt x="0" y="77"/>
                    </a:lnTo>
                    <a:lnTo>
                      <a:pt x="0" y="84"/>
                    </a:lnTo>
                    <a:lnTo>
                      <a:pt x="1" y="93"/>
                    </a:lnTo>
                    <a:lnTo>
                      <a:pt x="4" y="99"/>
                    </a:lnTo>
                    <a:lnTo>
                      <a:pt x="7" y="107"/>
                    </a:lnTo>
                    <a:lnTo>
                      <a:pt x="10" y="113"/>
                    </a:lnTo>
                    <a:lnTo>
                      <a:pt x="13" y="120"/>
                    </a:lnTo>
                    <a:lnTo>
                      <a:pt x="17" y="126"/>
                    </a:lnTo>
                    <a:lnTo>
                      <a:pt x="23" y="131"/>
                    </a:lnTo>
                    <a:lnTo>
                      <a:pt x="28" y="136"/>
                    </a:lnTo>
                    <a:lnTo>
                      <a:pt x="34" y="141"/>
                    </a:lnTo>
                    <a:lnTo>
                      <a:pt x="40" y="144"/>
                    </a:lnTo>
                    <a:lnTo>
                      <a:pt x="47" y="147"/>
                    </a:lnTo>
                    <a:lnTo>
                      <a:pt x="54" y="150"/>
                    </a:lnTo>
                    <a:lnTo>
                      <a:pt x="61" y="152"/>
                    </a:lnTo>
                    <a:lnTo>
                      <a:pt x="69" y="153"/>
                    </a:lnTo>
                    <a:lnTo>
                      <a:pt x="77" y="154"/>
                    </a:lnTo>
                    <a:lnTo>
                      <a:pt x="77" y="154"/>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sp>
            <p:nvSpPr>
              <p:cNvPr id="86" name="Freeform 525"/>
              <p:cNvSpPr>
                <a:spLocks/>
              </p:cNvSpPr>
              <p:nvPr/>
            </p:nvSpPr>
            <p:spPr bwMode="auto">
              <a:xfrm>
                <a:off x="15428913" y="-565150"/>
                <a:ext cx="436562" cy="282575"/>
              </a:xfrm>
              <a:custGeom>
                <a:avLst/>
                <a:gdLst>
                  <a:gd name="T0" fmla="*/ 110 w 275"/>
                  <a:gd name="T1" fmla="*/ 60 h 178"/>
                  <a:gd name="T2" fmla="*/ 60 w 275"/>
                  <a:gd name="T3" fmla="*/ 1 h 178"/>
                  <a:gd name="T4" fmla="*/ 60 w 275"/>
                  <a:gd name="T5" fmla="*/ 1 h 178"/>
                  <a:gd name="T6" fmla="*/ 44 w 275"/>
                  <a:gd name="T7" fmla="*/ 8 h 178"/>
                  <a:gd name="T8" fmla="*/ 28 w 275"/>
                  <a:gd name="T9" fmla="*/ 16 h 178"/>
                  <a:gd name="T10" fmla="*/ 14 w 275"/>
                  <a:gd name="T11" fmla="*/ 26 h 178"/>
                  <a:gd name="T12" fmla="*/ 0 w 275"/>
                  <a:gd name="T13" fmla="*/ 36 h 178"/>
                  <a:gd name="T14" fmla="*/ 0 w 275"/>
                  <a:gd name="T15" fmla="*/ 147 h 178"/>
                  <a:gd name="T16" fmla="*/ 0 w 275"/>
                  <a:gd name="T17" fmla="*/ 147 h 178"/>
                  <a:gd name="T18" fmla="*/ 2 w 275"/>
                  <a:gd name="T19" fmla="*/ 154 h 178"/>
                  <a:gd name="T20" fmla="*/ 5 w 275"/>
                  <a:gd name="T21" fmla="*/ 160 h 178"/>
                  <a:gd name="T22" fmla="*/ 9 w 275"/>
                  <a:gd name="T23" fmla="*/ 165 h 178"/>
                  <a:gd name="T24" fmla="*/ 13 w 275"/>
                  <a:gd name="T25" fmla="*/ 170 h 178"/>
                  <a:gd name="T26" fmla="*/ 18 w 275"/>
                  <a:gd name="T27" fmla="*/ 174 h 178"/>
                  <a:gd name="T28" fmla="*/ 24 w 275"/>
                  <a:gd name="T29" fmla="*/ 176 h 178"/>
                  <a:gd name="T30" fmla="*/ 30 w 275"/>
                  <a:gd name="T31" fmla="*/ 178 h 178"/>
                  <a:gd name="T32" fmla="*/ 37 w 275"/>
                  <a:gd name="T33" fmla="*/ 178 h 178"/>
                  <a:gd name="T34" fmla="*/ 239 w 275"/>
                  <a:gd name="T35" fmla="*/ 178 h 178"/>
                  <a:gd name="T36" fmla="*/ 239 w 275"/>
                  <a:gd name="T37" fmla="*/ 178 h 178"/>
                  <a:gd name="T38" fmla="*/ 247 w 275"/>
                  <a:gd name="T39" fmla="*/ 178 h 178"/>
                  <a:gd name="T40" fmla="*/ 253 w 275"/>
                  <a:gd name="T41" fmla="*/ 176 h 178"/>
                  <a:gd name="T42" fmla="*/ 259 w 275"/>
                  <a:gd name="T43" fmla="*/ 172 h 178"/>
                  <a:gd name="T44" fmla="*/ 265 w 275"/>
                  <a:gd name="T45" fmla="*/ 167 h 178"/>
                  <a:gd name="T46" fmla="*/ 269 w 275"/>
                  <a:gd name="T47" fmla="*/ 161 h 178"/>
                  <a:gd name="T48" fmla="*/ 273 w 275"/>
                  <a:gd name="T49" fmla="*/ 155 h 178"/>
                  <a:gd name="T50" fmla="*/ 275 w 275"/>
                  <a:gd name="T51" fmla="*/ 147 h 178"/>
                  <a:gd name="T52" fmla="*/ 275 w 275"/>
                  <a:gd name="T53" fmla="*/ 140 h 178"/>
                  <a:gd name="T54" fmla="*/ 275 w 275"/>
                  <a:gd name="T55" fmla="*/ 35 h 178"/>
                  <a:gd name="T56" fmla="*/ 275 w 275"/>
                  <a:gd name="T57" fmla="*/ 35 h 178"/>
                  <a:gd name="T58" fmla="*/ 263 w 275"/>
                  <a:gd name="T59" fmla="*/ 24 h 178"/>
                  <a:gd name="T60" fmla="*/ 248 w 275"/>
                  <a:gd name="T61" fmla="*/ 16 h 178"/>
                  <a:gd name="T62" fmla="*/ 233 w 275"/>
                  <a:gd name="T63" fmla="*/ 7 h 178"/>
                  <a:gd name="T64" fmla="*/ 217 w 275"/>
                  <a:gd name="T65" fmla="*/ 1 h 178"/>
                  <a:gd name="T66" fmla="*/ 216 w 275"/>
                  <a:gd name="T67" fmla="*/ 0 h 178"/>
                  <a:gd name="T68" fmla="*/ 166 w 275"/>
                  <a:gd name="T69" fmla="*/ 60 h 178"/>
                  <a:gd name="T70" fmla="*/ 155 w 275"/>
                  <a:gd name="T71" fmla="*/ 24 h 178"/>
                  <a:gd name="T72" fmla="*/ 149 w 275"/>
                  <a:gd name="T73" fmla="*/ 50 h 178"/>
                  <a:gd name="T74" fmla="*/ 172 w 275"/>
                  <a:gd name="T75" fmla="*/ 129 h 178"/>
                  <a:gd name="T76" fmla="*/ 172 w 275"/>
                  <a:gd name="T77" fmla="*/ 129 h 178"/>
                  <a:gd name="T78" fmla="*/ 172 w 275"/>
                  <a:gd name="T79" fmla="*/ 140 h 178"/>
                  <a:gd name="T80" fmla="*/ 170 w 275"/>
                  <a:gd name="T81" fmla="*/ 148 h 178"/>
                  <a:gd name="T82" fmla="*/ 166 w 275"/>
                  <a:gd name="T83" fmla="*/ 155 h 178"/>
                  <a:gd name="T84" fmla="*/ 161 w 275"/>
                  <a:gd name="T85" fmla="*/ 161 h 178"/>
                  <a:gd name="T86" fmla="*/ 156 w 275"/>
                  <a:gd name="T87" fmla="*/ 165 h 178"/>
                  <a:gd name="T88" fmla="*/ 151 w 275"/>
                  <a:gd name="T89" fmla="*/ 168 h 178"/>
                  <a:gd name="T90" fmla="*/ 144 w 275"/>
                  <a:gd name="T91" fmla="*/ 170 h 178"/>
                  <a:gd name="T92" fmla="*/ 138 w 275"/>
                  <a:gd name="T93" fmla="*/ 171 h 178"/>
                  <a:gd name="T94" fmla="*/ 130 w 275"/>
                  <a:gd name="T95" fmla="*/ 170 h 178"/>
                  <a:gd name="T96" fmla="*/ 125 w 275"/>
                  <a:gd name="T97" fmla="*/ 167 h 178"/>
                  <a:gd name="T98" fmla="*/ 119 w 275"/>
                  <a:gd name="T99" fmla="*/ 164 h 178"/>
                  <a:gd name="T100" fmla="*/ 113 w 275"/>
                  <a:gd name="T101" fmla="*/ 160 h 178"/>
                  <a:gd name="T102" fmla="*/ 109 w 275"/>
                  <a:gd name="T103" fmla="*/ 155 h 178"/>
                  <a:gd name="T104" fmla="*/ 106 w 275"/>
                  <a:gd name="T105" fmla="*/ 147 h 178"/>
                  <a:gd name="T106" fmla="*/ 103 w 275"/>
                  <a:gd name="T107" fmla="*/ 140 h 178"/>
                  <a:gd name="T108" fmla="*/ 103 w 275"/>
                  <a:gd name="T109" fmla="*/ 130 h 178"/>
                  <a:gd name="T110" fmla="*/ 126 w 275"/>
                  <a:gd name="T111" fmla="*/ 50 h 178"/>
                  <a:gd name="T112" fmla="*/ 121 w 275"/>
                  <a:gd name="T113" fmla="*/ 24 h 178"/>
                  <a:gd name="T114" fmla="*/ 110 w 275"/>
                  <a:gd name="T115" fmla="*/ 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178">
                    <a:moveTo>
                      <a:pt x="110" y="60"/>
                    </a:moveTo>
                    <a:lnTo>
                      <a:pt x="60" y="1"/>
                    </a:lnTo>
                    <a:lnTo>
                      <a:pt x="60" y="1"/>
                    </a:lnTo>
                    <a:lnTo>
                      <a:pt x="44" y="8"/>
                    </a:lnTo>
                    <a:lnTo>
                      <a:pt x="28" y="16"/>
                    </a:lnTo>
                    <a:lnTo>
                      <a:pt x="14" y="26"/>
                    </a:lnTo>
                    <a:lnTo>
                      <a:pt x="0" y="36"/>
                    </a:lnTo>
                    <a:lnTo>
                      <a:pt x="0" y="147"/>
                    </a:lnTo>
                    <a:lnTo>
                      <a:pt x="0" y="147"/>
                    </a:lnTo>
                    <a:lnTo>
                      <a:pt x="2" y="154"/>
                    </a:lnTo>
                    <a:lnTo>
                      <a:pt x="5" y="160"/>
                    </a:lnTo>
                    <a:lnTo>
                      <a:pt x="9" y="165"/>
                    </a:lnTo>
                    <a:lnTo>
                      <a:pt x="13" y="170"/>
                    </a:lnTo>
                    <a:lnTo>
                      <a:pt x="18" y="174"/>
                    </a:lnTo>
                    <a:lnTo>
                      <a:pt x="24" y="176"/>
                    </a:lnTo>
                    <a:lnTo>
                      <a:pt x="30" y="178"/>
                    </a:lnTo>
                    <a:lnTo>
                      <a:pt x="37" y="178"/>
                    </a:lnTo>
                    <a:lnTo>
                      <a:pt x="239" y="178"/>
                    </a:lnTo>
                    <a:lnTo>
                      <a:pt x="239" y="178"/>
                    </a:lnTo>
                    <a:lnTo>
                      <a:pt x="247" y="178"/>
                    </a:lnTo>
                    <a:lnTo>
                      <a:pt x="253" y="176"/>
                    </a:lnTo>
                    <a:lnTo>
                      <a:pt x="259" y="172"/>
                    </a:lnTo>
                    <a:lnTo>
                      <a:pt x="265" y="167"/>
                    </a:lnTo>
                    <a:lnTo>
                      <a:pt x="269" y="161"/>
                    </a:lnTo>
                    <a:lnTo>
                      <a:pt x="273" y="155"/>
                    </a:lnTo>
                    <a:lnTo>
                      <a:pt x="275" y="147"/>
                    </a:lnTo>
                    <a:lnTo>
                      <a:pt x="275" y="140"/>
                    </a:lnTo>
                    <a:lnTo>
                      <a:pt x="275" y="35"/>
                    </a:lnTo>
                    <a:lnTo>
                      <a:pt x="275" y="35"/>
                    </a:lnTo>
                    <a:lnTo>
                      <a:pt x="263" y="24"/>
                    </a:lnTo>
                    <a:lnTo>
                      <a:pt x="248" y="16"/>
                    </a:lnTo>
                    <a:lnTo>
                      <a:pt x="233" y="7"/>
                    </a:lnTo>
                    <a:lnTo>
                      <a:pt x="217" y="1"/>
                    </a:lnTo>
                    <a:lnTo>
                      <a:pt x="216" y="0"/>
                    </a:lnTo>
                    <a:lnTo>
                      <a:pt x="166" y="60"/>
                    </a:lnTo>
                    <a:lnTo>
                      <a:pt x="155" y="24"/>
                    </a:lnTo>
                    <a:lnTo>
                      <a:pt x="149" y="50"/>
                    </a:lnTo>
                    <a:lnTo>
                      <a:pt x="172" y="129"/>
                    </a:lnTo>
                    <a:lnTo>
                      <a:pt x="172" y="129"/>
                    </a:lnTo>
                    <a:lnTo>
                      <a:pt x="172" y="140"/>
                    </a:lnTo>
                    <a:lnTo>
                      <a:pt x="170" y="148"/>
                    </a:lnTo>
                    <a:lnTo>
                      <a:pt x="166" y="155"/>
                    </a:lnTo>
                    <a:lnTo>
                      <a:pt x="161" y="161"/>
                    </a:lnTo>
                    <a:lnTo>
                      <a:pt x="156" y="165"/>
                    </a:lnTo>
                    <a:lnTo>
                      <a:pt x="151" y="168"/>
                    </a:lnTo>
                    <a:lnTo>
                      <a:pt x="144" y="170"/>
                    </a:lnTo>
                    <a:lnTo>
                      <a:pt x="138" y="171"/>
                    </a:lnTo>
                    <a:lnTo>
                      <a:pt x="130" y="170"/>
                    </a:lnTo>
                    <a:lnTo>
                      <a:pt x="125" y="167"/>
                    </a:lnTo>
                    <a:lnTo>
                      <a:pt x="119" y="164"/>
                    </a:lnTo>
                    <a:lnTo>
                      <a:pt x="113" y="160"/>
                    </a:lnTo>
                    <a:lnTo>
                      <a:pt x="109" y="155"/>
                    </a:lnTo>
                    <a:lnTo>
                      <a:pt x="106" y="147"/>
                    </a:lnTo>
                    <a:lnTo>
                      <a:pt x="103" y="140"/>
                    </a:lnTo>
                    <a:lnTo>
                      <a:pt x="103" y="130"/>
                    </a:lnTo>
                    <a:lnTo>
                      <a:pt x="126" y="50"/>
                    </a:lnTo>
                    <a:lnTo>
                      <a:pt x="121" y="24"/>
                    </a:lnTo>
                    <a:lnTo>
                      <a:pt x="110" y="6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mn-ea"/>
                  <a:ea typeface="+mn-ea"/>
                </a:endParaRPr>
              </a:p>
            </p:txBody>
          </p:sp>
        </p:grpSp>
        <p:sp>
          <p:nvSpPr>
            <p:cNvPr id="87" name="TextBox 86"/>
            <p:cNvSpPr txBox="1"/>
            <p:nvPr/>
          </p:nvSpPr>
          <p:spPr>
            <a:xfrm>
              <a:off x="3995936" y="3445258"/>
              <a:ext cx="1666030" cy="346167"/>
            </a:xfrm>
            <a:prstGeom prst="rect">
              <a:avLst/>
            </a:prstGeom>
            <a:noFill/>
          </p:spPr>
          <p:txBody>
            <a:bodyPr wrap="square" rtlCol="0">
              <a:spAutoFit/>
            </a:bodyPr>
            <a:lstStyle/>
            <a:p>
              <a:pPr>
                <a:buNone/>
              </a:pPr>
              <a:r>
                <a:rPr lang="en-US" altLang="zh-CN" sz="1400" dirty="0" smtClean="0">
                  <a:latin typeface="+mn-lt"/>
                  <a:ea typeface="+mn-ea"/>
                </a:rPr>
                <a:t>Windows Server</a:t>
              </a:r>
              <a:endParaRPr lang="zh-CN" altLang="en-US" sz="1400" dirty="0" err="1" smtClean="0">
                <a:latin typeface="+mn-lt"/>
                <a:ea typeface="+mn-ea"/>
              </a:endParaRPr>
            </a:p>
          </p:txBody>
        </p:sp>
        <p:sp>
          <p:nvSpPr>
            <p:cNvPr id="88" name="TextBox 87"/>
            <p:cNvSpPr txBox="1"/>
            <p:nvPr/>
          </p:nvSpPr>
          <p:spPr>
            <a:xfrm>
              <a:off x="3023828" y="4189665"/>
              <a:ext cx="1416123" cy="346167"/>
            </a:xfrm>
            <a:prstGeom prst="rect">
              <a:avLst/>
            </a:prstGeom>
            <a:noFill/>
          </p:spPr>
          <p:txBody>
            <a:bodyPr wrap="square" rtlCol="0">
              <a:spAutoFit/>
            </a:bodyPr>
            <a:lstStyle/>
            <a:p>
              <a:pPr>
                <a:buNone/>
              </a:pPr>
              <a:r>
                <a:rPr lang="zh-CN" altLang="en-US" sz="1400" dirty="0" smtClean="0">
                  <a:latin typeface="+mn-ea"/>
                  <a:ea typeface="+mn-ea"/>
                </a:rPr>
                <a:t>桌面传输协议</a:t>
              </a:r>
            </a:p>
          </p:txBody>
        </p:sp>
        <p:sp>
          <p:nvSpPr>
            <p:cNvPr id="89" name="TextBox 88"/>
            <p:cNvSpPr txBox="1"/>
            <p:nvPr/>
          </p:nvSpPr>
          <p:spPr>
            <a:xfrm>
              <a:off x="4031940" y="2307106"/>
              <a:ext cx="762449" cy="346167"/>
            </a:xfrm>
            <a:prstGeom prst="rect">
              <a:avLst/>
            </a:prstGeom>
            <a:noFill/>
          </p:spPr>
          <p:txBody>
            <a:bodyPr wrap="square" rtlCol="0">
              <a:spAutoFit/>
            </a:bodyPr>
            <a:lstStyle/>
            <a:p>
              <a:pPr>
                <a:buNone/>
              </a:pPr>
              <a:r>
                <a:rPr lang="en-US" altLang="zh-CN" sz="1400" dirty="0" smtClean="0">
                  <a:solidFill>
                    <a:srgbClr val="C00000"/>
                  </a:solidFill>
                  <a:latin typeface="+mn-lt"/>
                  <a:ea typeface="+mn-ea"/>
                </a:rPr>
                <a:t>APP</a:t>
              </a:r>
              <a:endParaRPr lang="zh-CN" altLang="en-US" sz="1400" dirty="0" err="1" smtClean="0">
                <a:solidFill>
                  <a:srgbClr val="C00000"/>
                </a:solidFill>
                <a:latin typeface="+mn-lt"/>
                <a:ea typeface="+mn-ea"/>
              </a:endParaRPr>
            </a:p>
          </p:txBody>
        </p:sp>
      </p:grpSp>
    </p:spTree>
    <p:extLst>
      <p:ext uri="{BB962C8B-B14F-4D97-AF65-F5344CB8AC3E}">
        <p14:creationId xmlns:p14="http://schemas.microsoft.com/office/powerpoint/2010/main" val="2916896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应用虚拟化原理</a:t>
            </a:r>
            <a:r>
              <a:rPr lang="en-US" altLang="zh-CN" dirty="0"/>
              <a:t>(1/2)</a:t>
            </a:r>
            <a:endParaRPr lang="zh-CN" altLang="en-US" dirty="0"/>
          </a:p>
        </p:txBody>
      </p:sp>
      <p:pic>
        <p:nvPicPr>
          <p:cNvPr id="4" name="图片 3"/>
          <p:cNvPicPr/>
          <p:nvPr/>
        </p:nvPicPr>
        <p:blipFill>
          <a:blip r:embed="rId3" cstate="print"/>
          <a:srcRect/>
          <a:stretch>
            <a:fillRect/>
          </a:stretch>
        </p:blipFill>
        <p:spPr bwMode="auto">
          <a:xfrm>
            <a:off x="769029" y="1376363"/>
            <a:ext cx="7835221" cy="4624375"/>
          </a:xfrm>
          <a:prstGeom prst="rect">
            <a:avLst/>
          </a:prstGeom>
          <a:noFill/>
          <a:ln w="9525">
            <a:noFill/>
            <a:miter lim="800000"/>
            <a:headEnd/>
            <a:tailEnd/>
          </a:ln>
        </p:spPr>
      </p:pic>
    </p:spTree>
    <p:extLst>
      <p:ext uri="{BB962C8B-B14F-4D97-AF65-F5344CB8AC3E}">
        <p14:creationId xmlns:p14="http://schemas.microsoft.com/office/powerpoint/2010/main" val="3401392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应用虚拟化</a:t>
            </a:r>
            <a:r>
              <a:rPr lang="zh-CN" altLang="en-US" smtClean="0"/>
              <a:t>原理</a:t>
            </a:r>
            <a:r>
              <a:rPr lang="en-US" altLang="zh-CN" smtClean="0"/>
              <a:t>(2/2</a:t>
            </a:r>
            <a:r>
              <a:rPr lang="en-US" altLang="zh-CN" dirty="0"/>
              <a:t>)</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91" y="1628800"/>
            <a:ext cx="7774678" cy="3746833"/>
          </a:xfrm>
          <a:prstGeom prst="rect">
            <a:avLst/>
          </a:prstGeom>
        </p:spPr>
      </p:pic>
    </p:spTree>
    <p:extLst>
      <p:ext uri="{BB962C8B-B14F-4D97-AF65-F5344CB8AC3E}">
        <p14:creationId xmlns:p14="http://schemas.microsoft.com/office/powerpoint/2010/main" val="176445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UC&amp;C母版初稿">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noFill/>
          <a:miter lim="800000"/>
          <a:headEnd/>
          <a:tailEnd/>
        </a:ln>
      </a:spPr>
      <a:bodyPr wrap="none" lIns="99980" tIns="49986" rIns="99980" bIns="49986">
        <a:spAutoFit/>
      </a:bodyPr>
      <a:lstStyle>
        <a:defPPr algn="ctr" defTabSz="1001649" eaLnBrk="0" hangingPunct="0">
          <a:defRPr sz="1400" dirty="0" smtClean="0">
            <a:solidFill>
              <a:srgbClr val="000000"/>
            </a:solidFill>
            <a:latin typeface="+mn-lt"/>
            <a:ea typeface="+mn-ea"/>
            <a:cs typeface="Arial" pitchFamily="34" charset="0"/>
          </a:defRPr>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nd">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333E8A2F07A74D848136A2C03778F8" ma:contentTypeVersion="0" ma:contentTypeDescription="Create a new document." ma:contentTypeScope="" ma:versionID="23803ba2584bac4d8dcab8923b6ec39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E9F4A0E-5FB2-46EE-B29D-35C01466E0F7}"/>
</file>

<file path=customXml/itemProps2.xml><?xml version="1.0" encoding="utf-8"?>
<ds:datastoreItem xmlns:ds="http://schemas.openxmlformats.org/officeDocument/2006/customXml" ds:itemID="{723E6701-3943-4A44-84F3-F772B5088830}"/>
</file>

<file path=customXml/itemProps3.xml><?xml version="1.0" encoding="utf-8"?>
<ds:datastoreItem xmlns:ds="http://schemas.openxmlformats.org/officeDocument/2006/customXml" ds:itemID="{EAE3093B-232B-4C15-AB25-7F1FBE134870}"/>
</file>

<file path=docProps/app.xml><?xml version="1.0" encoding="utf-8"?>
<Properties xmlns="http://schemas.openxmlformats.org/officeDocument/2006/extended-properties" xmlns:vt="http://schemas.openxmlformats.org/officeDocument/2006/docPropsVTypes">
  <Template/>
  <TotalTime>63273</TotalTime>
  <Words>6487</Words>
  <Application>Microsoft Office PowerPoint</Application>
  <PresentationFormat>全屏显示(4:3)</PresentationFormat>
  <Paragraphs>653</Paragraphs>
  <Slides>62</Slides>
  <Notes>61</Notes>
  <HiddenSlides>1</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62</vt:i4>
      </vt:variant>
    </vt:vector>
  </HeadingPairs>
  <TitlesOfParts>
    <vt:vector size="79" baseType="lpstr">
      <vt:lpstr>Arial Unicode MS</vt:lpstr>
      <vt:lpstr>Lucida Grande</vt:lpstr>
      <vt:lpstr>MS PGothic</vt:lpstr>
      <vt:lpstr>黑体</vt:lpstr>
      <vt:lpstr>华文细黑</vt:lpstr>
      <vt:lpstr>宋体</vt:lpstr>
      <vt:lpstr>微软雅黑</vt:lpstr>
      <vt:lpstr>Arial</vt:lpstr>
      <vt:lpstr>Book Antiqua</vt:lpstr>
      <vt:lpstr>Calibri</vt:lpstr>
      <vt:lpstr>FrutigerNext LT Light</vt:lpstr>
      <vt:lpstr>FrutigerNext LT Medium</vt:lpstr>
      <vt:lpstr>FrutigerNext LT Regular</vt:lpstr>
      <vt:lpstr>Wingdings</vt:lpstr>
      <vt:lpstr>1#UC&amp;C母版初稿</vt:lpstr>
      <vt:lpstr>End</vt:lpstr>
      <vt:lpstr>Visio</vt:lpstr>
      <vt:lpstr>PowerPoint 演示文稿</vt:lpstr>
      <vt:lpstr>应用虚拟化技术与方案</vt:lpstr>
      <vt:lpstr>PowerPoint 演示文稿</vt:lpstr>
      <vt:lpstr>PowerPoint 演示文稿</vt:lpstr>
      <vt:lpstr>PowerPoint 演示文稿</vt:lpstr>
      <vt:lpstr>应用虚拟化的技术背景</vt:lpstr>
      <vt:lpstr>应用虚拟化优势</vt:lpstr>
      <vt:lpstr>应用虚拟化原理(1/2)</vt:lpstr>
      <vt:lpstr>应用虚拟化原理(2/2)</vt:lpstr>
      <vt:lpstr>应用虚拟化两种形态</vt:lpstr>
      <vt:lpstr>应用虚拟化和本地应用对比</vt:lpstr>
      <vt:lpstr>应用虚拟化与桌面虚拟化</vt:lpstr>
      <vt:lpstr>应用虚拟化与桌面虚拟化场景</vt:lpstr>
      <vt:lpstr>PowerPoint 演示文稿</vt:lpstr>
      <vt:lpstr>应用虚拟化解决方案逻辑架构</vt:lpstr>
      <vt:lpstr>解决方案软件组件</vt:lpstr>
      <vt:lpstr>应用虚拟化物理拓扑</vt:lpstr>
      <vt:lpstr>应用虚拟化规划</vt:lpstr>
      <vt:lpstr>应用虚拟化软件架构</vt:lpstr>
      <vt:lpstr>访问远程应用流程 - 预连接（HDP经过网关）</vt:lpstr>
      <vt:lpstr>访问远程应用流程 - HDP经过网关</vt:lpstr>
      <vt:lpstr>访问远程应用流程 - 预连接（HDP不经过网关）</vt:lpstr>
      <vt:lpstr>访问远程应用流程 - HDP不经过网关 </vt:lpstr>
      <vt:lpstr>PowerPoint 演示文稿</vt:lpstr>
      <vt:lpstr>分支机构场景</vt:lpstr>
      <vt:lpstr>简单办公场景</vt:lpstr>
      <vt:lpstr>安全上网</vt:lpstr>
      <vt:lpstr>移动办公场景</vt:lpstr>
      <vt:lpstr>移动办公场景</vt:lpstr>
      <vt:lpstr>PowerPoint 演示文稿</vt:lpstr>
      <vt:lpstr>应用虚拟化业务发放流程 </vt:lpstr>
      <vt:lpstr>部署RDS Licensing服务器流程</vt:lpstr>
      <vt:lpstr>部署APS服务器 - 安装操作系统</vt:lpstr>
      <vt:lpstr>使用工具制作模板</vt:lpstr>
      <vt:lpstr>在FusionAccess配置模板</vt:lpstr>
      <vt:lpstr>创建APS服务器 (1/2)</vt:lpstr>
      <vt:lpstr>创建APS服务器 (2/2)</vt:lpstr>
      <vt:lpstr>配置应用组 (1/2)</vt:lpstr>
      <vt:lpstr>配置应用组 (1/2)</vt:lpstr>
      <vt:lpstr>配置RDS服务授权</vt:lpstr>
      <vt:lpstr>配置APS服务器安全策略</vt:lpstr>
      <vt:lpstr>PowerPoint 演示文稿</vt:lpstr>
      <vt:lpstr>创建用户</vt:lpstr>
      <vt:lpstr>发布应用 (1/3)</vt:lpstr>
      <vt:lpstr>发布应用 (2/3)</vt:lpstr>
      <vt:lpstr>发布应用 (3/3)</vt:lpstr>
      <vt:lpstr>配置Profile漫游数据</vt:lpstr>
      <vt:lpstr>配置用户个性化数据</vt:lpstr>
      <vt:lpstr>PowerPoint 演示文稿</vt:lpstr>
      <vt:lpstr>追加APS服务器</vt:lpstr>
      <vt:lpstr>移除APS服务器 (1/2)</vt:lpstr>
      <vt:lpstr>移除APS服务器 (2/2)</vt:lpstr>
      <vt:lpstr>增加或更新应用</vt:lpstr>
      <vt:lpstr>直接安装或更新应用</vt:lpstr>
      <vt:lpstr>通过模板统一更新虚拟机</vt:lpstr>
      <vt:lpstr>添加应用授权</vt:lpstr>
      <vt:lpstr>删除授权</vt:lpstr>
      <vt:lpstr>禁用/启用单个应用</vt:lpstr>
      <vt:lpstr>删除应用</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hongfeilongzjhw</cp:lastModifiedBy>
  <cp:revision>2345</cp:revision>
  <dcterms:created xsi:type="dcterms:W3CDTF">2003-08-21T06:48:56Z</dcterms:created>
  <dcterms:modified xsi:type="dcterms:W3CDTF">2017-12-19T05:58:26Z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(3)MApz2s6ciFAzgFlUduoJ6ztCKiwcX/wYY0NWlC7PHe4Ukg8Ec6Gxc3k41yUnaoow8VfxmqfO
LHhtbuUZsAUU8xSdG2gQuEf0ifcj42v2pw1UxLRQs4HBpSEUvzS4b4KTPV2CCMWbBub+q4g1
0NooYn60AFqcTVWPM+g4GNzU4Wcvc3PJ5DES8eaZk/LmAlbp7PKHwr7vEqYmoaZqLFuXrv/j
YjKSXL11npoyKAgD49</vt:lpwstr>
  </property>
  <property fmtid="{D5CDD505-2E9C-101B-9397-08002B2CF9AE}" pid="18" name="_2015_ms_pID_7253431">
    <vt:lpwstr>6FsTeBVukqJ0VlJqAG5d2+3wUWiddSQ6UHPWXdZQ11bEz5j/pLmAdW
hBiKXLpaA4wRBBMHjRKezXyfD+ta7+qgJBNwlvFFkhZJFO3O1iZirTKFLHe1WRtIUU8dYOCZ
2bIu3U6mEm1i0TJFi7utobC4PuCDPObBm27IvctCZm+XE9G0vdJSYATc40DR65b1Ri/OFhU5
pAK/4+hK2hJceyJ5WhWxaudpEvhdfqkmBafX</vt:lpwstr>
  </property>
  <property fmtid="{D5CDD505-2E9C-101B-9397-08002B2CF9AE}" pid="19" name="_2015_ms_pID_7253432">
    <vt:lpwstr>DEmVmJi2A39nOIvo2dvOY2FQ6H9a6QSy26Rn
vwhLqyovfYHuIsxq66gWpbi33Fp7zw==</vt:lpwstr>
  </property>
  <property fmtid="{D5CDD505-2E9C-101B-9397-08002B2CF9AE}" pid="20" name="ContentTypeId">
    <vt:lpwstr>0x01010077333E8A2F07A74D848136A2C03778F8</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1513662259</vt:lpwstr>
  </property>
</Properties>
</file>